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4" r:id="rId5"/>
    <p:sldId id="266" r:id="rId6"/>
    <p:sldId id="265" r:id="rId7"/>
    <p:sldId id="269" r:id="rId8"/>
    <p:sldId id="275" r:id="rId9"/>
    <p:sldId id="274" r:id="rId10"/>
    <p:sldId id="270" r:id="rId11"/>
    <p:sldId id="271" r:id="rId12"/>
    <p:sldId id="263" r:id="rId1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45"/>
    <p:restoredTop sz="94643"/>
  </p:normalViewPr>
  <p:slideViewPr>
    <p:cSldViewPr snapToGrid="0">
      <p:cViewPr varScale="1">
        <p:scale>
          <a:sx n="79" d="100"/>
          <a:sy n="79" d="100"/>
        </p:scale>
        <p:origin x="240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214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23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5907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246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62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435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2101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145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874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75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217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0C6397-47BA-1A41-9774-FB5C9527781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FB242A-540A-1544-BC86-EF4462D4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9546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s://www.researchgate.net/profile/Leman-Raphael/publication/304625703/figure/fig1/AS:378689595428868@1467298043780/anatomie-du-pharynx.pn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&#10;&#10;Le contenu généré par l’IA peut être incorrect.">
            <a:extLst>
              <a:ext uri="{FF2B5EF4-FFF2-40B4-BE49-F238E27FC236}">
                <a16:creationId xmlns:a16="http://schemas.microsoft.com/office/drawing/2014/main" id="{1176FDA3-F434-0C44-4F8E-D91C8C3BA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380619" y="-501434"/>
            <a:ext cx="4180581" cy="6125788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093B806-D84F-34B5-AB38-987AFF70E503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2801C69-CED1-EA1E-69B7-B6439894D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45209" y="5919239"/>
            <a:ext cx="48514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03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roquis, blanc, Dessin au trait, clipart&#10;&#10;Le contenu généré par l’IA peut être incorrect.">
            <a:extLst>
              <a:ext uri="{FF2B5EF4-FFF2-40B4-BE49-F238E27FC236}">
                <a16:creationId xmlns:a16="http://schemas.microsoft.com/office/drawing/2014/main" id="{C5658A7A-8DE6-8330-03E5-B0DD0DA33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61109" y="855122"/>
            <a:ext cx="2362200" cy="33782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CD5F5B9-6199-2417-BC25-38298D8AEF1E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croquis, blanc, Dessin au trait, clipart&#10;&#10;Le contenu généré par l’IA peut être incorrect.">
            <a:extLst>
              <a:ext uri="{FF2B5EF4-FFF2-40B4-BE49-F238E27FC236}">
                <a16:creationId xmlns:a16="http://schemas.microsoft.com/office/drawing/2014/main" id="{8E899C41-CCEA-B6EA-E19B-9C2E40AC4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9594" y="5743234"/>
            <a:ext cx="2362200" cy="3378200"/>
          </a:xfrm>
          <a:prstGeom prst="rect">
            <a:avLst/>
          </a:prstGeom>
        </p:spPr>
      </p:pic>
      <p:pic>
        <p:nvPicPr>
          <p:cNvPr id="9" name="Image 8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9AB86B3D-4A58-827D-57A3-8EB1EF666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5563325"/>
            <a:ext cx="1242952" cy="584722"/>
          </a:xfrm>
          <a:prstGeom prst="rect">
            <a:avLst/>
          </a:prstGeom>
        </p:spPr>
      </p:pic>
      <p:pic>
        <p:nvPicPr>
          <p:cNvPr id="10" name="Image 9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37257217-2B24-D3EB-9A23-8976A2FCD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709772"/>
            <a:ext cx="1242952" cy="5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3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69DB9-9812-67D8-C02A-ACEEAA8E2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E61B1B1-F9EC-0FB4-EFDC-48423F0B2E1C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19EC0E4-EB86-06FA-E55F-F14621F3B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428" y="4600079"/>
            <a:ext cx="3809144" cy="5448646"/>
          </a:xfrm>
          <a:prstGeom prst="rect">
            <a:avLst/>
          </a:prstGeom>
        </p:spPr>
      </p:pic>
      <p:pic>
        <p:nvPicPr>
          <p:cNvPr id="6" name="Image 5" descr="Une image contenant texte, conception, broderie&#10;&#10;Le contenu généré par l’IA peut être incorrect.">
            <a:extLst>
              <a:ext uri="{FF2B5EF4-FFF2-40B4-BE49-F238E27FC236}">
                <a16:creationId xmlns:a16="http://schemas.microsoft.com/office/drawing/2014/main" id="{46221C13-FD52-E835-6C95-40EB3A788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19200" y="745998"/>
            <a:ext cx="44196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514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DD328-64AF-BF6E-E2A2-659B1F00F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roquis, blanc, Dessin au trait, clipart&#10;&#10;Le contenu généré par l’IA peut être incorrect.">
            <a:extLst>
              <a:ext uri="{FF2B5EF4-FFF2-40B4-BE49-F238E27FC236}">
                <a16:creationId xmlns:a16="http://schemas.microsoft.com/office/drawing/2014/main" id="{A0E18C30-9FF3-3463-8EF7-B3374071F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61109" y="855122"/>
            <a:ext cx="2362200" cy="33782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21E3E1E-8F49-4D07-9BD2-0AD997462550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croquis, blanc, Dessin au trait, clipart&#10;&#10;Le contenu généré par l’IA peut être incorrect.">
            <a:extLst>
              <a:ext uri="{FF2B5EF4-FFF2-40B4-BE49-F238E27FC236}">
                <a16:creationId xmlns:a16="http://schemas.microsoft.com/office/drawing/2014/main" id="{0C83FE13-565E-FC1A-4DEB-0586103F1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9594" y="5743234"/>
            <a:ext cx="2362200" cy="3378200"/>
          </a:xfrm>
          <a:prstGeom prst="rect">
            <a:avLst/>
          </a:prstGeom>
        </p:spPr>
      </p:pic>
      <p:pic>
        <p:nvPicPr>
          <p:cNvPr id="9" name="Image 8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FD744E7E-BA95-CE86-8F74-34A3B04EC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5563325"/>
            <a:ext cx="1242952" cy="584722"/>
          </a:xfrm>
          <a:prstGeom prst="rect">
            <a:avLst/>
          </a:prstGeom>
        </p:spPr>
      </p:pic>
      <p:pic>
        <p:nvPicPr>
          <p:cNvPr id="10" name="Image 9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12C55F34-9E8E-6968-28DF-99CED2516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709772"/>
            <a:ext cx="1242952" cy="5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210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6B9DF-F051-AE9C-553B-600E9513F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566A1AB-E165-A17D-85A6-BC1B4A23287C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472EFDC-B208-B7F3-DF6A-35B7D9570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321858" y="527092"/>
            <a:ext cx="4384895" cy="409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03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EA044-4DB8-6027-6067-2954C9ED7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roquis, blanc, Dessin au trait, clipart&#10;&#10;Le contenu généré par l’IA peut être incorrect.">
            <a:extLst>
              <a:ext uri="{FF2B5EF4-FFF2-40B4-BE49-F238E27FC236}">
                <a16:creationId xmlns:a16="http://schemas.microsoft.com/office/drawing/2014/main" id="{14B01CF7-C4BE-2A62-9B13-7DA8934AB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61109" y="855122"/>
            <a:ext cx="2362200" cy="33782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FCFC803-0C5E-0AAB-EE06-90DDF01CA724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croquis, blanc, Dessin au trait, clipart&#10;&#10;Le contenu généré par l’IA peut être incorrect.">
            <a:extLst>
              <a:ext uri="{FF2B5EF4-FFF2-40B4-BE49-F238E27FC236}">
                <a16:creationId xmlns:a16="http://schemas.microsoft.com/office/drawing/2014/main" id="{408ED421-B011-B9CD-1D42-D87D8600A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9594" y="5743234"/>
            <a:ext cx="2362200" cy="3378200"/>
          </a:xfrm>
          <a:prstGeom prst="rect">
            <a:avLst/>
          </a:prstGeom>
        </p:spPr>
      </p:pic>
      <p:pic>
        <p:nvPicPr>
          <p:cNvPr id="9" name="Image 8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480BFDF8-B860-EDC7-9BE0-D756023E6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5563325"/>
            <a:ext cx="1242952" cy="584722"/>
          </a:xfrm>
          <a:prstGeom prst="rect">
            <a:avLst/>
          </a:prstGeom>
        </p:spPr>
      </p:pic>
      <p:pic>
        <p:nvPicPr>
          <p:cNvPr id="10" name="Image 9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0C7D1CA8-A8A3-E8F8-CEBD-75793A7AF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709772"/>
            <a:ext cx="1242952" cy="5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60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376E0-52E1-E495-2C6A-C192CDAFE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0F4C185-06CC-5003-D251-80C2ABA8F154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Image 9" descr="Une image contenant texte, bouteille&#10;&#10;Le contenu généré par l’IA peut être incorrect.">
            <a:extLst>
              <a:ext uri="{FF2B5EF4-FFF2-40B4-BE49-F238E27FC236}">
                <a16:creationId xmlns:a16="http://schemas.microsoft.com/office/drawing/2014/main" id="{87E501C5-F924-353F-EB03-83774E1D6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246311" y="5381400"/>
            <a:ext cx="4176578" cy="3899459"/>
          </a:xfrm>
          <a:prstGeom prst="rect">
            <a:avLst/>
          </a:prstGeom>
        </p:spPr>
      </p:pic>
      <p:pic>
        <p:nvPicPr>
          <p:cNvPr id="4" name="Image 3" descr="Une image contenant texte, capture d’écran, boomerang&#10;&#10;Le contenu généré par l’IA peut être incorrect.">
            <a:extLst>
              <a:ext uri="{FF2B5EF4-FFF2-40B4-BE49-F238E27FC236}">
                <a16:creationId xmlns:a16="http://schemas.microsoft.com/office/drawing/2014/main" id="{37CB7EF8-F44A-3BB5-8681-E363A221A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80350" y="881888"/>
            <a:ext cx="4508500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0684B-0275-3168-4CF1-D957D382C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roquis, blanc, Dessin au trait, clipart&#10;&#10;Le contenu généré par l’IA peut être incorrect.">
            <a:extLst>
              <a:ext uri="{FF2B5EF4-FFF2-40B4-BE49-F238E27FC236}">
                <a16:creationId xmlns:a16="http://schemas.microsoft.com/office/drawing/2014/main" id="{DC3B2EB5-363C-FB64-DD80-0CE3E23EF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61109" y="855122"/>
            <a:ext cx="2362200" cy="33782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6D09851-4DA6-8A18-9B6E-5D7E6FDF84BE}"/>
              </a:ext>
            </a:extLst>
          </p:cNvPr>
          <p:cNvCxnSpPr>
            <a:cxnSpLocks/>
          </p:cNvCxnSpPr>
          <p:nvPr/>
        </p:nvCxnSpPr>
        <p:spPr>
          <a:xfrm>
            <a:off x="0" y="4953000"/>
            <a:ext cx="6858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croquis, blanc, Dessin au trait, clipart&#10;&#10;Le contenu généré par l’IA peut être incorrect.">
            <a:extLst>
              <a:ext uri="{FF2B5EF4-FFF2-40B4-BE49-F238E27FC236}">
                <a16:creationId xmlns:a16="http://schemas.microsoft.com/office/drawing/2014/main" id="{D4643977-14BC-ABC4-DF93-C3AC6F248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9594" y="5743234"/>
            <a:ext cx="2362200" cy="3378200"/>
          </a:xfrm>
          <a:prstGeom prst="rect">
            <a:avLst/>
          </a:prstGeom>
        </p:spPr>
      </p:pic>
      <p:pic>
        <p:nvPicPr>
          <p:cNvPr id="9" name="Image 8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E9DC3BF0-4801-84C9-E7C7-642B99AD7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5563325"/>
            <a:ext cx="1242952" cy="584722"/>
          </a:xfrm>
          <a:prstGeom prst="rect">
            <a:avLst/>
          </a:prstGeom>
        </p:spPr>
      </p:pic>
      <p:pic>
        <p:nvPicPr>
          <p:cNvPr id="10" name="Image 9" descr="Une image contenant Police, Graphique, logo, ligne&#10;&#10;Le contenu généré par l’IA peut être incorrect.">
            <a:extLst>
              <a:ext uri="{FF2B5EF4-FFF2-40B4-BE49-F238E27FC236}">
                <a16:creationId xmlns:a16="http://schemas.microsoft.com/office/drawing/2014/main" id="{0461D1E2-D3A7-936B-5A6B-3CC8050BC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72947" y="709772"/>
            <a:ext cx="1242952" cy="5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38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3A17A-A39B-28C5-F1A0-CA03B7CB8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EC75B4FC-C385-BB2A-8582-548EEA518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60" y="2593570"/>
            <a:ext cx="183348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Image 1" descr="anatomie du pharynx  ">
            <a:extLst>
              <a:ext uri="{FF2B5EF4-FFF2-40B4-BE49-F238E27FC236}">
                <a16:creationId xmlns:a16="http://schemas.microsoft.com/office/drawing/2014/main" id="{31DDC4F9-D4FE-E15B-F625-18EE82DC1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424" y="1737357"/>
            <a:ext cx="4009747" cy="579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647ABF-C277-B8B5-9E32-2B2D243ADE54}"/>
              </a:ext>
            </a:extLst>
          </p:cNvPr>
          <p:cNvSpPr/>
          <p:nvPr/>
        </p:nvSpPr>
        <p:spPr>
          <a:xfrm>
            <a:off x="4821382" y="2975956"/>
            <a:ext cx="948112" cy="229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19EBD06-78F4-0440-A8BB-3A4934825667}"/>
              </a:ext>
            </a:extLst>
          </p:cNvPr>
          <p:cNvSpPr txBox="1"/>
          <p:nvPr/>
        </p:nvSpPr>
        <p:spPr>
          <a:xfrm>
            <a:off x="281960" y="547469"/>
            <a:ext cx="58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93725" algn="ctr">
              <a:tabLst>
                <a:tab pos="5722938" algn="l"/>
              </a:tabLst>
            </a:pPr>
            <a:r>
              <a:rPr lang="fr-FR">
                <a:latin typeface="Avenir Book" panose="02000503020000020003" pitchFamily="2" charset="0"/>
              </a:rPr>
              <a:t>Annote le schéma en fonction des informations lues dans le texte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5B6B577-9B2A-F763-0A87-C155E1BC9A98}"/>
              </a:ext>
            </a:extLst>
          </p:cNvPr>
          <p:cNvSpPr txBox="1"/>
          <p:nvPr/>
        </p:nvSpPr>
        <p:spPr>
          <a:xfrm>
            <a:off x="631768" y="7791536"/>
            <a:ext cx="2981329" cy="175432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FR">
                <a:latin typeface="Avenir Book" panose="02000503020000020003" pitchFamily="2" charset="0"/>
              </a:rPr>
              <a:t>Place ces termes sur le schéma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venir Book" panose="02000503020000020003" pitchFamily="2" charset="0"/>
              </a:rPr>
              <a:t>Narines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venir Book" panose="02000503020000020003" pitchFamily="2" charset="0"/>
              </a:rPr>
              <a:t>Fosses nasales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venir Book" panose="02000503020000020003" pitchFamily="2" charset="0"/>
              </a:rPr>
              <a:t>Pharynx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venir Book" panose="02000503020000020003" pitchFamily="2" charset="0"/>
              </a:rPr>
              <a:t>Larynx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venir Book"/>
              </a:rPr>
              <a:t>Épiglotte</a:t>
            </a:r>
            <a:endParaRPr lang="fr-FR">
              <a:latin typeface="Avenir Book" panose="02000503020000020003" pitchFamily="2" charset="0"/>
            </a:endParaRP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E081E7C-2D62-F77F-F3F1-755D55D8E621}"/>
              </a:ext>
            </a:extLst>
          </p:cNvPr>
          <p:cNvCxnSpPr/>
          <p:nvPr/>
        </p:nvCxnSpPr>
        <p:spPr>
          <a:xfrm>
            <a:off x="2115444" y="6450676"/>
            <a:ext cx="131355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2DB2850C-307E-818C-A140-BCF6E222DECB}"/>
              </a:ext>
            </a:extLst>
          </p:cNvPr>
          <p:cNvSpPr txBox="1"/>
          <p:nvPr/>
        </p:nvSpPr>
        <p:spPr>
          <a:xfrm>
            <a:off x="881645" y="6232316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latin typeface="Avenir Book" panose="02000503020000020003" pitchFamily="2" charset="0"/>
              </a:rPr>
              <a:t>La trachée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C4E16C6-11F9-06D9-40B2-8808B24E64E6}"/>
              </a:ext>
            </a:extLst>
          </p:cNvPr>
          <p:cNvCxnSpPr>
            <a:cxnSpLocks/>
          </p:cNvCxnSpPr>
          <p:nvPr/>
        </p:nvCxnSpPr>
        <p:spPr>
          <a:xfrm flipH="1">
            <a:off x="4197427" y="6902334"/>
            <a:ext cx="14552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B23A05EA-9A70-BD70-92BA-B605C7D5E4C7}"/>
              </a:ext>
            </a:extLst>
          </p:cNvPr>
          <p:cNvSpPr txBox="1"/>
          <p:nvPr/>
        </p:nvSpPr>
        <p:spPr>
          <a:xfrm>
            <a:off x="5127171" y="6480518"/>
            <a:ext cx="132754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FR">
                <a:latin typeface="Avenir Book"/>
              </a:rPr>
              <a:t>L’œsophage</a:t>
            </a:r>
            <a:endParaRPr lang="fr-FR">
              <a:latin typeface="Avenir Book" panose="02000503020000020003" pitchFamily="2" charset="0"/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79DE365-AA28-9207-DE69-B2246F3CB44B}"/>
              </a:ext>
            </a:extLst>
          </p:cNvPr>
          <p:cNvCxnSpPr/>
          <p:nvPr/>
        </p:nvCxnSpPr>
        <p:spPr>
          <a:xfrm>
            <a:off x="1117424" y="4209010"/>
            <a:ext cx="131355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81D714F9-E415-B8C9-0C2C-F5F690DFA325}"/>
              </a:ext>
            </a:extLst>
          </p:cNvPr>
          <p:cNvSpPr txBox="1"/>
          <p:nvPr/>
        </p:nvSpPr>
        <p:spPr>
          <a:xfrm>
            <a:off x="127452" y="3829177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latin typeface="Avenir Book" panose="02000503020000020003" pitchFamily="2" charset="0"/>
              </a:rPr>
              <a:t>La langue</a:t>
            </a:r>
          </a:p>
        </p:txBody>
      </p:sp>
    </p:spTree>
    <p:extLst>
      <p:ext uri="{BB962C8B-B14F-4D97-AF65-F5344CB8AC3E}">
        <p14:creationId xmlns:p14="http://schemas.microsoft.com/office/powerpoint/2010/main" val="25528456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5e293d-a360-411d-ad00-32bd52347d0d">
      <Terms xmlns="http://schemas.microsoft.com/office/infopath/2007/PartnerControls"/>
    </lcf76f155ced4ddcb4097134ff3c332f>
    <TaxCatchAll xmlns="0f8d75f4-e109-4ae4-8911-11a5721be25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AB7061B96E4488B42BCDB0C5A983D" ma:contentTypeVersion="12" ma:contentTypeDescription="Crée un document." ma:contentTypeScope="" ma:versionID="d44b9f9c49c5a155a4f1ac4c5773b764">
  <xsd:schema xmlns:xsd="http://www.w3.org/2001/XMLSchema" xmlns:xs="http://www.w3.org/2001/XMLSchema" xmlns:p="http://schemas.microsoft.com/office/2006/metadata/properties" xmlns:ns2="895e293d-a360-411d-ad00-32bd52347d0d" xmlns:ns3="0f8d75f4-e109-4ae4-8911-11a5721be25a" targetNamespace="http://schemas.microsoft.com/office/2006/metadata/properties" ma:root="true" ma:fieldsID="f83b9cdf7698a44882ceb21673a6aafc" ns2:_="" ns3:_="">
    <xsd:import namespace="895e293d-a360-411d-ad00-32bd52347d0d"/>
    <xsd:import namespace="0f8d75f4-e109-4ae4-8911-11a5721be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5e293d-a360-411d-ad00-32bd52347d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644f71e4-9239-498e-80b1-027df265fb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d75f4-e109-4ae4-8911-11a5721be25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6437d95-ede9-4805-8f11-3a73aafa0828}" ma:internalName="TaxCatchAll" ma:showField="CatchAllData" ma:web="0f8d75f4-e109-4ae4-8911-11a5721be2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7D6FBE-D5E2-4BE3-B37E-E2EFAB0659BF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895e293d-a360-411d-ad00-32bd52347d0d"/>
    <ds:schemaRef ds:uri="http://purl.org/dc/elements/1.1/"/>
    <ds:schemaRef ds:uri="http://purl.org/dc/dcmitype/"/>
    <ds:schemaRef ds:uri="http://schemas.microsoft.com/office/infopath/2007/PartnerControls"/>
    <ds:schemaRef ds:uri="0f8d75f4-e109-4ae4-8911-11a5721be25a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B2173D5-16A0-4A5D-B16D-97F3A800A4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5e293d-a360-411d-ad00-32bd52347d0d"/>
    <ds:schemaRef ds:uri="0f8d75f4-e109-4ae4-8911-11a5721be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93AAD2-56FE-4446-8C8D-62EE5DC162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28</Words>
  <Application>Microsoft Macintosh PowerPoint</Application>
  <PresentationFormat>Format A4 (210 x 297 mm)</PresentationFormat>
  <Paragraphs>10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Avenir Book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Florence Richard</dc:creator>
  <cp:lastModifiedBy>Nadine Stouvenakers(Hypothese)</cp:lastModifiedBy>
  <cp:revision>85</cp:revision>
  <cp:lastPrinted>2026-02-16T10:05:33Z</cp:lastPrinted>
  <dcterms:created xsi:type="dcterms:W3CDTF">2026-01-30T15:05:36Z</dcterms:created>
  <dcterms:modified xsi:type="dcterms:W3CDTF">2026-08-31T09:58:44Z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0x0101005EAAB7061B96E4488B42BCDB0C5A983D</vt:lpwstr>
  </property>
  <property fmtid="{D5CDD505-2E9C-101B-9397-08002B2CF9AE}" pid="3" name="MediaServiceImageTags">
    <vt:lpwstr/>
  </property>
</Properties>
</file>