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100_D26D28AE.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05_399FE535.xml" ContentType="application/vnd.ms-powerpoint.comments+xml"/>
  <Override PartName="/ppt/comments/modernComment_106_D60D4826.xml" ContentType="application/vnd.ms-powerpoint.comments+xml"/>
  <Override PartName="/ppt/notesSlides/notesSlide5.xml" ContentType="application/vnd.openxmlformats-officedocument.presentationml.notesSlide+xml"/>
  <Override PartName="/ppt/comments/modernComment_110_5B8C9E5A.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3"/>
  </p:notesMasterIdLst>
  <p:handoutMasterIdLst>
    <p:handoutMasterId r:id="rId24"/>
  </p:handoutMasterIdLst>
  <p:sldIdLst>
    <p:sldId id="256" r:id="rId5"/>
    <p:sldId id="257" r:id="rId6"/>
    <p:sldId id="258" r:id="rId7"/>
    <p:sldId id="259" r:id="rId8"/>
    <p:sldId id="260" r:id="rId9"/>
    <p:sldId id="261" r:id="rId10"/>
    <p:sldId id="262" r:id="rId11"/>
    <p:sldId id="263" r:id="rId12"/>
    <p:sldId id="264" r:id="rId13"/>
    <p:sldId id="265" r:id="rId14"/>
    <p:sldId id="272" r:id="rId15"/>
    <p:sldId id="266" r:id="rId16"/>
    <p:sldId id="271" r:id="rId17"/>
    <p:sldId id="267" r:id="rId18"/>
    <p:sldId id="268" r:id="rId19"/>
    <p:sldId id="269" r:id="rId20"/>
    <p:sldId id="270" r:id="rId21"/>
    <p:sldId id="273" r:id="rId2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18A03A-9701-0697-976C-3909847EEAFB}" name="Nadine STOUVENAKERS" initials="NS" userId="S::n.stouvenakers@helmo.be::0faa1337-c5c5-4576-96b1-8662fec7a433" providerId="AD"/>
  <p188:author id="{E777CB3F-439E-7147-3B9F-4781233AAED4}" name="Nadine Stouvenakers(Hypothese)" initials="NS" userId="S::n.stouvenakers@hypothese.be::0601c4fe-fa93-492c-9899-ec17d5b68e8a" providerId="AD"/>
  <p188:author id="{2AEA098C-56E0-E1BE-C6AE-06229EFDD3CA}" name="Simon Duchatelet" initials="SD" userId="S::simon.duchatelet@student.uclouvain.be::9c30b0d5-ed0b-485d-bdf9-fa407b21be3d" providerId="AD"/>
  <p188:author id="{391AABA8-AF02-1193-18F9-26E4A915FC4B}" name="Florence Richard" initials="FR" userId="S::f.richard@hypothese.be::df25ebf0-26d2-4051-a91d-5eb3886a3e28" providerId="AD"/>
  <p188:author id="{B7ADAAD7-EF89-3B9E-3D3D-E9B106038330}" name="Simon Duchatelet" initials="SD" userId="S::simon.duchatelet_student.uclouvain.be#ext#@hypothese.onmicrosoft.com::5fc3bd28-0a91-4cf1-8edc-f2f286cb0d8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7B127"/>
    <a:srgbClr val="FBC0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70"/>
    <p:restoredTop sz="94643"/>
  </p:normalViewPr>
  <p:slideViewPr>
    <p:cSldViewPr snapToGrid="0">
      <p:cViewPr varScale="1">
        <p:scale>
          <a:sx n="79" d="100"/>
          <a:sy n="79" d="100"/>
        </p:scale>
        <p:origin x="2352"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omments/modernComment_100_D26D28AE.xml><?xml version="1.0" encoding="utf-8"?>
<p188:cmLst xmlns:a="http://schemas.openxmlformats.org/drawingml/2006/main" xmlns:r="http://schemas.openxmlformats.org/officeDocument/2006/relationships" xmlns:p188="http://schemas.microsoft.com/office/powerpoint/2018/8/main">
  <p188:cm id="{BD030593-860D-4C63-97B8-15DEFD448E3C}" authorId="{B7ADAAD7-EF89-3B9E-3D3D-E9B106038330}" created="2026-02-17T10:47:19.943">
    <ac:txMkLst xmlns:ac="http://schemas.microsoft.com/office/drawing/2013/main/command">
      <pc:docMk xmlns:pc="http://schemas.microsoft.com/office/powerpoint/2013/main/command"/>
      <pc:sldMk xmlns:pc="http://schemas.microsoft.com/office/powerpoint/2013/main/command" cId="3530369198" sldId="256"/>
      <ac:spMk id="27" creationId="{08A9B390-9770-39F7-0923-C479CE037CDE}"/>
      <ac:txMk cp="482" len="53">
        <ac:context len="537" hash="4124550500"/>
      </ac:txMk>
    </ac:txMkLst>
    <p188:pos x="5160372" y="342660"/>
    <p188:txBody>
      <a:bodyPr/>
      <a:lstStyle/>
      <a:p>
        <a:r>
          <a:rPr lang="fr-FR"/>
          <a:t>Pour indiquer de retourner la feuille.</a:t>
        </a:r>
      </a:p>
    </p188:txBody>
    <p188:extLst>
      <p:ext xmlns:p="http://schemas.openxmlformats.org/presentationml/2006/main" uri="{57CB4572-C831-44C2-8A1C-0ADB6CCDFE69}">
        <p223:reactions xmlns:p223="http://schemas.microsoft.com/office/powerpoint/2022/03/main">
          <p223:rxn type="👍">
            <p223:instance time="2026-02-17T16:40:31.456" authorId="{391AABA8-AF02-1193-18F9-26E4A915FC4B}"/>
          </p223:rxn>
        </p223:reactions>
      </p:ext>
    </p188:extLst>
  </p188:cm>
</p188:cmLst>
</file>

<file path=ppt/comments/modernComment_105_399FE535.xml><?xml version="1.0" encoding="utf-8"?>
<p188:cmLst xmlns:a="http://schemas.openxmlformats.org/drawingml/2006/main" xmlns:r="http://schemas.openxmlformats.org/officeDocument/2006/relationships" xmlns:p188="http://schemas.microsoft.com/office/powerpoint/2018/8/main">
  <p188:cm id="{37D4596B-6E15-41F1-A881-9269EEC34802}" authorId="{B7ADAAD7-EF89-3B9E-3D3D-E9B106038330}" created="2026-02-17T11:01:21.632">
    <ac:txMkLst xmlns:ac="http://schemas.microsoft.com/office/drawing/2013/main/command">
      <pc:docMk xmlns:pc="http://schemas.microsoft.com/office/powerpoint/2013/main/command"/>
      <pc:sldMk xmlns:pc="http://schemas.microsoft.com/office/powerpoint/2013/main/command" cId="966780213" sldId="261"/>
      <ac:spMk id="35" creationId="{E443ECA5-6FC0-7ED8-8BDB-806341762005}"/>
      <ac:txMk cp="0" len="81">
        <ac:context len="581" hash="1998648157"/>
      </ac:txMk>
    </ac:txMkLst>
    <p188:pos x="5747014" y="124603"/>
    <p188:txBody>
      <a:bodyPr/>
      <a:lstStyle/>
      <a:p>
        <a:r>
          <a:rPr lang="fr-FR"/>
          <a:t>Petite modifications pour éviter la confusion suivante : "les 4 cavités ne communiquent pas."</a:t>
        </a:r>
      </a:p>
    </p188:txBody>
    <p188:extLst>
      <p:ext xmlns:p="http://schemas.openxmlformats.org/presentationml/2006/main" uri="{57CB4572-C831-44C2-8A1C-0ADB6CCDFE69}">
        <p223:reactions xmlns:p223="http://schemas.microsoft.com/office/powerpoint/2022/03/main">
          <p223:rxn type="👍">
            <p223:instance time="2026-02-17T16:41:34.548" authorId="{391AABA8-AF02-1193-18F9-26E4A915FC4B}"/>
          </p223:rxn>
        </p223:reactions>
      </p:ext>
    </p188:extLst>
  </p188:cm>
</p188:cmLst>
</file>

<file path=ppt/comments/modernComment_106_D60D4826.xml><?xml version="1.0" encoding="utf-8"?>
<p188:cmLst xmlns:a="http://schemas.openxmlformats.org/drawingml/2006/main" xmlns:r="http://schemas.openxmlformats.org/officeDocument/2006/relationships" xmlns:p188="http://schemas.microsoft.com/office/powerpoint/2018/8/main">
  <p188:cm id="{6E3F63A0-D37D-4EEC-9E0D-B1FBA9395D84}" authorId="{B7ADAAD7-EF89-3B9E-3D3D-E9B106038330}" created="2026-02-17T11:05:14.253">
    <ac:deMkLst xmlns:ac="http://schemas.microsoft.com/office/drawing/2013/main/command">
      <pc:docMk xmlns:pc="http://schemas.microsoft.com/office/powerpoint/2013/main/command"/>
      <pc:sldMk xmlns:pc="http://schemas.microsoft.com/office/powerpoint/2013/main/command" cId="3591194662" sldId="262"/>
      <ac:spMk id="4" creationId="{4FD2E124-799E-01D7-B038-996A5CC69D08}"/>
    </ac:deMkLst>
    <p188:txBody>
      <a:bodyPr/>
      <a:lstStyle/>
      <a:p>
        <a:r>
          <a:rPr lang="fr-FR"/>
          <a:t>La forme n'englobe pas tout le paragraphe. Je n'arrive pas à le modifier.</a:t>
        </a:r>
      </a:p>
    </p188:txBody>
    <p188:extLst>
      <p:ext xmlns:p="http://schemas.openxmlformats.org/presentationml/2006/main" uri="{57CB4572-C831-44C2-8A1C-0ADB6CCDFE69}">
        <p223:reactions xmlns:p223="http://schemas.microsoft.com/office/powerpoint/2022/03/main">
          <p223:rxn type="👍">
            <p223:instance time="2026-02-17T16:41:49.487" authorId="{391AABA8-AF02-1193-18F9-26E4A915FC4B}"/>
          </p223:rxn>
        </p223:reactions>
      </p:ext>
    </p188:extLst>
  </p188:cm>
  <p188:cm id="{DDD170F2-76E1-4FCC-8FB9-207DD2504EAD}" authorId="{B7ADAAD7-EF89-3B9E-3D3D-E9B106038330}" created="2026-02-17T11:06:21.961">
    <ac:txMkLst xmlns:ac="http://schemas.microsoft.com/office/drawing/2013/main/command">
      <pc:docMk xmlns:pc="http://schemas.microsoft.com/office/powerpoint/2013/main/command"/>
      <pc:sldMk xmlns:pc="http://schemas.microsoft.com/office/powerpoint/2013/main/command" cId="3591194662" sldId="262"/>
      <ac:spMk id="3" creationId="{9FB25699-B65B-39E0-107B-CF5023B37F2D}"/>
      <ac:txMk cp="217" len="15">
        <ac:context len="292" hash="1197787393"/>
      </ac:txMk>
    </ac:txMkLst>
    <p188:pos x="4677560" y="488031"/>
    <p188:txBody>
      <a:bodyPr/>
      <a:lstStyle/>
      <a:p>
        <a:r>
          <a:rPr lang="fr-FR"/>
          <a:t>De ceux-ci ?</a:t>
        </a:r>
      </a:p>
    </p188:txBody>
  </p188:cm>
</p188:cmLst>
</file>

<file path=ppt/comments/modernComment_110_5B8C9E5A.xml><?xml version="1.0" encoding="utf-8"?>
<p188:cmLst xmlns:a="http://schemas.openxmlformats.org/drawingml/2006/main" xmlns:r="http://schemas.openxmlformats.org/officeDocument/2006/relationships" xmlns:p188="http://schemas.microsoft.com/office/powerpoint/2018/8/main">
  <p188:cm id="{22A3FB92-BE7C-46F9-806D-5B2E6F8C1406}" authorId="{B7ADAAD7-EF89-3B9E-3D3D-E9B106038330}" created="2026-03-25T08:09:55.543">
    <ac:deMkLst xmlns:ac="http://schemas.microsoft.com/office/drawing/2013/main/command">
      <pc:docMk xmlns:pc="http://schemas.microsoft.com/office/powerpoint/2013/main/command"/>
      <pc:sldMk xmlns:pc="http://schemas.microsoft.com/office/powerpoint/2013/main/command" cId="1535942234" sldId="272"/>
      <ac:picMk id="5" creationId="{FE743EAB-83A7-9E24-88C9-4E5AE62176F3}"/>
    </ac:deMkLst>
    <p188:txBody>
      <a:bodyPr/>
      <a:lstStyle/>
      <a:p>
        <a:r>
          <a:rPr lang="fr-FR"/>
          <a:t>J'ai modifié certaines flèches qui ne dirigeaient pas exactement aux bons endroits (pharynx, larynx, bronche).</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409F5AD-B6C6-D33D-A420-35B0ED7FF8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r-FR"/>
              <a:t>Prénom : ...................................................</a:t>
            </a:r>
          </a:p>
        </p:txBody>
      </p:sp>
      <p:sp>
        <p:nvSpPr>
          <p:cNvPr id="3" name="Espace réservé de la date 2">
            <a:extLst>
              <a:ext uri="{FF2B5EF4-FFF2-40B4-BE49-F238E27FC236}">
                <a16:creationId xmlns:a16="http://schemas.microsoft.com/office/drawing/2014/main" id="{6453C32D-0E24-6755-702D-511B094EEDC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10615D2-71CC-0642-872D-71065443DBAE}" type="datetimeFigureOut">
              <a:rPr lang="fr-FR" smtClean="0"/>
              <a:t>31/08/2026</a:t>
            </a:fld>
            <a:endParaRPr lang="fr-FR"/>
          </a:p>
        </p:txBody>
      </p:sp>
      <p:sp>
        <p:nvSpPr>
          <p:cNvPr id="4" name="Espace réservé du pied de page 3">
            <a:extLst>
              <a:ext uri="{FF2B5EF4-FFF2-40B4-BE49-F238E27FC236}">
                <a16:creationId xmlns:a16="http://schemas.microsoft.com/office/drawing/2014/main" id="{A70E07B8-C94F-32B3-EA38-56995BFFD7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27B5894-DE55-F7C4-ADB3-09109EBBBE8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A2DA70-2AE0-3E42-8AA8-0B36C8D6C032}" type="slidenum">
              <a:rPr lang="fr-FR" smtClean="0"/>
              <a:t>‹N°›</a:t>
            </a:fld>
            <a:endParaRPr lang="fr-FR"/>
          </a:p>
        </p:txBody>
      </p:sp>
    </p:spTree>
    <p:extLst>
      <p:ext uri="{BB962C8B-B14F-4D97-AF65-F5344CB8AC3E}">
        <p14:creationId xmlns:p14="http://schemas.microsoft.com/office/powerpoint/2010/main" val="2711554713"/>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fr-FR"/>
              <a:t>Prénom : ...................................................</a:t>
            </a: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7BEA4C-C970-BB4F-93AA-B54D1E72CB49}" type="datetimeFigureOut">
              <a:rPr lang="fr-FR" smtClean="0"/>
              <a:t>31/08/2026</a:t>
            </a:fld>
            <a:endParaRPr lang="fr-FR"/>
          </a:p>
        </p:txBody>
      </p:sp>
      <p:sp>
        <p:nvSpPr>
          <p:cNvPr id="4" name="Espace réservé de l'image des diapositives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ED705E-E626-864C-8720-CDF42AD733E6}" type="slidenum">
              <a:rPr lang="fr-FR" smtClean="0"/>
              <a:t>‹N°›</a:t>
            </a:fld>
            <a:endParaRPr lang="fr-FR"/>
          </a:p>
        </p:txBody>
      </p:sp>
    </p:spTree>
    <p:extLst>
      <p:ext uri="{BB962C8B-B14F-4D97-AF65-F5344CB8AC3E}">
        <p14:creationId xmlns:p14="http://schemas.microsoft.com/office/powerpoint/2010/main" val="820317186"/>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en-tête 3"/>
          <p:cNvSpPr>
            <a:spLocks noGrp="1"/>
          </p:cNvSpPr>
          <p:nvPr>
            <p:ph type="hdr" sz="quarter"/>
          </p:nvPr>
        </p:nvSpPr>
        <p:spPr/>
        <p:txBody>
          <a:bodyPr/>
          <a:lstStyle/>
          <a:p>
            <a:r>
              <a:rPr lang="fr-FR"/>
              <a:t>Prénom : ...................................................</a:t>
            </a:r>
          </a:p>
        </p:txBody>
      </p:sp>
      <p:sp>
        <p:nvSpPr>
          <p:cNvPr id="5" name="Espace réservé du numéro de diapositive 4"/>
          <p:cNvSpPr>
            <a:spLocks noGrp="1"/>
          </p:cNvSpPr>
          <p:nvPr>
            <p:ph type="sldNum" sz="quarter" idx="5"/>
          </p:nvPr>
        </p:nvSpPr>
        <p:spPr/>
        <p:txBody>
          <a:bodyPr/>
          <a:lstStyle/>
          <a:p>
            <a:fld id="{CDED705E-E626-864C-8720-CDF42AD733E6}" type="slidenum">
              <a:rPr lang="fr-FR" smtClean="0"/>
              <a:t>3</a:t>
            </a:fld>
            <a:endParaRPr lang="fr-FR"/>
          </a:p>
        </p:txBody>
      </p:sp>
    </p:spTree>
    <p:extLst>
      <p:ext uri="{BB962C8B-B14F-4D97-AF65-F5344CB8AC3E}">
        <p14:creationId xmlns:p14="http://schemas.microsoft.com/office/powerpoint/2010/main" val="2106259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F6D16-2695-8808-3BBC-104DC3E44A4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EDB2BE-B2E5-96E5-F177-63C9C625030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5AB5FD6-62CF-7306-A023-A6338D9881B2}"/>
              </a:ext>
            </a:extLst>
          </p:cNvPr>
          <p:cNvSpPr>
            <a:spLocks noGrp="1"/>
          </p:cNvSpPr>
          <p:nvPr>
            <p:ph type="body" idx="1"/>
          </p:nvPr>
        </p:nvSpPr>
        <p:spPr/>
        <p:txBody>
          <a:bodyPr/>
          <a:lstStyle/>
          <a:p>
            <a:endParaRPr lang="fr-FR"/>
          </a:p>
        </p:txBody>
      </p:sp>
      <p:sp>
        <p:nvSpPr>
          <p:cNvPr id="4" name="Espace réservé de l'en-tête 3">
            <a:extLst>
              <a:ext uri="{FF2B5EF4-FFF2-40B4-BE49-F238E27FC236}">
                <a16:creationId xmlns:a16="http://schemas.microsoft.com/office/drawing/2014/main" id="{006D66CD-46E3-B362-D08D-F5A292D1E5BA}"/>
              </a:ext>
            </a:extLst>
          </p:cNvPr>
          <p:cNvSpPr>
            <a:spLocks noGrp="1"/>
          </p:cNvSpPr>
          <p:nvPr>
            <p:ph type="hdr" sz="quarter"/>
          </p:nvPr>
        </p:nvSpPr>
        <p:spPr/>
        <p:txBody>
          <a:bodyPr/>
          <a:lstStyle/>
          <a:p>
            <a:r>
              <a:rPr lang="fr-FR"/>
              <a:t>Prénom : ...................................................</a:t>
            </a:r>
          </a:p>
        </p:txBody>
      </p:sp>
      <p:sp>
        <p:nvSpPr>
          <p:cNvPr id="5" name="Espace réservé du numéro de diapositive 4">
            <a:extLst>
              <a:ext uri="{FF2B5EF4-FFF2-40B4-BE49-F238E27FC236}">
                <a16:creationId xmlns:a16="http://schemas.microsoft.com/office/drawing/2014/main" id="{47BE4BFB-D288-F0DF-4D30-D64F2B48FBF4}"/>
              </a:ext>
            </a:extLst>
          </p:cNvPr>
          <p:cNvSpPr>
            <a:spLocks noGrp="1"/>
          </p:cNvSpPr>
          <p:nvPr>
            <p:ph type="sldNum" sz="quarter" idx="5"/>
          </p:nvPr>
        </p:nvSpPr>
        <p:spPr/>
        <p:txBody>
          <a:bodyPr/>
          <a:lstStyle/>
          <a:p>
            <a:fld id="{CDED705E-E626-864C-8720-CDF42AD733E6}" type="slidenum">
              <a:rPr lang="fr-FR" smtClean="0"/>
              <a:t>4</a:t>
            </a:fld>
            <a:endParaRPr lang="fr-FR"/>
          </a:p>
        </p:txBody>
      </p:sp>
    </p:spTree>
    <p:extLst>
      <p:ext uri="{BB962C8B-B14F-4D97-AF65-F5344CB8AC3E}">
        <p14:creationId xmlns:p14="http://schemas.microsoft.com/office/powerpoint/2010/main" val="1233423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C1295-1C87-AAD1-0295-7A1FF2C7D8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DE45AC-FC15-B760-4C6B-6E40FF29A1E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C16ADEE-4A24-592C-AA20-E42C248DB87A}"/>
              </a:ext>
            </a:extLst>
          </p:cNvPr>
          <p:cNvSpPr>
            <a:spLocks noGrp="1"/>
          </p:cNvSpPr>
          <p:nvPr>
            <p:ph type="body" idx="1"/>
          </p:nvPr>
        </p:nvSpPr>
        <p:spPr/>
        <p:txBody>
          <a:bodyPr/>
          <a:lstStyle/>
          <a:p>
            <a:endParaRPr lang="fr-FR"/>
          </a:p>
        </p:txBody>
      </p:sp>
      <p:sp>
        <p:nvSpPr>
          <p:cNvPr id="4" name="Espace réservé de l'en-tête 3">
            <a:extLst>
              <a:ext uri="{FF2B5EF4-FFF2-40B4-BE49-F238E27FC236}">
                <a16:creationId xmlns:a16="http://schemas.microsoft.com/office/drawing/2014/main" id="{09A212B3-56E4-F5E7-CDB4-B7630E426865}"/>
              </a:ext>
            </a:extLst>
          </p:cNvPr>
          <p:cNvSpPr>
            <a:spLocks noGrp="1"/>
          </p:cNvSpPr>
          <p:nvPr>
            <p:ph type="hdr" sz="quarter"/>
          </p:nvPr>
        </p:nvSpPr>
        <p:spPr/>
        <p:txBody>
          <a:bodyPr/>
          <a:lstStyle/>
          <a:p>
            <a:r>
              <a:rPr lang="fr-FR"/>
              <a:t>Prénom : ...................................................</a:t>
            </a:r>
          </a:p>
        </p:txBody>
      </p:sp>
      <p:sp>
        <p:nvSpPr>
          <p:cNvPr id="5" name="Espace réservé du numéro de diapositive 4">
            <a:extLst>
              <a:ext uri="{FF2B5EF4-FFF2-40B4-BE49-F238E27FC236}">
                <a16:creationId xmlns:a16="http://schemas.microsoft.com/office/drawing/2014/main" id="{454E3011-0C40-9480-C69D-FF106FED4E97}"/>
              </a:ext>
            </a:extLst>
          </p:cNvPr>
          <p:cNvSpPr>
            <a:spLocks noGrp="1"/>
          </p:cNvSpPr>
          <p:nvPr>
            <p:ph type="sldNum" sz="quarter" idx="5"/>
          </p:nvPr>
        </p:nvSpPr>
        <p:spPr/>
        <p:txBody>
          <a:bodyPr/>
          <a:lstStyle/>
          <a:p>
            <a:fld id="{CDED705E-E626-864C-8720-CDF42AD733E6}" type="slidenum">
              <a:rPr lang="fr-FR" smtClean="0"/>
              <a:t>5</a:t>
            </a:fld>
            <a:endParaRPr lang="fr-FR"/>
          </a:p>
        </p:txBody>
      </p:sp>
    </p:spTree>
    <p:extLst>
      <p:ext uri="{BB962C8B-B14F-4D97-AF65-F5344CB8AC3E}">
        <p14:creationId xmlns:p14="http://schemas.microsoft.com/office/powerpoint/2010/main" val="329411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5B423-40CD-290E-2378-20715C05AB7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A9B3F9-76B9-FF13-986D-F37F3A28EA1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6A715A2-D399-9DAB-C1A0-7FA3C380FE06}"/>
              </a:ext>
            </a:extLst>
          </p:cNvPr>
          <p:cNvSpPr>
            <a:spLocks noGrp="1"/>
          </p:cNvSpPr>
          <p:nvPr>
            <p:ph type="body" idx="1"/>
          </p:nvPr>
        </p:nvSpPr>
        <p:spPr/>
        <p:txBody>
          <a:bodyPr/>
          <a:lstStyle/>
          <a:p>
            <a:endParaRPr lang="fr-FR"/>
          </a:p>
        </p:txBody>
      </p:sp>
      <p:sp>
        <p:nvSpPr>
          <p:cNvPr id="4" name="Espace réservé de l'en-tête 3">
            <a:extLst>
              <a:ext uri="{FF2B5EF4-FFF2-40B4-BE49-F238E27FC236}">
                <a16:creationId xmlns:a16="http://schemas.microsoft.com/office/drawing/2014/main" id="{C8839C5E-4E1C-6B05-2B49-9B3BE259F1B7}"/>
              </a:ext>
            </a:extLst>
          </p:cNvPr>
          <p:cNvSpPr>
            <a:spLocks noGrp="1"/>
          </p:cNvSpPr>
          <p:nvPr>
            <p:ph type="hdr" sz="quarter"/>
          </p:nvPr>
        </p:nvSpPr>
        <p:spPr/>
        <p:txBody>
          <a:bodyPr/>
          <a:lstStyle/>
          <a:p>
            <a:r>
              <a:rPr lang="fr-FR"/>
              <a:t>Prénom : ...................................................</a:t>
            </a:r>
          </a:p>
        </p:txBody>
      </p:sp>
      <p:sp>
        <p:nvSpPr>
          <p:cNvPr id="5" name="Espace réservé du numéro de diapositive 4">
            <a:extLst>
              <a:ext uri="{FF2B5EF4-FFF2-40B4-BE49-F238E27FC236}">
                <a16:creationId xmlns:a16="http://schemas.microsoft.com/office/drawing/2014/main" id="{31891A22-A559-AD01-C38E-F3F6A400B155}"/>
              </a:ext>
            </a:extLst>
          </p:cNvPr>
          <p:cNvSpPr>
            <a:spLocks noGrp="1"/>
          </p:cNvSpPr>
          <p:nvPr>
            <p:ph type="sldNum" sz="quarter" idx="5"/>
          </p:nvPr>
        </p:nvSpPr>
        <p:spPr/>
        <p:txBody>
          <a:bodyPr/>
          <a:lstStyle/>
          <a:p>
            <a:fld id="{CDED705E-E626-864C-8720-CDF42AD733E6}" type="slidenum">
              <a:rPr lang="fr-FR" smtClean="0"/>
              <a:t>6</a:t>
            </a:fld>
            <a:endParaRPr lang="fr-FR"/>
          </a:p>
        </p:txBody>
      </p:sp>
    </p:spTree>
    <p:extLst>
      <p:ext uri="{BB962C8B-B14F-4D97-AF65-F5344CB8AC3E}">
        <p14:creationId xmlns:p14="http://schemas.microsoft.com/office/powerpoint/2010/main" val="1227875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e l'en-tête 3"/>
          <p:cNvSpPr>
            <a:spLocks noGrp="1"/>
          </p:cNvSpPr>
          <p:nvPr>
            <p:ph type="hdr" sz="quarter"/>
          </p:nvPr>
        </p:nvSpPr>
        <p:spPr/>
        <p:txBody>
          <a:bodyPr/>
          <a:lstStyle/>
          <a:p>
            <a:r>
              <a:rPr lang="fr-FR"/>
              <a:t>Prénom : ...................................................</a:t>
            </a:r>
          </a:p>
        </p:txBody>
      </p:sp>
      <p:sp>
        <p:nvSpPr>
          <p:cNvPr id="5" name="Espace réservé du numéro de diapositive 4"/>
          <p:cNvSpPr>
            <a:spLocks noGrp="1"/>
          </p:cNvSpPr>
          <p:nvPr>
            <p:ph type="sldNum" sz="quarter" idx="5"/>
          </p:nvPr>
        </p:nvSpPr>
        <p:spPr/>
        <p:txBody>
          <a:bodyPr/>
          <a:lstStyle/>
          <a:p>
            <a:fld id="{CDED705E-E626-864C-8720-CDF42AD733E6}" type="slidenum">
              <a:rPr lang="fr-FR" smtClean="0"/>
              <a:t>9</a:t>
            </a:fld>
            <a:endParaRPr lang="fr-FR"/>
          </a:p>
        </p:txBody>
      </p:sp>
    </p:spTree>
    <p:extLst>
      <p:ext uri="{BB962C8B-B14F-4D97-AF65-F5344CB8AC3E}">
        <p14:creationId xmlns:p14="http://schemas.microsoft.com/office/powerpoint/2010/main" val="3666769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a:p>
        </p:txBody>
      </p:sp>
      <p:sp>
        <p:nvSpPr>
          <p:cNvPr id="4" name="Date Placeholder 3"/>
          <p:cNvSpPr>
            <a:spLocks noGrp="1"/>
          </p:cNvSpPr>
          <p:nvPr>
            <p:ph type="dt" sz="half" idx="10"/>
          </p:nvPr>
        </p:nvSpPr>
        <p:spPr/>
        <p:txBody>
          <a:bodyPr/>
          <a:lstStyle/>
          <a:p>
            <a:fld id="{815DCD82-7510-EC4B-997D-030512CB1C33}" type="datetime1">
              <a:rPr lang="fr-BE" smtClean="0"/>
              <a:t>31/08/26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3771634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BC7C01CC-EF04-2046-8617-7AE9BEF20468}" type="datetime1">
              <a:rPr lang="fr-BE" smtClean="0"/>
              <a:t>31/08/26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2126735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436D8E0A-7600-7049-AAC4-5C16239D84EB}" type="datetime1">
              <a:rPr lang="fr-BE" smtClean="0"/>
              <a:t>31/08/26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2931535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A19AE6A8-6E82-1348-B2AA-121348492C1A}" type="datetime1">
              <a:rPr lang="fr-BE" smtClean="0"/>
              <a:t>31/08/26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2753744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DE9756DC-FB62-C547-B8C1-C801F6287BC4}" type="datetime1">
              <a:rPr lang="fr-BE" smtClean="0"/>
              <a:t>31/08/26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221580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Date Placeholder 4"/>
          <p:cNvSpPr>
            <a:spLocks noGrp="1"/>
          </p:cNvSpPr>
          <p:nvPr>
            <p:ph type="dt" sz="half" idx="10"/>
          </p:nvPr>
        </p:nvSpPr>
        <p:spPr/>
        <p:txBody>
          <a:bodyPr/>
          <a:lstStyle/>
          <a:p>
            <a:fld id="{A163D338-78DB-AF48-984A-FC25EAD7FBEB}" type="datetime1">
              <a:rPr lang="fr-BE" smtClean="0"/>
              <a:t>31/08/26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35008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Date Placeholder 6"/>
          <p:cNvSpPr>
            <a:spLocks noGrp="1"/>
          </p:cNvSpPr>
          <p:nvPr>
            <p:ph type="dt" sz="half" idx="10"/>
          </p:nvPr>
        </p:nvSpPr>
        <p:spPr/>
        <p:txBody>
          <a:bodyPr/>
          <a:lstStyle/>
          <a:p>
            <a:fld id="{4CAA9A13-23A6-F045-8271-FCCFFFEBCF55}" type="datetime1">
              <a:rPr lang="fr-BE" smtClean="0"/>
              <a:t>31/08/26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1005759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1AF568DE-2DB3-514E-B464-A54FA87A1490}" type="datetime1">
              <a:rPr lang="fr-BE" smtClean="0"/>
              <a:t>31/08/26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4242630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BD4AFB-F1D1-D74A-8096-983E0654B006}" type="datetime1">
              <a:rPr lang="fr-BE" smtClean="0"/>
              <a:t>31/08/26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2180210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Content Placeholder 2"/>
          <p:cNvSpPr>
            <a:spLocks noGrp="1"/>
          </p:cNvSpPr>
          <p:nvPr>
            <p:ph idx="1"/>
          </p:nvPr>
        </p:nvSpPr>
        <p:spPr>
          <a:xfrm>
            <a:off x="2915543" y="1426282"/>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E44CBB88-714B-EC48-A396-129D85DD0A86}" type="datetime1">
              <a:rPr lang="fr-BE" smtClean="0"/>
              <a:t>31/08/26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4258867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a:p>
        </p:txBody>
      </p:sp>
      <p:sp>
        <p:nvSpPr>
          <p:cNvPr id="3" name="Picture Placeholder 2"/>
          <p:cNvSpPr>
            <a:spLocks noGrp="1" noChangeAspect="1"/>
          </p:cNvSpPr>
          <p:nvPr>
            <p:ph type="pic" idx="1"/>
          </p:nvPr>
        </p:nvSpPr>
        <p:spPr>
          <a:xfrm>
            <a:off x="2915543" y="1426282"/>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AE59801-AE39-324F-B42C-C84DF23500B9}" type="datetime1">
              <a:rPr lang="fr-BE" smtClean="0"/>
              <a:t>31/08/26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74A665-9479-DA4E-8F1A-A674A78DEE2D}" type="slidenum">
              <a:rPr lang="fr-FR" smtClean="0"/>
              <a:t>‹N°›</a:t>
            </a:fld>
            <a:endParaRPr lang="fr-FR"/>
          </a:p>
        </p:txBody>
      </p:sp>
    </p:spTree>
    <p:extLst>
      <p:ext uri="{BB962C8B-B14F-4D97-AF65-F5344CB8AC3E}">
        <p14:creationId xmlns:p14="http://schemas.microsoft.com/office/powerpoint/2010/main" val="3087421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2"/>
          </p:nvPr>
        </p:nvSpPr>
        <p:spPr>
          <a:xfrm>
            <a:off x="471487"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357959BC-1A92-B840-BB29-41D778EB1BEE}" type="datetime1">
              <a:rPr lang="fr-BE" smtClean="0"/>
              <a:t>31/08/26</a:t>
            </a:fld>
            <a:endParaRPr lang="fr-FR"/>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fr-F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F074A665-9479-DA4E-8F1A-A674A78DEE2D}" type="slidenum">
              <a:rPr lang="fr-FR" smtClean="0"/>
              <a:t>‹N°›</a:t>
            </a:fld>
            <a:endParaRPr lang="fr-FR"/>
          </a:p>
        </p:txBody>
      </p:sp>
    </p:spTree>
    <p:extLst>
      <p:ext uri="{BB962C8B-B14F-4D97-AF65-F5344CB8AC3E}">
        <p14:creationId xmlns:p14="http://schemas.microsoft.com/office/powerpoint/2010/main" val="35964862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8/10/relationships/comments" Target="../comments/modernComment_100_D26D28AE.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microsoft.com/office/2018/10/relationships/comments" Target="../comments/modernComment_110_5B8C9E5A.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05_399FE535.xm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8/10/relationships/comments" Target="../comments/modernComment_106_D60D482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6A9C70B5-FF4B-8E04-831E-017E2CA7048D}"/>
              </a:ext>
            </a:extLst>
          </p:cNvPr>
          <p:cNvSpPr>
            <a:spLocks noGrp="1"/>
          </p:cNvSpPr>
          <p:nvPr>
            <p:ph type="sldNum" sz="quarter" idx="12"/>
          </p:nvPr>
        </p:nvSpPr>
        <p:spPr/>
        <p:txBody>
          <a:bodyPr/>
          <a:lstStyle/>
          <a:p>
            <a:fld id="{F074A665-9479-DA4E-8F1A-A674A78DEE2D}" type="slidenum">
              <a:rPr lang="fr-FR" smtClean="0"/>
              <a:t>1</a:t>
            </a:fld>
            <a:endParaRPr lang="fr-FR"/>
          </a:p>
        </p:txBody>
      </p:sp>
      <p:sp>
        <p:nvSpPr>
          <p:cNvPr id="7" name="ZoneTexte 6">
            <a:extLst>
              <a:ext uri="{FF2B5EF4-FFF2-40B4-BE49-F238E27FC236}">
                <a16:creationId xmlns:a16="http://schemas.microsoft.com/office/drawing/2014/main" id="{52617313-9776-2DFE-5CDA-D8E614BBD04A}"/>
              </a:ext>
            </a:extLst>
          </p:cNvPr>
          <p:cNvSpPr txBox="1"/>
          <p:nvPr/>
        </p:nvSpPr>
        <p:spPr>
          <a:xfrm>
            <a:off x="282011" y="213645"/>
            <a:ext cx="2426113" cy="276999"/>
          </a:xfrm>
          <a:prstGeom prst="rect">
            <a:avLst/>
          </a:prstGeom>
          <a:noFill/>
        </p:spPr>
        <p:txBody>
          <a:bodyPr wrap="none" rtlCol="0">
            <a:spAutoFit/>
          </a:bodyPr>
          <a:lstStyle/>
          <a:p>
            <a:r>
              <a:rPr lang="fr-FR" sz="1200">
                <a:latin typeface="Avenir Book" panose="02000503020000020003" pitchFamily="2" charset="0"/>
              </a:rPr>
              <a:t>Prénom : ………………………….</a:t>
            </a:r>
          </a:p>
        </p:txBody>
      </p:sp>
      <p:sp>
        <p:nvSpPr>
          <p:cNvPr id="8" name="ZoneTexte 7">
            <a:extLst>
              <a:ext uri="{FF2B5EF4-FFF2-40B4-BE49-F238E27FC236}">
                <a16:creationId xmlns:a16="http://schemas.microsoft.com/office/drawing/2014/main" id="{86B57BC4-BA40-0D63-3B5E-37A145E82CD9}"/>
              </a:ext>
            </a:extLst>
          </p:cNvPr>
          <p:cNvSpPr txBox="1"/>
          <p:nvPr/>
        </p:nvSpPr>
        <p:spPr>
          <a:xfrm>
            <a:off x="4556845" y="213645"/>
            <a:ext cx="2116285" cy="276999"/>
          </a:xfrm>
          <a:prstGeom prst="rect">
            <a:avLst/>
          </a:prstGeom>
          <a:noFill/>
        </p:spPr>
        <p:txBody>
          <a:bodyPr wrap="none" rtlCol="0">
            <a:spAutoFit/>
          </a:bodyPr>
          <a:lstStyle/>
          <a:p>
            <a:r>
              <a:rPr lang="fr-FR" sz="1200">
                <a:latin typeface="Avenir Book" panose="02000503020000020003" pitchFamily="2" charset="0"/>
              </a:rPr>
              <a:t>Date : ………………………..</a:t>
            </a:r>
          </a:p>
        </p:txBody>
      </p:sp>
      <p:sp>
        <p:nvSpPr>
          <p:cNvPr id="9" name="ZoneTexte 8">
            <a:extLst>
              <a:ext uri="{FF2B5EF4-FFF2-40B4-BE49-F238E27FC236}">
                <a16:creationId xmlns:a16="http://schemas.microsoft.com/office/drawing/2014/main" id="{078F2A38-80EF-FCEB-8748-390EA1C7DB05}"/>
              </a:ext>
            </a:extLst>
          </p:cNvPr>
          <p:cNvSpPr txBox="1"/>
          <p:nvPr/>
        </p:nvSpPr>
        <p:spPr>
          <a:xfrm>
            <a:off x="282011" y="832751"/>
            <a:ext cx="6211553" cy="523220"/>
          </a:xfrm>
          <a:prstGeom prst="rect">
            <a:avLst/>
          </a:prstGeom>
          <a:noFill/>
          <a:ln>
            <a:solidFill>
              <a:schemeClr val="tx1"/>
            </a:solidFill>
          </a:ln>
        </p:spPr>
        <p:txBody>
          <a:bodyPr wrap="square" rtlCol="0">
            <a:spAutoFit/>
          </a:bodyPr>
          <a:lstStyle/>
          <a:p>
            <a:pPr algn="ctr"/>
            <a:r>
              <a:rPr lang="fr-FR" sz="1400">
                <a:latin typeface="Avenir Book" panose="02000503020000020003" pitchFamily="2" charset="0"/>
              </a:rPr>
              <a:t>Mon cahier de traces : </a:t>
            </a:r>
          </a:p>
          <a:p>
            <a:pPr algn="ctr"/>
            <a:r>
              <a:rPr lang="fr-FR" sz="1400">
                <a:latin typeface="Avenir Book" panose="02000503020000020003" pitchFamily="2" charset="0"/>
              </a:rPr>
              <a:t>les liens entre les systèmes respiratoire, circulatoire et digestif.</a:t>
            </a:r>
          </a:p>
        </p:txBody>
      </p:sp>
      <p:sp>
        <p:nvSpPr>
          <p:cNvPr id="14" name="ZoneTexte 13">
            <a:extLst>
              <a:ext uri="{FF2B5EF4-FFF2-40B4-BE49-F238E27FC236}">
                <a16:creationId xmlns:a16="http://schemas.microsoft.com/office/drawing/2014/main" id="{7CDF62DC-8C06-31D8-24D3-C92AE77803A5}"/>
              </a:ext>
            </a:extLst>
          </p:cNvPr>
          <p:cNvSpPr txBox="1"/>
          <p:nvPr/>
        </p:nvSpPr>
        <p:spPr>
          <a:xfrm>
            <a:off x="282010" y="1506906"/>
            <a:ext cx="6211553" cy="1261884"/>
          </a:xfrm>
          <a:prstGeom prst="rect">
            <a:avLst/>
          </a:prstGeom>
          <a:noFill/>
        </p:spPr>
        <p:txBody>
          <a:bodyPr wrap="square" rtlCol="0">
            <a:spAutoFit/>
          </a:bodyPr>
          <a:lstStyle/>
          <a:p>
            <a:pPr algn="just"/>
            <a:r>
              <a:rPr lang="fr-FR" sz="1400" b="1">
                <a:solidFill>
                  <a:schemeClr val="accent2"/>
                </a:solidFill>
                <a:latin typeface="Avenir Book" panose="02000503020000020003" pitchFamily="2" charset="0"/>
              </a:rPr>
              <a:t>Séance 1 - Mesurons notre fréquence respiratoire et cardiaque au repos et après une activité physique intense.</a:t>
            </a:r>
          </a:p>
          <a:p>
            <a:pPr algn="just"/>
            <a:endParaRPr lang="fr-FR" sz="1200">
              <a:latin typeface="Avenir Book" panose="02000503020000020003" pitchFamily="2" charset="0"/>
            </a:endParaRPr>
          </a:p>
          <a:p>
            <a:pPr algn="just"/>
            <a:r>
              <a:rPr lang="fr-FR" sz="1200">
                <a:latin typeface="Avenir Book" panose="02000503020000020003" pitchFamily="2" charset="0"/>
              </a:rPr>
              <a:t>La </a:t>
            </a:r>
            <a:r>
              <a:rPr lang="fr-FR" sz="1200" u="sng">
                <a:latin typeface="Avenir Book" panose="02000503020000020003" pitchFamily="2" charset="0"/>
              </a:rPr>
              <a:t>fréquence respiratoire</a:t>
            </a:r>
            <a:r>
              <a:rPr lang="fr-FR" sz="1200">
                <a:latin typeface="Avenir Book" panose="02000503020000020003" pitchFamily="2" charset="0"/>
              </a:rPr>
              <a:t> est le </a:t>
            </a:r>
            <a:r>
              <a:rPr lang="fr-BE" sz="1200">
                <a:latin typeface="Avenir Book" panose="02000503020000020003" pitchFamily="2" charset="0"/>
              </a:rPr>
              <a:t>nombre de cycles (une inspiration + une expiration) par minute.</a:t>
            </a:r>
          </a:p>
          <a:p>
            <a:pPr algn="just"/>
            <a:endParaRPr lang="fr-FR" sz="1200">
              <a:latin typeface="Avenir Book" panose="02000503020000020003" pitchFamily="2" charset="0"/>
            </a:endParaRPr>
          </a:p>
        </p:txBody>
      </p:sp>
      <p:sp>
        <p:nvSpPr>
          <p:cNvPr id="17" name="ZoneTexte 16">
            <a:extLst>
              <a:ext uri="{FF2B5EF4-FFF2-40B4-BE49-F238E27FC236}">
                <a16:creationId xmlns:a16="http://schemas.microsoft.com/office/drawing/2014/main" id="{C8ED3D40-452C-7FB9-8ECB-8675E2503B12}"/>
              </a:ext>
            </a:extLst>
          </p:cNvPr>
          <p:cNvSpPr txBox="1"/>
          <p:nvPr/>
        </p:nvSpPr>
        <p:spPr>
          <a:xfrm>
            <a:off x="282009" y="2971220"/>
            <a:ext cx="6211553" cy="461665"/>
          </a:xfrm>
          <a:prstGeom prst="rect">
            <a:avLst/>
          </a:prstGeom>
          <a:noFill/>
        </p:spPr>
        <p:txBody>
          <a:bodyPr wrap="square" rtlCol="0">
            <a:spAutoFit/>
          </a:bodyPr>
          <a:lstStyle/>
          <a:p>
            <a:pPr algn="just"/>
            <a:r>
              <a:rPr lang="fr-FR" sz="1200">
                <a:latin typeface="Avenir Book" panose="02000503020000020003" pitchFamily="2" charset="0"/>
              </a:rPr>
              <a:t>Pour mesurer notre fréquence cardiaque, nous devons apprendre à sentir nos battements de cœur, à prendre notre pouls.</a:t>
            </a:r>
          </a:p>
        </p:txBody>
      </p:sp>
      <p:pic>
        <p:nvPicPr>
          <p:cNvPr id="19" name="Image 18" descr="Une image contenant personne, ciel, fille, peau&#10;&#10;Le contenu généré par l’IA peut être incorrect.">
            <a:extLst>
              <a:ext uri="{FF2B5EF4-FFF2-40B4-BE49-F238E27FC236}">
                <a16:creationId xmlns:a16="http://schemas.microsoft.com/office/drawing/2014/main" id="{B83EDB68-59B4-D9CE-66A2-E89D5225743A}"/>
              </a:ext>
            </a:extLst>
          </p:cNvPr>
          <p:cNvPicPr>
            <a:picLocks noChangeAspect="1"/>
          </p:cNvPicPr>
          <p:nvPr/>
        </p:nvPicPr>
        <p:blipFill>
          <a:blip r:embed="rId3"/>
          <a:stretch>
            <a:fillRect/>
          </a:stretch>
        </p:blipFill>
        <p:spPr>
          <a:xfrm>
            <a:off x="397565" y="3712072"/>
            <a:ext cx="1391478" cy="978688"/>
          </a:xfrm>
          <a:prstGeom prst="rect">
            <a:avLst/>
          </a:prstGeom>
        </p:spPr>
      </p:pic>
      <p:pic>
        <p:nvPicPr>
          <p:cNvPr id="21" name="Image 20" descr="Une image contenant personne, ongle, doigt, peau&#10;&#10;Le contenu généré par l’IA peut être incorrect.">
            <a:extLst>
              <a:ext uri="{FF2B5EF4-FFF2-40B4-BE49-F238E27FC236}">
                <a16:creationId xmlns:a16="http://schemas.microsoft.com/office/drawing/2014/main" id="{6E2C2DD8-296E-CAD2-FE1C-7C8E4414C835}"/>
              </a:ext>
            </a:extLst>
          </p:cNvPr>
          <p:cNvPicPr>
            <a:picLocks noChangeAspect="1"/>
          </p:cNvPicPr>
          <p:nvPr/>
        </p:nvPicPr>
        <p:blipFill>
          <a:blip r:embed="rId4"/>
          <a:stretch>
            <a:fillRect/>
          </a:stretch>
        </p:blipFill>
        <p:spPr>
          <a:xfrm>
            <a:off x="397565" y="4983589"/>
            <a:ext cx="1391478" cy="2088309"/>
          </a:xfrm>
          <a:prstGeom prst="rect">
            <a:avLst/>
          </a:prstGeom>
        </p:spPr>
      </p:pic>
      <p:sp>
        <p:nvSpPr>
          <p:cNvPr id="22" name="ZoneTexte 21">
            <a:extLst>
              <a:ext uri="{FF2B5EF4-FFF2-40B4-BE49-F238E27FC236}">
                <a16:creationId xmlns:a16="http://schemas.microsoft.com/office/drawing/2014/main" id="{9316738C-8BFA-96C5-2100-B397D3B0D5CB}"/>
              </a:ext>
            </a:extLst>
          </p:cNvPr>
          <p:cNvSpPr txBox="1"/>
          <p:nvPr/>
        </p:nvSpPr>
        <p:spPr>
          <a:xfrm>
            <a:off x="2192409" y="3712072"/>
            <a:ext cx="4268026" cy="646331"/>
          </a:xfrm>
          <a:prstGeom prst="rect">
            <a:avLst/>
          </a:prstGeom>
          <a:noFill/>
        </p:spPr>
        <p:txBody>
          <a:bodyPr wrap="square" rtlCol="0">
            <a:spAutoFit/>
          </a:bodyPr>
          <a:lstStyle/>
          <a:p>
            <a:pPr algn="just"/>
            <a:r>
              <a:rPr lang="fr-BE" sz="1200">
                <a:latin typeface="Avenir Book" panose="02000503020000020003" pitchFamily="2" charset="0"/>
              </a:rPr>
              <a:t>À chaque battement, le cœur envoie du sang dans les artères. Ce passage du sang crée une petite pulsation qu’on peut sentir avec les doigts.</a:t>
            </a:r>
          </a:p>
        </p:txBody>
      </p:sp>
      <p:sp>
        <p:nvSpPr>
          <p:cNvPr id="23" name="ZoneTexte 22">
            <a:extLst>
              <a:ext uri="{FF2B5EF4-FFF2-40B4-BE49-F238E27FC236}">
                <a16:creationId xmlns:a16="http://schemas.microsoft.com/office/drawing/2014/main" id="{9E584829-3603-CA85-2629-345B71215F05}"/>
              </a:ext>
            </a:extLst>
          </p:cNvPr>
          <p:cNvSpPr txBox="1"/>
          <p:nvPr/>
        </p:nvSpPr>
        <p:spPr>
          <a:xfrm>
            <a:off x="2192409" y="4493829"/>
            <a:ext cx="4535321" cy="1200329"/>
          </a:xfrm>
          <a:prstGeom prst="rect">
            <a:avLst/>
          </a:prstGeom>
          <a:noFill/>
        </p:spPr>
        <p:txBody>
          <a:bodyPr wrap="square" rtlCol="0">
            <a:spAutoFit/>
          </a:bodyPr>
          <a:lstStyle/>
          <a:p>
            <a:pPr algn="just"/>
            <a:r>
              <a:rPr lang="fr-BE" sz="1200">
                <a:latin typeface="Avenir Book" panose="02000503020000020003" pitchFamily="2" charset="0"/>
              </a:rPr>
              <a:t>Tu peux le sentir dans le cou, juste </a:t>
            </a:r>
            <a:r>
              <a:rPr lang="fr-BE" sz="1200" b="1">
                <a:latin typeface="Avenir Book" panose="02000503020000020003" pitchFamily="2" charset="0"/>
              </a:rPr>
              <a:t>à côté de la trachée</a:t>
            </a:r>
            <a:r>
              <a:rPr lang="fr-BE" sz="1200">
                <a:latin typeface="Avenir Book" panose="02000503020000020003" pitchFamily="2" charset="0"/>
              </a:rPr>
              <a:t> (le “tube” dur au centre du cou), sous la mâchoire. Pose l’index et le majeur sur </a:t>
            </a:r>
            <a:r>
              <a:rPr lang="fr-BE" sz="1200" b="1">
                <a:latin typeface="Avenir Book" panose="02000503020000020003" pitchFamily="2" charset="0"/>
              </a:rPr>
              <a:t>un seul côté du cou</a:t>
            </a:r>
            <a:r>
              <a:rPr lang="fr-BE" sz="1200">
                <a:latin typeface="Avenir Book" panose="02000503020000020003" pitchFamily="2" charset="0"/>
              </a:rPr>
              <a:t> (droite </a:t>
            </a:r>
            <a:r>
              <a:rPr lang="fr-BE" sz="1200" b="1">
                <a:latin typeface="Avenir Book" panose="02000503020000020003" pitchFamily="2" charset="0"/>
              </a:rPr>
              <a:t>ou</a:t>
            </a:r>
            <a:r>
              <a:rPr lang="fr-BE" sz="1200">
                <a:latin typeface="Avenir Book" panose="02000503020000020003" pitchFamily="2" charset="0"/>
              </a:rPr>
              <a:t> gauche).</a:t>
            </a:r>
          </a:p>
          <a:p>
            <a:pPr algn="just"/>
            <a:r>
              <a:rPr lang="fr-BE" sz="1200">
                <a:latin typeface="Avenir Book" panose="02000503020000020003" pitchFamily="2" charset="0"/>
              </a:rPr>
              <a:t>Appuie doucement jusqu’à sentir les battements.</a:t>
            </a:r>
          </a:p>
          <a:p>
            <a:pPr algn="just"/>
            <a:r>
              <a:rPr lang="fr-BE" sz="1200">
                <a:latin typeface="Avenir Book" panose="02000503020000020003" pitchFamily="2" charset="0"/>
              </a:rPr>
              <a:t>Cet endroit correspond à une grosse artère appelée </a:t>
            </a:r>
            <a:r>
              <a:rPr lang="fr-BE" sz="1200" b="1">
                <a:latin typeface="Avenir Book" panose="02000503020000020003" pitchFamily="2" charset="0"/>
              </a:rPr>
              <a:t>artère carotide</a:t>
            </a:r>
            <a:r>
              <a:rPr lang="fr-BE" sz="1200">
                <a:latin typeface="Avenir Book" panose="02000503020000020003" pitchFamily="2" charset="0"/>
              </a:rPr>
              <a:t>.</a:t>
            </a:r>
            <a:endParaRPr lang="fr-FR" sz="1200">
              <a:latin typeface="Avenir Book" panose="02000503020000020003" pitchFamily="2" charset="0"/>
            </a:endParaRPr>
          </a:p>
        </p:txBody>
      </p:sp>
      <p:sp>
        <p:nvSpPr>
          <p:cNvPr id="24" name="ZoneTexte 23">
            <a:extLst>
              <a:ext uri="{FF2B5EF4-FFF2-40B4-BE49-F238E27FC236}">
                <a16:creationId xmlns:a16="http://schemas.microsoft.com/office/drawing/2014/main" id="{B84B49B7-86E7-3F47-EC39-AA3644BAF570}"/>
              </a:ext>
            </a:extLst>
          </p:cNvPr>
          <p:cNvSpPr txBox="1"/>
          <p:nvPr/>
        </p:nvSpPr>
        <p:spPr>
          <a:xfrm>
            <a:off x="2192409" y="5829584"/>
            <a:ext cx="4535321" cy="1200329"/>
          </a:xfrm>
          <a:prstGeom prst="rect">
            <a:avLst/>
          </a:prstGeom>
          <a:noFill/>
        </p:spPr>
        <p:txBody>
          <a:bodyPr wrap="square" rtlCol="0">
            <a:spAutoFit/>
          </a:bodyPr>
          <a:lstStyle/>
          <a:p>
            <a:r>
              <a:rPr lang="fr-BE" sz="1200">
                <a:latin typeface="Avenir Book" panose="02000503020000020003" pitchFamily="2" charset="0"/>
              </a:rPr>
              <a:t>Tu peux le sentir aussi au niveau du </a:t>
            </a:r>
            <a:r>
              <a:rPr lang="fr-BE" sz="1200" b="1">
                <a:latin typeface="Avenir Book" panose="02000503020000020003" pitchFamily="2" charset="0"/>
              </a:rPr>
              <a:t>poignet</a:t>
            </a:r>
            <a:r>
              <a:rPr lang="fr-BE" sz="1200">
                <a:latin typeface="Avenir Book" panose="02000503020000020003" pitchFamily="2" charset="0"/>
              </a:rPr>
              <a:t>, </a:t>
            </a:r>
            <a:r>
              <a:rPr lang="fr-BE" sz="1200" b="1">
                <a:latin typeface="Avenir Book" panose="02000503020000020003" pitchFamily="2" charset="0"/>
              </a:rPr>
              <a:t>l’intérieur du poignet</a:t>
            </a:r>
            <a:r>
              <a:rPr lang="fr-BE" sz="1200">
                <a:latin typeface="Avenir Book" panose="02000503020000020003" pitchFamily="2" charset="0"/>
              </a:rPr>
              <a:t>, côté paume de la main, juste </a:t>
            </a:r>
            <a:r>
              <a:rPr lang="fr-BE" sz="1200" b="1">
                <a:latin typeface="Avenir Book" panose="02000503020000020003" pitchFamily="2" charset="0"/>
              </a:rPr>
              <a:t>sous le pouce.</a:t>
            </a:r>
            <a:endParaRPr lang="fr-BE" sz="1200">
              <a:latin typeface="Avenir Book" panose="02000503020000020003" pitchFamily="2" charset="0"/>
            </a:endParaRPr>
          </a:p>
          <a:p>
            <a:r>
              <a:rPr lang="fr-BE" sz="1200">
                <a:latin typeface="Avenir Book" panose="02000503020000020003" pitchFamily="2" charset="0"/>
              </a:rPr>
              <a:t>Dans le petit creux entre l’os du poignet et les tendons, place l’index et le majeur de l’autre main, appuie légèrement jusqu’à sentir les battements.</a:t>
            </a:r>
          </a:p>
          <a:p>
            <a:r>
              <a:rPr lang="fr-BE" sz="1200">
                <a:latin typeface="Avenir Book" panose="02000503020000020003" pitchFamily="2" charset="0"/>
              </a:rPr>
              <a:t>Ici, on sent le pouls sur l’</a:t>
            </a:r>
            <a:r>
              <a:rPr lang="fr-BE" sz="1200" b="1">
                <a:latin typeface="Avenir Book" panose="02000503020000020003" pitchFamily="2" charset="0"/>
              </a:rPr>
              <a:t>artère radiale</a:t>
            </a:r>
            <a:r>
              <a:rPr lang="fr-BE" sz="1200">
                <a:latin typeface="Avenir Book" panose="02000503020000020003" pitchFamily="2" charset="0"/>
              </a:rPr>
              <a:t>.</a:t>
            </a:r>
          </a:p>
        </p:txBody>
      </p:sp>
      <p:sp>
        <p:nvSpPr>
          <p:cNvPr id="26" name="ZoneTexte 25">
            <a:extLst>
              <a:ext uri="{FF2B5EF4-FFF2-40B4-BE49-F238E27FC236}">
                <a16:creationId xmlns:a16="http://schemas.microsoft.com/office/drawing/2014/main" id="{5F43ADCC-31E5-38F1-7205-9CABD9FB6EF4}"/>
              </a:ext>
            </a:extLst>
          </p:cNvPr>
          <p:cNvSpPr txBox="1"/>
          <p:nvPr/>
        </p:nvSpPr>
        <p:spPr>
          <a:xfrm>
            <a:off x="282009" y="2567558"/>
            <a:ext cx="5876866" cy="276999"/>
          </a:xfrm>
          <a:prstGeom prst="rect">
            <a:avLst/>
          </a:prstGeom>
          <a:noFill/>
        </p:spPr>
        <p:txBody>
          <a:bodyPr wrap="square">
            <a:spAutoFit/>
          </a:bodyPr>
          <a:lstStyle/>
          <a:p>
            <a:pPr algn="just"/>
            <a:r>
              <a:rPr lang="fr-FR" sz="1200">
                <a:latin typeface="Avenir Book" panose="02000503020000020003" pitchFamily="2" charset="0"/>
              </a:rPr>
              <a:t>La </a:t>
            </a:r>
            <a:r>
              <a:rPr lang="fr-FR" sz="1200" u="sng">
                <a:latin typeface="Avenir Book" panose="02000503020000020003" pitchFamily="2" charset="0"/>
              </a:rPr>
              <a:t>fréquence cardiaque</a:t>
            </a:r>
            <a:r>
              <a:rPr lang="fr-FR" sz="1200">
                <a:latin typeface="Avenir Book" panose="02000503020000020003" pitchFamily="2" charset="0"/>
              </a:rPr>
              <a:t> est le </a:t>
            </a:r>
            <a:r>
              <a:rPr lang="fr-BE" sz="1200">
                <a:latin typeface="Avenir Book" panose="02000503020000020003" pitchFamily="2" charset="0"/>
              </a:rPr>
              <a:t>nombre de battements de cœur par minute.</a:t>
            </a:r>
            <a:endParaRPr lang="fr-FR" sz="1200">
              <a:latin typeface="Avenir Book" panose="02000503020000020003" pitchFamily="2" charset="0"/>
            </a:endParaRPr>
          </a:p>
        </p:txBody>
      </p:sp>
      <p:sp>
        <p:nvSpPr>
          <p:cNvPr id="27" name="ZoneTexte 26">
            <a:extLst>
              <a:ext uri="{FF2B5EF4-FFF2-40B4-BE49-F238E27FC236}">
                <a16:creationId xmlns:a16="http://schemas.microsoft.com/office/drawing/2014/main" id="{08A9B390-9770-39F7-0923-C479CE037CDE}"/>
              </a:ext>
            </a:extLst>
          </p:cNvPr>
          <p:cNvSpPr txBox="1"/>
          <p:nvPr/>
        </p:nvSpPr>
        <p:spPr>
          <a:xfrm>
            <a:off x="397565" y="7207324"/>
            <a:ext cx="6062870" cy="2123658"/>
          </a:xfrm>
          <a:prstGeom prst="rect">
            <a:avLst/>
          </a:prstGeom>
          <a:noFill/>
        </p:spPr>
        <p:txBody>
          <a:bodyPr wrap="square" lIns="91440" tIns="45720" rIns="91440" bIns="45720" rtlCol="0" anchor="t">
            <a:spAutoFit/>
          </a:bodyPr>
          <a:lstStyle/>
          <a:p>
            <a:pPr algn="just"/>
            <a:r>
              <a:rPr lang="fr-FR" sz="1200" dirty="0">
                <a:latin typeface="Avenir Book" panose="02000503020000020003" pitchFamily="2" charset="0"/>
              </a:rPr>
              <a:t>Déroulement de l’exercice :</a:t>
            </a:r>
          </a:p>
          <a:p>
            <a:pPr marL="228600" indent="-228600" algn="just">
              <a:buAutoNum type="arabicPeriod"/>
            </a:pPr>
            <a:r>
              <a:rPr lang="fr-FR" sz="1200" dirty="0">
                <a:latin typeface="Avenir Book"/>
              </a:rPr>
              <a:t>Mesurer sa fréquence respiratoire pendant une minute et noter le résultat.</a:t>
            </a:r>
            <a:endParaRPr lang="fr-FR" sz="1200" dirty="0">
              <a:latin typeface="Avenir Book" panose="02000503020000020003" pitchFamily="2" charset="0"/>
            </a:endParaRPr>
          </a:p>
          <a:p>
            <a:pPr marL="228600" indent="-228600" algn="just">
              <a:buAutoNum type="arabicPeriod"/>
            </a:pPr>
            <a:r>
              <a:rPr lang="fr-FR" sz="1200" dirty="0">
                <a:latin typeface="Avenir Book" panose="02000503020000020003" pitchFamily="2" charset="0"/>
              </a:rPr>
              <a:t>Mesurer sa fréquence cardiaque pendant 30 secondes. Multiplier le résultat par 2 pour obtenir une mesure sur une minute et noter le résultat.</a:t>
            </a:r>
          </a:p>
          <a:p>
            <a:pPr marL="228600" indent="-228600" algn="just">
              <a:buAutoNum type="arabicPeriod"/>
            </a:pPr>
            <a:r>
              <a:rPr lang="fr-FR" sz="1200" dirty="0">
                <a:latin typeface="Avenir Book" panose="02000503020000020003" pitchFamily="2" charset="0"/>
              </a:rPr>
              <a:t>Effectuer 30 squats.</a:t>
            </a:r>
          </a:p>
          <a:p>
            <a:pPr marL="228600" indent="-228600" algn="just">
              <a:buAutoNum type="arabicPeriod"/>
            </a:pPr>
            <a:r>
              <a:rPr lang="fr-FR" sz="1200" dirty="0">
                <a:latin typeface="Avenir Book" panose="02000503020000020003" pitchFamily="2" charset="0"/>
              </a:rPr>
              <a:t>Juste après l’effort, mesurer à nouveau sa fréquence cardiaque en suivant le même processus et noter le résultat.</a:t>
            </a:r>
          </a:p>
          <a:p>
            <a:pPr marL="228600" indent="-228600" algn="just">
              <a:buFontTx/>
              <a:buAutoNum type="arabicPeriod"/>
            </a:pPr>
            <a:r>
              <a:rPr lang="fr-FR" sz="1200" dirty="0">
                <a:latin typeface="Avenir Book" panose="02000503020000020003" pitchFamily="2" charset="0"/>
              </a:rPr>
              <a:t>Effectuer 30 squats.</a:t>
            </a:r>
          </a:p>
          <a:p>
            <a:pPr marL="228600" indent="-228600" algn="just">
              <a:buAutoNum type="arabicPeriod"/>
            </a:pPr>
            <a:r>
              <a:rPr lang="fr-FR" sz="1200" dirty="0">
                <a:latin typeface="Avenir Book" panose="02000503020000020003" pitchFamily="2" charset="0"/>
              </a:rPr>
              <a:t>Mesurer ensuite sa fréquence respiratoire pendant une minute, noter le résultat.</a:t>
            </a:r>
          </a:p>
          <a:p>
            <a:pPr algn="just"/>
            <a:r>
              <a:rPr lang="fr-FR" sz="1200" dirty="0">
                <a:latin typeface="Avenir Book"/>
              </a:rPr>
              <a:t>Les résultats obtenus sont notés à la page suivante !</a:t>
            </a:r>
            <a:endParaRPr lang="fr-FR" sz="1200" dirty="0">
              <a:latin typeface="Avenir Book" panose="02000503020000020003" pitchFamily="2" charset="0"/>
            </a:endParaRPr>
          </a:p>
          <a:p>
            <a:pPr algn="just"/>
            <a:endParaRPr lang="fr-FR" sz="1200" dirty="0">
              <a:latin typeface="Avenir Book" panose="02000503020000020003" pitchFamily="2" charset="0"/>
            </a:endParaRPr>
          </a:p>
        </p:txBody>
      </p:sp>
    </p:spTree>
    <p:extLst>
      <p:ext uri="{BB962C8B-B14F-4D97-AF65-F5344CB8AC3E}">
        <p14:creationId xmlns:p14="http://schemas.microsoft.com/office/powerpoint/2010/main" val="3530369198"/>
      </p:ext>
    </p:extLst>
  </p:cSld>
  <p:clrMapOvr>
    <a:masterClrMapping/>
  </p:clrMapOvr>
  <p:extLst>
    <p:ext uri="{6950BFC3-D8DA-4A85-94F7-54DA5524770B}">
      <p188:commentRel xmlns:p188="http://schemas.microsoft.com/office/powerpoint/2018/8/main" r:id="rId2"/>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911FEFA-CBD7-C98D-9D3F-91DF3F853DC6}"/>
              </a:ext>
            </a:extLst>
          </p:cNvPr>
          <p:cNvSpPr>
            <a:spLocks noGrp="1"/>
          </p:cNvSpPr>
          <p:nvPr>
            <p:ph type="sldNum" sz="quarter" idx="12"/>
          </p:nvPr>
        </p:nvSpPr>
        <p:spPr/>
        <p:txBody>
          <a:bodyPr/>
          <a:lstStyle/>
          <a:p>
            <a:fld id="{F074A665-9479-DA4E-8F1A-A674A78DEE2D}" type="slidenum">
              <a:rPr lang="fr-FR" smtClean="0"/>
              <a:t>10</a:t>
            </a:fld>
            <a:endParaRPr lang="fr-FR"/>
          </a:p>
        </p:txBody>
      </p:sp>
      <p:sp>
        <p:nvSpPr>
          <p:cNvPr id="3" name="ZoneTexte 2">
            <a:extLst>
              <a:ext uri="{FF2B5EF4-FFF2-40B4-BE49-F238E27FC236}">
                <a16:creationId xmlns:a16="http://schemas.microsoft.com/office/drawing/2014/main" id="{73FF932D-68A3-8B0F-6CB0-12E744AD32F1}"/>
              </a:ext>
            </a:extLst>
          </p:cNvPr>
          <p:cNvSpPr txBox="1"/>
          <p:nvPr/>
        </p:nvSpPr>
        <p:spPr>
          <a:xfrm>
            <a:off x="469555" y="5627793"/>
            <a:ext cx="5382375" cy="3508653"/>
          </a:xfrm>
          <a:prstGeom prst="rect">
            <a:avLst/>
          </a:prstGeom>
          <a:solidFill>
            <a:schemeClr val="accent2">
              <a:lumMod val="20000"/>
              <a:lumOff val="80000"/>
            </a:schemeClr>
          </a:solidFill>
        </p:spPr>
        <p:txBody>
          <a:bodyPr wrap="square" rtlCol="0">
            <a:spAutoFit/>
          </a:bodyPr>
          <a:lstStyle/>
          <a:p>
            <a:r>
              <a:rPr lang="fr-BE" sz="1400" b="1">
                <a:latin typeface="Avenir Book" panose="02000503020000020003" pitchFamily="2" charset="0"/>
              </a:rPr>
              <a:t>Le système circulatoire : schéma de la petite circulation.</a:t>
            </a:r>
          </a:p>
          <a:p>
            <a:r>
              <a:rPr lang="fr-BE" sz="1400" b="1">
                <a:latin typeface="Avenir Book" panose="02000503020000020003" pitchFamily="2" charset="0"/>
              </a:rPr>
              <a:t>Du cœur vers les poumons et des poumons vers le cœur.</a:t>
            </a:r>
          </a:p>
          <a:p>
            <a:endParaRPr lang="fr-BE" sz="14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BE" sz="1200" b="1">
              <a:latin typeface="Avenir Book" panose="02000503020000020003" pitchFamily="2" charset="0"/>
            </a:endParaRPr>
          </a:p>
          <a:p>
            <a:endParaRPr lang="fr-FR" sz="1200"/>
          </a:p>
        </p:txBody>
      </p:sp>
      <p:sp>
        <p:nvSpPr>
          <p:cNvPr id="5" name="ZoneTexte 4">
            <a:extLst>
              <a:ext uri="{FF2B5EF4-FFF2-40B4-BE49-F238E27FC236}">
                <a16:creationId xmlns:a16="http://schemas.microsoft.com/office/drawing/2014/main" id="{03FF6A6E-E60A-D42F-BC86-DC75AA78016A}"/>
              </a:ext>
            </a:extLst>
          </p:cNvPr>
          <p:cNvSpPr txBox="1"/>
          <p:nvPr/>
        </p:nvSpPr>
        <p:spPr>
          <a:xfrm>
            <a:off x="280086" y="430072"/>
            <a:ext cx="6244282" cy="5262979"/>
          </a:xfrm>
          <a:prstGeom prst="rect">
            <a:avLst/>
          </a:prstGeom>
          <a:noFill/>
        </p:spPr>
        <p:txBody>
          <a:bodyPr wrap="square" rtlCol="0">
            <a:spAutoFit/>
          </a:bodyPr>
          <a:lstStyle/>
          <a:p>
            <a:r>
              <a:rPr lang="fr-BE" sz="1200">
                <a:latin typeface="Avenir Book" panose="02000503020000020003" pitchFamily="2" charset="0"/>
              </a:rPr>
              <a:t>Les alvéoles sont de minuscules sacs regroupés en grappes. Leur paroi très fine est entourée de capillaires sanguins. C’est là que se font les échanges entre l’air et le sang : l’oxygène passe dans le sang, tandis que le dioxyde de carbone et l’eau quittent le sang pour passer dans les alvéoles et être expirés. </a:t>
            </a: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r>
              <a:rPr lang="fr-BE" sz="1200">
                <a:latin typeface="Avenir Book" panose="02000503020000020003" pitchFamily="2" charset="0"/>
              </a:rPr>
              <a:t>Le sang chargé en déchets arrive aux poumons par l’artère pulmonaire, qui vient du ventricule droit du cœur. Une fois enrichi en oxygène, il retourne au cœur par les veines pulmonaires, qui arrivent à l’oreillette gauche. Ce trajet s’appelle </a:t>
            </a:r>
            <a:r>
              <a:rPr lang="fr-BE" sz="1200" b="1" u="sng">
                <a:latin typeface="Avenir Book" panose="02000503020000020003" pitchFamily="2" charset="0"/>
              </a:rPr>
              <a:t>la petite circulation</a:t>
            </a:r>
            <a:r>
              <a:rPr lang="fr-BE" sz="1200">
                <a:latin typeface="Avenir Book" panose="02000503020000020003" pitchFamily="2" charset="0"/>
              </a:rPr>
              <a:t>.</a:t>
            </a:r>
          </a:p>
          <a:p>
            <a:endParaRPr lang="fr-FR" sz="1200"/>
          </a:p>
        </p:txBody>
      </p:sp>
      <p:pic>
        <p:nvPicPr>
          <p:cNvPr id="6" name="Image 5" descr="Anatomie de l'appareil respiratoire -">
            <a:extLst>
              <a:ext uri="{FF2B5EF4-FFF2-40B4-BE49-F238E27FC236}">
                <a16:creationId xmlns:a16="http://schemas.microsoft.com/office/drawing/2014/main" id="{67FB8590-CDC8-3806-6E88-25DC3C453F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07019" y="1385243"/>
            <a:ext cx="4643961" cy="3020750"/>
          </a:xfrm>
          <a:prstGeom prst="rect">
            <a:avLst/>
          </a:prstGeom>
          <a:noFill/>
          <a:ln>
            <a:solidFill>
              <a:schemeClr val="accent1">
                <a:shade val="15000"/>
              </a:schemeClr>
            </a:solidFill>
          </a:ln>
        </p:spPr>
      </p:pic>
      <p:pic>
        <p:nvPicPr>
          <p:cNvPr id="13" name="Image 12" descr="Une image contenant diagramme&#10;&#10;Le contenu généré par l’IA peut être incorrect.">
            <a:extLst>
              <a:ext uri="{FF2B5EF4-FFF2-40B4-BE49-F238E27FC236}">
                <a16:creationId xmlns:a16="http://schemas.microsoft.com/office/drawing/2014/main" id="{86F8F667-E3ED-BB99-D1FE-D9A5E00B22AB}"/>
              </a:ext>
            </a:extLst>
          </p:cNvPr>
          <p:cNvPicPr>
            <a:picLocks noChangeAspect="1"/>
          </p:cNvPicPr>
          <p:nvPr/>
        </p:nvPicPr>
        <p:blipFill>
          <a:blip r:embed="rId3"/>
          <a:srcRect l="10695" r="6364" b="30380"/>
          <a:stretch>
            <a:fillRect/>
          </a:stretch>
        </p:blipFill>
        <p:spPr>
          <a:xfrm>
            <a:off x="953992" y="6274274"/>
            <a:ext cx="4413500" cy="2626001"/>
          </a:xfrm>
          <a:prstGeom prst="rect">
            <a:avLst/>
          </a:prstGeom>
        </p:spPr>
      </p:pic>
    </p:spTree>
    <p:extLst>
      <p:ext uri="{BB962C8B-B14F-4D97-AF65-F5344CB8AC3E}">
        <p14:creationId xmlns:p14="http://schemas.microsoft.com/office/powerpoint/2010/main" val="2059054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7579783-DCBC-F043-F0D0-85D99855A1CD}"/>
              </a:ext>
            </a:extLst>
          </p:cNvPr>
          <p:cNvSpPr>
            <a:spLocks noGrp="1"/>
          </p:cNvSpPr>
          <p:nvPr>
            <p:ph type="sldNum" sz="quarter" idx="12"/>
          </p:nvPr>
        </p:nvSpPr>
        <p:spPr/>
        <p:txBody>
          <a:bodyPr/>
          <a:lstStyle/>
          <a:p>
            <a:fld id="{F074A665-9479-DA4E-8F1A-A674A78DEE2D}" type="slidenum">
              <a:rPr lang="fr-FR" smtClean="0"/>
              <a:t>11</a:t>
            </a:fld>
            <a:endParaRPr lang="fr-FR"/>
          </a:p>
        </p:txBody>
      </p:sp>
      <p:sp>
        <p:nvSpPr>
          <p:cNvPr id="4" name="ZoneTexte 3">
            <a:extLst>
              <a:ext uri="{FF2B5EF4-FFF2-40B4-BE49-F238E27FC236}">
                <a16:creationId xmlns:a16="http://schemas.microsoft.com/office/drawing/2014/main" id="{009A48CF-B9DE-EFB5-8593-94F782B8DE31}"/>
              </a:ext>
            </a:extLst>
          </p:cNvPr>
          <p:cNvSpPr txBox="1"/>
          <p:nvPr/>
        </p:nvSpPr>
        <p:spPr>
          <a:xfrm>
            <a:off x="280086" y="430072"/>
            <a:ext cx="6244282" cy="1231106"/>
          </a:xfrm>
          <a:prstGeom prst="rect">
            <a:avLst/>
          </a:prstGeom>
          <a:noFill/>
        </p:spPr>
        <p:txBody>
          <a:bodyPr wrap="square" lIns="91440" tIns="45720" rIns="91440" bIns="45720" rtlCol="0" anchor="t">
            <a:spAutoFit/>
          </a:bodyPr>
          <a:lstStyle/>
          <a:p>
            <a:r>
              <a:rPr lang="fr-BE" sz="1400" b="1">
                <a:latin typeface="Avenir Book"/>
              </a:rPr>
              <a:t>Schéma du système respiratoire à annoter.</a:t>
            </a: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FR" sz="1200">
              <a:latin typeface="Aptos" panose="02110004020202020204"/>
            </a:endParaRPr>
          </a:p>
          <a:p>
            <a:endParaRPr lang="fr-BE" sz="1200">
              <a:latin typeface="Avenir Book" panose="02000503020000020003" pitchFamily="2" charset="0"/>
            </a:endParaRPr>
          </a:p>
        </p:txBody>
      </p:sp>
      <p:pic>
        <p:nvPicPr>
          <p:cNvPr id="5" name="Image 4" descr="Une image contenant texte, dessin, squelette, art&#10;&#10;Le contenu généré par l’IA peut être incorrect.">
            <a:extLst>
              <a:ext uri="{FF2B5EF4-FFF2-40B4-BE49-F238E27FC236}">
                <a16:creationId xmlns:a16="http://schemas.microsoft.com/office/drawing/2014/main" id="{FE743EAB-83A7-9E24-88C9-4E5AE62176F3}"/>
              </a:ext>
            </a:extLst>
          </p:cNvPr>
          <p:cNvPicPr>
            <a:picLocks noChangeAspect="1"/>
          </p:cNvPicPr>
          <p:nvPr/>
        </p:nvPicPr>
        <p:blipFill>
          <a:blip r:embed="rId3"/>
          <a:stretch>
            <a:fillRect/>
          </a:stretch>
        </p:blipFill>
        <p:spPr>
          <a:xfrm>
            <a:off x="307857" y="973548"/>
            <a:ext cx="6247326" cy="8227521"/>
          </a:xfrm>
          <a:prstGeom prst="rect">
            <a:avLst/>
          </a:prstGeom>
        </p:spPr>
      </p:pic>
      <p:sp>
        <p:nvSpPr>
          <p:cNvPr id="3" name="ZoneTexte 2">
            <a:extLst>
              <a:ext uri="{FF2B5EF4-FFF2-40B4-BE49-F238E27FC236}">
                <a16:creationId xmlns:a16="http://schemas.microsoft.com/office/drawing/2014/main" id="{A8B2A811-F06B-7D3E-380E-1A5EB7221B9D}"/>
              </a:ext>
            </a:extLst>
          </p:cNvPr>
          <p:cNvSpPr txBox="1"/>
          <p:nvPr/>
        </p:nvSpPr>
        <p:spPr>
          <a:xfrm>
            <a:off x="2167128" y="5650992"/>
            <a:ext cx="777240" cy="369332"/>
          </a:xfrm>
          <a:prstGeom prst="rect">
            <a:avLst/>
          </a:prstGeom>
          <a:noFill/>
        </p:spPr>
        <p:txBody>
          <a:bodyPr wrap="square" rtlCol="0">
            <a:spAutoFit/>
          </a:bodyPr>
          <a:lstStyle/>
          <a:p>
            <a:r>
              <a:rPr lang="fr-FR">
                <a:solidFill>
                  <a:srgbClr val="00B050"/>
                </a:solidFill>
              </a:rPr>
              <a:t>_ _ _ _</a:t>
            </a:r>
          </a:p>
        </p:txBody>
      </p:sp>
      <p:sp>
        <p:nvSpPr>
          <p:cNvPr id="6" name="ZoneTexte 5">
            <a:extLst>
              <a:ext uri="{FF2B5EF4-FFF2-40B4-BE49-F238E27FC236}">
                <a16:creationId xmlns:a16="http://schemas.microsoft.com/office/drawing/2014/main" id="{675A6D3B-26BF-4478-885C-17C87288F95A}"/>
              </a:ext>
            </a:extLst>
          </p:cNvPr>
          <p:cNvSpPr txBox="1"/>
          <p:nvPr/>
        </p:nvSpPr>
        <p:spPr>
          <a:xfrm>
            <a:off x="82296" y="6836664"/>
            <a:ext cx="1155522" cy="369332"/>
          </a:xfrm>
          <a:prstGeom prst="rect">
            <a:avLst/>
          </a:prstGeom>
          <a:noFill/>
        </p:spPr>
        <p:txBody>
          <a:bodyPr wrap="square" rtlCol="0">
            <a:spAutoFit/>
          </a:bodyPr>
          <a:lstStyle/>
          <a:p>
            <a:r>
              <a:rPr lang="fr-FR">
                <a:solidFill>
                  <a:srgbClr val="00B050"/>
                </a:solidFill>
              </a:rPr>
              <a:t>_ _ _ _ _ _</a:t>
            </a:r>
          </a:p>
        </p:txBody>
      </p:sp>
    </p:spTree>
    <p:extLst>
      <p:ext uri="{BB962C8B-B14F-4D97-AF65-F5344CB8AC3E}">
        <p14:creationId xmlns:p14="http://schemas.microsoft.com/office/powerpoint/2010/main" val="1535942234"/>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0C5C5A4-10E0-CACB-9B49-367D29FB75D5}"/>
              </a:ext>
            </a:extLst>
          </p:cNvPr>
          <p:cNvSpPr>
            <a:spLocks noGrp="1"/>
          </p:cNvSpPr>
          <p:nvPr>
            <p:ph type="sldNum" sz="quarter" idx="12"/>
          </p:nvPr>
        </p:nvSpPr>
        <p:spPr/>
        <p:txBody>
          <a:bodyPr/>
          <a:lstStyle/>
          <a:p>
            <a:fld id="{F074A665-9479-DA4E-8F1A-A674A78DEE2D}" type="slidenum">
              <a:rPr lang="fr-FR" smtClean="0"/>
              <a:t>12</a:t>
            </a:fld>
            <a:endParaRPr lang="fr-FR"/>
          </a:p>
        </p:txBody>
      </p:sp>
      <p:sp>
        <p:nvSpPr>
          <p:cNvPr id="4" name="ZoneTexte 3">
            <a:extLst>
              <a:ext uri="{FF2B5EF4-FFF2-40B4-BE49-F238E27FC236}">
                <a16:creationId xmlns:a16="http://schemas.microsoft.com/office/drawing/2014/main" id="{2AD99AFF-DB07-511A-6385-7129884AB584}"/>
              </a:ext>
            </a:extLst>
          </p:cNvPr>
          <p:cNvSpPr txBox="1"/>
          <p:nvPr/>
        </p:nvSpPr>
        <p:spPr>
          <a:xfrm>
            <a:off x="545757" y="447578"/>
            <a:ext cx="5986848" cy="7325082"/>
          </a:xfrm>
          <a:prstGeom prst="rect">
            <a:avLst/>
          </a:prstGeom>
          <a:noFill/>
        </p:spPr>
        <p:txBody>
          <a:bodyPr wrap="square" lIns="91440" tIns="45720" rIns="91440" bIns="45720" anchor="t">
            <a:spAutoFit/>
          </a:bodyPr>
          <a:lstStyle/>
          <a:p>
            <a:pPr algn="just"/>
            <a:r>
              <a:rPr lang="fr-BE" sz="1200">
                <a:latin typeface="Avenir Book"/>
              </a:rPr>
              <a:t>La respiration est rendue possible grâce au diaphragme, un muscle situé sous les poumons. Lorsqu’il se contracte, il s’abaisse et permet à l’air d’entrer: c’est l’inspiration. Lorsqu’il se relâche, il remonte et l’air ressort : c’est l’expiration. La cage thoracique, composée des côtes, du sternum et des muscles intercostaux, protège les poumons et le cœur.</a:t>
            </a: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400">
              <a:latin typeface="Avenir Book" panose="02000503020000020003" pitchFamily="2" charset="0"/>
            </a:endParaRPr>
          </a:p>
          <a:p>
            <a:r>
              <a:rPr lang="fr-BE" sz="1000">
                <a:latin typeface="Avenir Book" panose="02000503020000020003" pitchFamily="2" charset="0"/>
              </a:rPr>
              <a:t>     Vue de profil de la cage thoracique et du diaphragme</a:t>
            </a:r>
          </a:p>
          <a:p>
            <a:endParaRPr lang="fr-BE" sz="1000">
              <a:latin typeface="Avenir Book" panose="02000503020000020003" pitchFamily="2" charset="0"/>
            </a:endParaRPr>
          </a:p>
          <a:p>
            <a:r>
              <a:rPr lang="fr-BE" sz="1200">
                <a:latin typeface="Avenir Book" panose="02000503020000020003" pitchFamily="2" charset="0"/>
              </a:rPr>
              <a:t>Notre fréquence respiratoire moyenne au repos est de ………….. cycles (inspiration + expiration)/min.</a:t>
            </a:r>
          </a:p>
          <a:p>
            <a:endParaRPr lang="fr-BE" sz="1200">
              <a:latin typeface="Avenir Book" panose="02000503020000020003" pitchFamily="2" charset="0"/>
            </a:endParaRPr>
          </a:p>
          <a:p>
            <a:endParaRPr lang="fr-BE" sz="1200">
              <a:latin typeface="Avenir Book" panose="02000503020000020003" pitchFamily="2" charset="0"/>
            </a:endParaRPr>
          </a:p>
          <a:p>
            <a:r>
              <a:rPr lang="fr-BE" sz="1400" b="1">
                <a:solidFill>
                  <a:schemeClr val="accent2"/>
                </a:solidFill>
                <a:latin typeface="Avenir Book" panose="02000503020000020003" pitchFamily="2" charset="0"/>
              </a:rPr>
              <a:t>Comparons la composition de l’air inspiré et de l’air expiré.</a:t>
            </a:r>
            <a:endParaRPr lang="fr-BE" sz="1200">
              <a:solidFill>
                <a:schemeClr val="accent2"/>
              </a:solidFill>
              <a:latin typeface="Avenir Book" panose="02000503020000020003" pitchFamily="2" charset="0"/>
            </a:endParaRPr>
          </a:p>
          <a:p>
            <a:r>
              <a:rPr lang="fr-BE" sz="1200">
                <a:latin typeface="Avenir Book" panose="02000503020000020003" pitchFamily="2" charset="0"/>
              </a:rPr>
              <a:t>Manipulation réalisée devant la classe. </a:t>
            </a:r>
          </a:p>
          <a:p>
            <a:r>
              <a:rPr lang="fr-BE" sz="1200">
                <a:latin typeface="Avenir Book" panose="02000503020000020003" pitchFamily="2" charset="0"/>
              </a:rPr>
              <a:t>Mesurons le temps d’éclairage de la bougie.</a:t>
            </a: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p:txBody>
      </p:sp>
      <p:pic>
        <p:nvPicPr>
          <p:cNvPr id="5" name="Image 4" descr="Une image contenant texte, diagramme&#10;&#10;Le contenu généré par l’IA peut être incorrect.">
            <a:extLst>
              <a:ext uri="{FF2B5EF4-FFF2-40B4-BE49-F238E27FC236}">
                <a16:creationId xmlns:a16="http://schemas.microsoft.com/office/drawing/2014/main" id="{43D659AB-71FC-21DA-C2E3-DB323A556B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6738" y="1614745"/>
            <a:ext cx="2967355" cy="2162175"/>
          </a:xfrm>
          <a:prstGeom prst="rect">
            <a:avLst/>
          </a:prstGeom>
          <a:ln>
            <a:solidFill>
              <a:schemeClr val="tx1"/>
            </a:solidFill>
          </a:ln>
        </p:spPr>
      </p:pic>
      <p:pic>
        <p:nvPicPr>
          <p:cNvPr id="6" name="Image 5" descr="Une image contenant Matière transparente, Transparence, intérieur, bouteille&#10;&#10;Le contenu généré par l’IA peut être incorrect.">
            <a:extLst>
              <a:ext uri="{FF2B5EF4-FFF2-40B4-BE49-F238E27FC236}">
                <a16:creationId xmlns:a16="http://schemas.microsoft.com/office/drawing/2014/main" id="{37FA4C5A-EDF6-0B7F-0F28-2EB343C874E6}"/>
              </a:ext>
            </a:extLst>
          </p:cNvPr>
          <p:cNvPicPr>
            <a:picLocks noChangeAspect="1"/>
          </p:cNvPicPr>
          <p:nvPr/>
        </p:nvPicPr>
        <p:blipFill>
          <a:blip r:embed="rId3"/>
          <a:stretch>
            <a:fillRect/>
          </a:stretch>
        </p:blipFill>
        <p:spPr>
          <a:xfrm rot="5400000">
            <a:off x="4077261" y="1885017"/>
            <a:ext cx="2162176" cy="1621632"/>
          </a:xfrm>
          <a:prstGeom prst="rect">
            <a:avLst/>
          </a:prstGeom>
        </p:spPr>
      </p:pic>
      <p:pic>
        <p:nvPicPr>
          <p:cNvPr id="28" name="Image 27" descr="Une image contenant ampoule, lampe&#10;&#10;Le contenu généré par l’IA peut être incorrect.">
            <a:extLst>
              <a:ext uri="{FF2B5EF4-FFF2-40B4-BE49-F238E27FC236}">
                <a16:creationId xmlns:a16="http://schemas.microsoft.com/office/drawing/2014/main" id="{C7DFD8DF-3E78-633D-1E48-6B6DE8D300A2}"/>
              </a:ext>
            </a:extLst>
          </p:cNvPr>
          <p:cNvPicPr>
            <a:picLocks noChangeAspect="1"/>
          </p:cNvPicPr>
          <p:nvPr/>
        </p:nvPicPr>
        <p:blipFill>
          <a:blip r:embed="rId4"/>
          <a:stretch>
            <a:fillRect/>
          </a:stretch>
        </p:blipFill>
        <p:spPr>
          <a:xfrm>
            <a:off x="545757" y="5653549"/>
            <a:ext cx="6271243" cy="2523278"/>
          </a:xfrm>
          <a:prstGeom prst="rect">
            <a:avLst/>
          </a:prstGeom>
        </p:spPr>
      </p:pic>
      <p:sp>
        <p:nvSpPr>
          <p:cNvPr id="32" name="ZoneTexte 31">
            <a:extLst>
              <a:ext uri="{FF2B5EF4-FFF2-40B4-BE49-F238E27FC236}">
                <a16:creationId xmlns:a16="http://schemas.microsoft.com/office/drawing/2014/main" id="{79BFDFA4-F4CF-15FC-AF60-3AA0DD7DB8A7}"/>
              </a:ext>
            </a:extLst>
          </p:cNvPr>
          <p:cNvSpPr txBox="1"/>
          <p:nvPr/>
        </p:nvSpPr>
        <p:spPr>
          <a:xfrm>
            <a:off x="600341" y="8295475"/>
            <a:ext cx="5657318" cy="1084015"/>
          </a:xfrm>
          <a:prstGeom prst="rect">
            <a:avLst/>
          </a:prstGeom>
          <a:noFill/>
        </p:spPr>
        <p:txBody>
          <a:bodyPr wrap="none" rtlCol="0">
            <a:spAutoFit/>
          </a:bodyPr>
          <a:lstStyle/>
          <a:p>
            <a:r>
              <a:rPr lang="fr-FR" sz="1200">
                <a:latin typeface="Avenir Book" panose="02000503020000020003" pitchFamily="2" charset="0"/>
              </a:rPr>
              <a:t>Comment expliquer la différence entre ces deux mesures ?</a:t>
            </a:r>
          </a:p>
          <a:p>
            <a:pPr>
              <a:lnSpc>
                <a:spcPct val="150000"/>
              </a:lnSpc>
            </a:pPr>
            <a:r>
              <a:rPr lang="fr-FR" sz="1200">
                <a:latin typeface="Avenir Book" panose="02000503020000020003" pitchFamily="2" charset="0"/>
              </a:rPr>
              <a:t>……………………………………………………………………………………………..</a:t>
            </a:r>
          </a:p>
          <a:p>
            <a:pPr>
              <a:lnSpc>
                <a:spcPct val="150000"/>
              </a:lnSpc>
            </a:pPr>
            <a:r>
              <a:rPr lang="fr-FR" sz="1200">
                <a:latin typeface="Avenir Book" panose="02000503020000020003" pitchFamily="2" charset="0"/>
              </a:rPr>
              <a:t>…………………………………………………………………………………………….</a:t>
            </a:r>
          </a:p>
          <a:p>
            <a:pPr>
              <a:lnSpc>
                <a:spcPct val="150000"/>
              </a:lnSpc>
            </a:pPr>
            <a:r>
              <a:rPr lang="fr-FR" sz="1200">
                <a:latin typeface="Avenir Book" panose="02000503020000020003" pitchFamily="2" charset="0"/>
              </a:rPr>
              <a:t>……………………………………………………………………………………………..</a:t>
            </a:r>
          </a:p>
        </p:txBody>
      </p:sp>
    </p:spTree>
    <p:extLst>
      <p:ext uri="{BB962C8B-B14F-4D97-AF65-F5344CB8AC3E}">
        <p14:creationId xmlns:p14="http://schemas.microsoft.com/office/powerpoint/2010/main" val="2880613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FE32C74-F138-EFF9-ECFA-403696B73468}"/>
              </a:ext>
            </a:extLst>
          </p:cNvPr>
          <p:cNvSpPr>
            <a:spLocks noGrp="1"/>
          </p:cNvSpPr>
          <p:nvPr>
            <p:ph type="sldNum" sz="quarter" idx="12"/>
          </p:nvPr>
        </p:nvSpPr>
        <p:spPr/>
        <p:txBody>
          <a:bodyPr/>
          <a:lstStyle/>
          <a:p>
            <a:fld id="{F074A665-9479-DA4E-8F1A-A674A78DEE2D}" type="slidenum">
              <a:rPr lang="fr-FR" smtClean="0"/>
              <a:t>13</a:t>
            </a:fld>
            <a:endParaRPr lang="fr-FR"/>
          </a:p>
        </p:txBody>
      </p:sp>
      <p:graphicFrame>
        <p:nvGraphicFramePr>
          <p:cNvPr id="9" name="Tableau 8">
            <a:extLst>
              <a:ext uri="{FF2B5EF4-FFF2-40B4-BE49-F238E27FC236}">
                <a16:creationId xmlns:a16="http://schemas.microsoft.com/office/drawing/2014/main" id="{A3CD848C-B066-CDF4-0DAB-B3897D7E84C6}"/>
              </a:ext>
            </a:extLst>
          </p:cNvPr>
          <p:cNvGraphicFramePr>
            <a:graphicFrameLocks noGrp="1"/>
          </p:cNvGraphicFramePr>
          <p:nvPr>
            <p:extLst>
              <p:ext uri="{D42A27DB-BD31-4B8C-83A1-F6EECF244321}">
                <p14:modId xmlns:p14="http://schemas.microsoft.com/office/powerpoint/2010/main" val="2718039751"/>
              </p:ext>
            </p:extLst>
          </p:nvPr>
        </p:nvGraphicFramePr>
        <p:xfrm>
          <a:off x="626389" y="1135099"/>
          <a:ext cx="5309910" cy="1737286"/>
        </p:xfrm>
        <a:graphic>
          <a:graphicData uri="http://schemas.openxmlformats.org/drawingml/2006/table">
            <a:tbl>
              <a:tblPr firstRow="1" bandRow="1">
                <a:tableStyleId>{46F890A9-2807-4EBB-B81D-B2AA78EC7F39}</a:tableStyleId>
              </a:tblPr>
              <a:tblGrid>
                <a:gridCol w="1769970">
                  <a:extLst>
                    <a:ext uri="{9D8B030D-6E8A-4147-A177-3AD203B41FA5}">
                      <a16:colId xmlns:a16="http://schemas.microsoft.com/office/drawing/2014/main" val="1671255618"/>
                    </a:ext>
                  </a:extLst>
                </a:gridCol>
                <a:gridCol w="1769970">
                  <a:extLst>
                    <a:ext uri="{9D8B030D-6E8A-4147-A177-3AD203B41FA5}">
                      <a16:colId xmlns:a16="http://schemas.microsoft.com/office/drawing/2014/main" val="3363131169"/>
                    </a:ext>
                  </a:extLst>
                </a:gridCol>
                <a:gridCol w="1769970">
                  <a:extLst>
                    <a:ext uri="{9D8B030D-6E8A-4147-A177-3AD203B41FA5}">
                      <a16:colId xmlns:a16="http://schemas.microsoft.com/office/drawing/2014/main" val="1385716798"/>
                    </a:ext>
                  </a:extLst>
                </a:gridCol>
              </a:tblGrid>
              <a:tr h="275682">
                <a:tc>
                  <a:txBody>
                    <a:bodyPr/>
                    <a:lstStyle/>
                    <a:p>
                      <a:pPr algn="ctr"/>
                      <a:r>
                        <a:rPr lang="fr-FR"/>
                        <a:t>Composition</a:t>
                      </a:r>
                    </a:p>
                  </a:txBody>
                  <a:tcPr/>
                </a:tc>
                <a:tc>
                  <a:txBody>
                    <a:bodyPr/>
                    <a:lstStyle/>
                    <a:p>
                      <a:pPr algn="ctr"/>
                      <a:r>
                        <a:rPr lang="fr-FR"/>
                        <a:t>Air inspiré</a:t>
                      </a:r>
                    </a:p>
                  </a:txBody>
                  <a:tcPr/>
                </a:tc>
                <a:tc>
                  <a:txBody>
                    <a:bodyPr/>
                    <a:lstStyle/>
                    <a:p>
                      <a:pPr algn="ctr"/>
                      <a:r>
                        <a:rPr lang="fr-FR"/>
                        <a:t>Air expiré</a:t>
                      </a:r>
                    </a:p>
                  </a:txBody>
                  <a:tcPr/>
                </a:tc>
                <a:extLst>
                  <a:ext uri="{0D108BD9-81ED-4DB2-BD59-A6C34878D82A}">
                    <a16:rowId xmlns:a16="http://schemas.microsoft.com/office/drawing/2014/main" val="381331561"/>
                  </a:ext>
                </a:extLst>
              </a:tr>
              <a:tr h="275682">
                <a:tc>
                  <a:txBody>
                    <a:bodyPr/>
                    <a:lstStyle/>
                    <a:p>
                      <a:r>
                        <a:rPr lang="fr-FR"/>
                        <a:t>Diazote (N</a:t>
                      </a:r>
                      <a:r>
                        <a:rPr lang="fr-FR" baseline="-25000"/>
                        <a:t>2</a:t>
                      </a:r>
                      <a:r>
                        <a:rPr lang="fr-FR"/>
                        <a:t>)</a:t>
                      </a:r>
                    </a:p>
                  </a:txBody>
                  <a:tcPr/>
                </a:tc>
                <a:tc>
                  <a:txBody>
                    <a:bodyPr/>
                    <a:lstStyle/>
                    <a:p>
                      <a:pPr algn="ctr"/>
                      <a:r>
                        <a:rPr lang="fr-FR"/>
                        <a:t>78%</a:t>
                      </a:r>
                    </a:p>
                  </a:txBody>
                  <a:tcPr/>
                </a:tc>
                <a:tc>
                  <a:txBody>
                    <a:bodyPr/>
                    <a:lstStyle/>
                    <a:p>
                      <a:pPr algn="ctr"/>
                      <a:r>
                        <a:rPr lang="fr-FR"/>
                        <a:t>78%</a:t>
                      </a:r>
                    </a:p>
                  </a:txBody>
                  <a:tcPr/>
                </a:tc>
                <a:extLst>
                  <a:ext uri="{0D108BD9-81ED-4DB2-BD59-A6C34878D82A}">
                    <a16:rowId xmlns:a16="http://schemas.microsoft.com/office/drawing/2014/main" val="1531983059"/>
                  </a:ext>
                </a:extLst>
              </a:tr>
              <a:tr h="275682">
                <a:tc>
                  <a:txBody>
                    <a:bodyPr/>
                    <a:lstStyle/>
                    <a:p>
                      <a:r>
                        <a:rPr lang="fr-FR"/>
                        <a:t>Dioxygène (O</a:t>
                      </a:r>
                      <a:r>
                        <a:rPr lang="fr-FR" baseline="-25000"/>
                        <a:t>2</a:t>
                      </a:r>
                      <a:r>
                        <a:rPr lang="fr-FR"/>
                        <a:t>)</a:t>
                      </a:r>
                    </a:p>
                  </a:txBody>
                  <a:tcPr/>
                </a:tc>
                <a:tc>
                  <a:txBody>
                    <a:bodyPr/>
                    <a:lstStyle/>
                    <a:p>
                      <a:pPr algn="ctr"/>
                      <a:r>
                        <a:rPr lang="fr-FR"/>
                        <a:t>21%</a:t>
                      </a:r>
                    </a:p>
                  </a:txBody>
                  <a:tcPr/>
                </a:tc>
                <a:tc>
                  <a:txBody>
                    <a:bodyPr/>
                    <a:lstStyle/>
                    <a:p>
                      <a:pPr algn="ctr"/>
                      <a:r>
                        <a:rPr lang="fr-FR"/>
                        <a:t>16%</a:t>
                      </a:r>
                    </a:p>
                  </a:txBody>
                  <a:tcPr/>
                </a:tc>
                <a:extLst>
                  <a:ext uri="{0D108BD9-81ED-4DB2-BD59-A6C34878D82A}">
                    <a16:rowId xmlns:a16="http://schemas.microsoft.com/office/drawing/2014/main" val="1905938503"/>
                  </a:ext>
                </a:extLst>
              </a:tr>
              <a:tr h="466539">
                <a:tc>
                  <a:txBody>
                    <a:bodyPr/>
                    <a:lstStyle/>
                    <a:p>
                      <a:r>
                        <a:rPr lang="fr-FR"/>
                        <a:t>Dioxyde de carbone (CO</a:t>
                      </a:r>
                      <a:r>
                        <a:rPr lang="fr-FR" baseline="-25000"/>
                        <a:t>2</a:t>
                      </a:r>
                      <a:r>
                        <a:rPr lang="fr-FR"/>
                        <a:t>)</a:t>
                      </a:r>
                    </a:p>
                  </a:txBody>
                  <a:tcPr/>
                </a:tc>
                <a:tc>
                  <a:txBody>
                    <a:bodyPr/>
                    <a:lstStyle/>
                    <a:p>
                      <a:pPr algn="ctr"/>
                      <a:r>
                        <a:rPr lang="fr-FR"/>
                        <a:t>0,5%</a:t>
                      </a:r>
                    </a:p>
                  </a:txBody>
                  <a:tcPr/>
                </a:tc>
                <a:tc>
                  <a:txBody>
                    <a:bodyPr/>
                    <a:lstStyle/>
                    <a:p>
                      <a:pPr algn="ctr"/>
                      <a:r>
                        <a:rPr lang="fr-FR"/>
                        <a:t>4,5%</a:t>
                      </a:r>
                    </a:p>
                  </a:txBody>
                  <a:tcPr/>
                </a:tc>
                <a:extLst>
                  <a:ext uri="{0D108BD9-81ED-4DB2-BD59-A6C34878D82A}">
                    <a16:rowId xmlns:a16="http://schemas.microsoft.com/office/drawing/2014/main" val="2827574287"/>
                  </a:ext>
                </a:extLst>
              </a:tr>
              <a:tr h="342826">
                <a:tc>
                  <a:txBody>
                    <a:bodyPr/>
                    <a:lstStyle/>
                    <a:p>
                      <a:r>
                        <a:rPr lang="fr-FR"/>
                        <a:t>Vapeur d’eau (H</a:t>
                      </a:r>
                      <a:r>
                        <a:rPr lang="fr-FR" baseline="-25000"/>
                        <a:t>2</a:t>
                      </a:r>
                      <a:r>
                        <a:rPr lang="fr-FR"/>
                        <a:t>O)</a:t>
                      </a:r>
                    </a:p>
                  </a:txBody>
                  <a:tcPr/>
                </a:tc>
                <a:tc>
                  <a:txBody>
                    <a:bodyPr/>
                    <a:lstStyle/>
                    <a:p>
                      <a:pPr algn="ctr"/>
                      <a:r>
                        <a:rPr lang="fr-FR"/>
                        <a:t>0,5%</a:t>
                      </a:r>
                    </a:p>
                  </a:txBody>
                  <a:tcPr/>
                </a:tc>
                <a:tc>
                  <a:txBody>
                    <a:bodyPr/>
                    <a:lstStyle/>
                    <a:p>
                      <a:pPr algn="ctr"/>
                      <a:r>
                        <a:rPr lang="fr-FR"/>
                        <a:t>1,5%</a:t>
                      </a:r>
                    </a:p>
                  </a:txBody>
                  <a:tcPr/>
                </a:tc>
                <a:extLst>
                  <a:ext uri="{0D108BD9-81ED-4DB2-BD59-A6C34878D82A}">
                    <a16:rowId xmlns:a16="http://schemas.microsoft.com/office/drawing/2014/main" val="3960671656"/>
                  </a:ext>
                </a:extLst>
              </a:tr>
            </a:tbl>
          </a:graphicData>
        </a:graphic>
      </p:graphicFrame>
      <p:sp>
        <p:nvSpPr>
          <p:cNvPr id="10" name="ZoneTexte 9">
            <a:extLst>
              <a:ext uri="{FF2B5EF4-FFF2-40B4-BE49-F238E27FC236}">
                <a16:creationId xmlns:a16="http://schemas.microsoft.com/office/drawing/2014/main" id="{F2D7FFAC-9A8E-D3A1-B2B8-6721F1C2C262}"/>
              </a:ext>
            </a:extLst>
          </p:cNvPr>
          <p:cNvSpPr txBox="1"/>
          <p:nvPr/>
        </p:nvSpPr>
        <p:spPr>
          <a:xfrm>
            <a:off x="412955" y="471948"/>
            <a:ext cx="5973558" cy="523220"/>
          </a:xfrm>
          <a:prstGeom prst="rect">
            <a:avLst/>
          </a:prstGeom>
          <a:solidFill>
            <a:schemeClr val="accent2">
              <a:lumMod val="20000"/>
              <a:lumOff val="80000"/>
            </a:schemeClr>
          </a:solidFill>
        </p:spPr>
        <p:txBody>
          <a:bodyPr wrap="square" lIns="91440" tIns="45720" rIns="91440" bIns="45720" rtlCol="0" anchor="t">
            <a:spAutoFit/>
          </a:bodyPr>
          <a:lstStyle/>
          <a:p>
            <a:r>
              <a:rPr lang="fr-FR" sz="1400">
                <a:latin typeface="Avenir Book"/>
              </a:rPr>
              <a:t>Analysons le tableau qui compare la composition de l’air inspiré et de l’air expiré.</a:t>
            </a:r>
            <a:endParaRPr lang="fr-FR" sz="1400">
              <a:latin typeface="Avenir Book" panose="02000503020000020003" pitchFamily="2" charset="0"/>
            </a:endParaRPr>
          </a:p>
        </p:txBody>
      </p:sp>
      <p:pic>
        <p:nvPicPr>
          <p:cNvPr id="14" name="Image 13" descr="Une image contenant balle, intérieur&#10;&#10;Le contenu généré par l’IA peut être incorrect.">
            <a:extLst>
              <a:ext uri="{FF2B5EF4-FFF2-40B4-BE49-F238E27FC236}">
                <a16:creationId xmlns:a16="http://schemas.microsoft.com/office/drawing/2014/main" id="{2EAE8F45-A2B3-2B20-AE0F-9889B2571156}"/>
              </a:ext>
            </a:extLst>
          </p:cNvPr>
          <p:cNvPicPr>
            <a:picLocks noChangeAspect="1"/>
          </p:cNvPicPr>
          <p:nvPr/>
        </p:nvPicPr>
        <p:blipFill>
          <a:blip r:embed="rId2"/>
          <a:stretch>
            <a:fillRect/>
          </a:stretch>
        </p:blipFill>
        <p:spPr>
          <a:xfrm>
            <a:off x="4365113" y="2979106"/>
            <a:ext cx="1440000" cy="1080000"/>
          </a:xfrm>
          <a:prstGeom prst="rect">
            <a:avLst/>
          </a:prstGeom>
        </p:spPr>
      </p:pic>
      <p:sp>
        <p:nvSpPr>
          <p:cNvPr id="15" name="ZoneTexte 14">
            <a:extLst>
              <a:ext uri="{FF2B5EF4-FFF2-40B4-BE49-F238E27FC236}">
                <a16:creationId xmlns:a16="http://schemas.microsoft.com/office/drawing/2014/main" id="{40495987-C109-A77B-AB67-3F338CE88D96}"/>
              </a:ext>
            </a:extLst>
          </p:cNvPr>
          <p:cNvSpPr txBox="1"/>
          <p:nvPr/>
        </p:nvSpPr>
        <p:spPr>
          <a:xfrm>
            <a:off x="4662337" y="4090554"/>
            <a:ext cx="845552" cy="276999"/>
          </a:xfrm>
          <a:prstGeom prst="rect">
            <a:avLst/>
          </a:prstGeom>
          <a:noFill/>
        </p:spPr>
        <p:txBody>
          <a:bodyPr wrap="none" rtlCol="0">
            <a:spAutoFit/>
          </a:bodyPr>
          <a:lstStyle/>
          <a:p>
            <a:r>
              <a:rPr lang="fr-FR" sz="1200">
                <a:latin typeface="Avenir Book" panose="02000503020000020003" pitchFamily="2" charset="0"/>
              </a:rPr>
              <a:t>Air expiré</a:t>
            </a:r>
          </a:p>
        </p:txBody>
      </p:sp>
      <p:pic>
        <p:nvPicPr>
          <p:cNvPr id="16" name="Image 15" descr="Une image contenant balle, intérieur, blanc&#10;&#10;Le contenu généré par l’IA peut être incorrect.">
            <a:extLst>
              <a:ext uri="{FF2B5EF4-FFF2-40B4-BE49-F238E27FC236}">
                <a16:creationId xmlns:a16="http://schemas.microsoft.com/office/drawing/2014/main" id="{F53C15A3-B70B-EC4E-6685-7CFF57AC70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1414" y="2979106"/>
            <a:ext cx="1439859" cy="1080000"/>
          </a:xfrm>
          <a:prstGeom prst="rect">
            <a:avLst/>
          </a:prstGeom>
        </p:spPr>
      </p:pic>
      <p:sp>
        <p:nvSpPr>
          <p:cNvPr id="17" name="ZoneTexte 16">
            <a:extLst>
              <a:ext uri="{FF2B5EF4-FFF2-40B4-BE49-F238E27FC236}">
                <a16:creationId xmlns:a16="http://schemas.microsoft.com/office/drawing/2014/main" id="{FC1E57B9-C7EF-289C-612D-53EEB967529F}"/>
              </a:ext>
            </a:extLst>
          </p:cNvPr>
          <p:cNvSpPr txBox="1"/>
          <p:nvPr/>
        </p:nvSpPr>
        <p:spPr>
          <a:xfrm>
            <a:off x="2870246" y="4090553"/>
            <a:ext cx="874407" cy="276999"/>
          </a:xfrm>
          <a:prstGeom prst="rect">
            <a:avLst/>
          </a:prstGeom>
          <a:noFill/>
        </p:spPr>
        <p:txBody>
          <a:bodyPr wrap="none" rtlCol="0">
            <a:spAutoFit/>
          </a:bodyPr>
          <a:lstStyle/>
          <a:p>
            <a:r>
              <a:rPr lang="fr-FR" sz="1200">
                <a:latin typeface="Avenir Book" panose="02000503020000020003" pitchFamily="2" charset="0"/>
              </a:rPr>
              <a:t>Air inspiré</a:t>
            </a:r>
          </a:p>
        </p:txBody>
      </p:sp>
      <p:sp>
        <p:nvSpPr>
          <p:cNvPr id="18" name="ZoneTexte 17">
            <a:extLst>
              <a:ext uri="{FF2B5EF4-FFF2-40B4-BE49-F238E27FC236}">
                <a16:creationId xmlns:a16="http://schemas.microsoft.com/office/drawing/2014/main" id="{3A4617E8-5CC7-D8C9-5A69-29FEAA93DD72}"/>
              </a:ext>
            </a:extLst>
          </p:cNvPr>
          <p:cNvSpPr txBox="1"/>
          <p:nvPr/>
        </p:nvSpPr>
        <p:spPr>
          <a:xfrm>
            <a:off x="412955" y="4498641"/>
            <a:ext cx="4954498" cy="523220"/>
          </a:xfrm>
          <a:prstGeom prst="rect">
            <a:avLst/>
          </a:prstGeom>
          <a:solidFill>
            <a:schemeClr val="accent2">
              <a:lumMod val="20000"/>
              <a:lumOff val="80000"/>
            </a:schemeClr>
          </a:solidFill>
        </p:spPr>
        <p:txBody>
          <a:bodyPr wrap="none" rtlCol="0">
            <a:spAutoFit/>
          </a:bodyPr>
          <a:lstStyle/>
          <a:p>
            <a:r>
              <a:rPr lang="fr-FR" sz="1400">
                <a:latin typeface="Avenir Book" panose="02000503020000020003" pitchFamily="2" charset="0"/>
              </a:rPr>
              <a:t>Testons que l’air expiré contient davantage de CO</a:t>
            </a:r>
            <a:r>
              <a:rPr lang="fr-FR" sz="1400" baseline="-25000">
                <a:latin typeface="Avenir Book" panose="02000503020000020003" pitchFamily="2" charset="0"/>
              </a:rPr>
              <a:t>2 </a:t>
            </a:r>
            <a:r>
              <a:rPr lang="fr-FR" sz="1400">
                <a:latin typeface="Avenir Book" panose="02000503020000020003" pitchFamily="2" charset="0"/>
              </a:rPr>
              <a:t>et d’eau</a:t>
            </a:r>
          </a:p>
          <a:p>
            <a:r>
              <a:rPr lang="fr-FR" sz="1400">
                <a:latin typeface="Avenir Book" panose="02000503020000020003" pitchFamily="2" charset="0"/>
              </a:rPr>
              <a:t>à l’aide d’un détecteur de CO</a:t>
            </a:r>
            <a:r>
              <a:rPr lang="fr-FR" sz="1400" baseline="-25000">
                <a:latin typeface="Avenir Book" panose="02000503020000020003" pitchFamily="2" charset="0"/>
              </a:rPr>
              <a:t>2</a:t>
            </a:r>
            <a:r>
              <a:rPr lang="fr-FR" sz="1400">
                <a:latin typeface="Avenir Book" panose="02000503020000020003" pitchFamily="2" charset="0"/>
              </a:rPr>
              <a:t>.</a:t>
            </a:r>
          </a:p>
        </p:txBody>
      </p:sp>
      <p:pic>
        <p:nvPicPr>
          <p:cNvPr id="20" name="Image 19" descr="Une image contenant horloge, Horloge numérique&#10;&#10;Le contenu généré par l’IA peut être incorrect.">
            <a:extLst>
              <a:ext uri="{FF2B5EF4-FFF2-40B4-BE49-F238E27FC236}">
                <a16:creationId xmlns:a16="http://schemas.microsoft.com/office/drawing/2014/main" id="{F7761DF6-2D54-CD15-4DBA-D6D41B5DB8B4}"/>
              </a:ext>
            </a:extLst>
          </p:cNvPr>
          <p:cNvPicPr>
            <a:picLocks noChangeAspect="1"/>
          </p:cNvPicPr>
          <p:nvPr/>
        </p:nvPicPr>
        <p:blipFill>
          <a:blip r:embed="rId4"/>
          <a:stretch>
            <a:fillRect/>
          </a:stretch>
        </p:blipFill>
        <p:spPr>
          <a:xfrm>
            <a:off x="451804" y="5181008"/>
            <a:ext cx="2438400" cy="1625600"/>
          </a:xfrm>
          <a:prstGeom prst="rect">
            <a:avLst/>
          </a:prstGeom>
        </p:spPr>
      </p:pic>
      <p:sp>
        <p:nvSpPr>
          <p:cNvPr id="21" name="ZoneTexte 20">
            <a:extLst>
              <a:ext uri="{FF2B5EF4-FFF2-40B4-BE49-F238E27FC236}">
                <a16:creationId xmlns:a16="http://schemas.microsoft.com/office/drawing/2014/main" id="{F74D7F17-87A2-49C8-FCD8-A75D169B5DCB}"/>
              </a:ext>
            </a:extLst>
          </p:cNvPr>
          <p:cNvSpPr txBox="1"/>
          <p:nvPr/>
        </p:nvSpPr>
        <p:spPr>
          <a:xfrm>
            <a:off x="3372465" y="5348748"/>
            <a:ext cx="2782529" cy="2862322"/>
          </a:xfrm>
          <a:prstGeom prst="rect">
            <a:avLst/>
          </a:prstGeom>
          <a:noFill/>
        </p:spPr>
        <p:txBody>
          <a:bodyPr wrap="square" rtlCol="0">
            <a:spAutoFit/>
          </a:bodyPr>
          <a:lstStyle/>
          <a:p>
            <a:r>
              <a:rPr lang="fr-FR" sz="1200">
                <a:latin typeface="Avenir Book" panose="02000503020000020003" pitchFamily="2" charset="0"/>
              </a:rPr>
              <a:t>Enfermons le détecteur dans une boite transparente.</a:t>
            </a:r>
          </a:p>
          <a:p>
            <a:r>
              <a:rPr lang="fr-FR" sz="1200">
                <a:latin typeface="Avenir Book" panose="02000503020000020003" pitchFamily="2" charset="0"/>
              </a:rPr>
              <a:t>À l’aide d’un tuyau flexible, soufflons l’air expiré dans la boite.</a:t>
            </a:r>
          </a:p>
          <a:p>
            <a:endParaRPr lang="fr-FR" sz="1200">
              <a:latin typeface="Avenir Book" panose="02000503020000020003" pitchFamily="2" charset="0"/>
            </a:endParaRPr>
          </a:p>
          <a:p>
            <a:r>
              <a:rPr lang="fr-FR" sz="1200">
                <a:latin typeface="Avenir Book" panose="02000503020000020003" pitchFamily="2" charset="0"/>
              </a:rPr>
              <a:t>Que constate-t-on ?</a:t>
            </a:r>
          </a:p>
          <a:p>
            <a:pPr>
              <a:lnSpc>
                <a:spcPct val="150000"/>
              </a:lnSpc>
            </a:pPr>
            <a:r>
              <a:rPr lang="fr-FR" sz="1200">
                <a:latin typeface="Avenir Book" panose="02000503020000020003" pitchFamily="2" charset="0"/>
              </a:rPr>
              <a:t>…………………………………………..</a:t>
            </a:r>
          </a:p>
          <a:p>
            <a:pPr>
              <a:lnSpc>
                <a:spcPct val="150000"/>
              </a:lnSpc>
            </a:pPr>
            <a:r>
              <a:rPr lang="fr-FR" sz="1200">
                <a:latin typeface="Avenir Book" panose="02000503020000020003" pitchFamily="2" charset="0"/>
              </a:rPr>
              <a:t>………………………………………….</a:t>
            </a:r>
          </a:p>
          <a:p>
            <a:pPr>
              <a:lnSpc>
                <a:spcPct val="150000"/>
              </a:lnSpc>
            </a:pPr>
            <a:r>
              <a:rPr lang="fr-FR" sz="1200">
                <a:latin typeface="Avenir Book" panose="02000503020000020003" pitchFamily="2" charset="0"/>
              </a:rPr>
              <a:t>………………………………………….</a:t>
            </a:r>
          </a:p>
          <a:p>
            <a:pPr>
              <a:lnSpc>
                <a:spcPct val="150000"/>
              </a:lnSpc>
            </a:pPr>
            <a:r>
              <a:rPr lang="fr-FR" sz="1200">
                <a:latin typeface="Avenir Book" panose="02000503020000020003" pitchFamily="2" charset="0"/>
              </a:rPr>
              <a:t>………………………………………….</a:t>
            </a:r>
          </a:p>
          <a:p>
            <a:endParaRPr lang="fr-FR" sz="1200">
              <a:latin typeface="Avenir Book" panose="02000503020000020003" pitchFamily="2" charset="0"/>
            </a:endParaRPr>
          </a:p>
          <a:p>
            <a:endParaRPr lang="fr-FR" sz="1200">
              <a:latin typeface="Avenir Book" panose="02000503020000020003" pitchFamily="2" charset="0"/>
            </a:endParaRPr>
          </a:p>
          <a:p>
            <a:endParaRPr lang="fr-FR" sz="1200">
              <a:latin typeface="Avenir Book" panose="02000503020000020003" pitchFamily="2" charset="0"/>
            </a:endParaRPr>
          </a:p>
        </p:txBody>
      </p:sp>
      <p:sp>
        <p:nvSpPr>
          <p:cNvPr id="22" name="ZoneTexte 21">
            <a:extLst>
              <a:ext uri="{FF2B5EF4-FFF2-40B4-BE49-F238E27FC236}">
                <a16:creationId xmlns:a16="http://schemas.microsoft.com/office/drawing/2014/main" id="{8E4697AC-AA56-1D69-73A3-C4C3B928945D}"/>
              </a:ext>
            </a:extLst>
          </p:cNvPr>
          <p:cNvSpPr txBox="1"/>
          <p:nvPr/>
        </p:nvSpPr>
        <p:spPr>
          <a:xfrm>
            <a:off x="530942" y="7010400"/>
            <a:ext cx="2694039" cy="1015663"/>
          </a:xfrm>
          <a:prstGeom prst="rect">
            <a:avLst/>
          </a:prstGeom>
          <a:noFill/>
        </p:spPr>
        <p:txBody>
          <a:bodyPr wrap="square" rtlCol="0">
            <a:spAutoFit/>
          </a:bodyPr>
          <a:lstStyle/>
          <a:p>
            <a:r>
              <a:rPr lang="fr-FR" sz="1200">
                <a:latin typeface="Avenir Book" panose="02000503020000020003" pitchFamily="2" charset="0"/>
              </a:rPr>
              <a:t>La mesure est exprimée en part par million. Qu’est-ce que cela signifie ?</a:t>
            </a:r>
          </a:p>
          <a:p>
            <a:r>
              <a:rPr lang="fr-FR" sz="1200">
                <a:latin typeface="Avenir Book" panose="02000503020000020003" pitchFamily="2" charset="0"/>
              </a:rPr>
              <a:t>841 ppm = 841 molécules de CO</a:t>
            </a:r>
            <a:r>
              <a:rPr lang="fr-FR" sz="1200" baseline="-25000">
                <a:latin typeface="Avenir Book" panose="02000503020000020003" pitchFamily="2" charset="0"/>
              </a:rPr>
              <a:t>2 </a:t>
            </a:r>
            <a:r>
              <a:rPr lang="fr-FR" sz="1200">
                <a:latin typeface="Avenir Book" panose="02000503020000020003" pitchFamily="2" charset="0"/>
              </a:rPr>
              <a:t>pour 1 million de molécules présentes dans l’air.</a:t>
            </a:r>
          </a:p>
        </p:txBody>
      </p:sp>
      <p:sp>
        <p:nvSpPr>
          <p:cNvPr id="23" name="ZoneTexte 22">
            <a:extLst>
              <a:ext uri="{FF2B5EF4-FFF2-40B4-BE49-F238E27FC236}">
                <a16:creationId xmlns:a16="http://schemas.microsoft.com/office/drawing/2014/main" id="{75B687FB-188D-155C-F6CB-3319968941FC}"/>
              </a:ext>
            </a:extLst>
          </p:cNvPr>
          <p:cNvSpPr txBox="1"/>
          <p:nvPr/>
        </p:nvSpPr>
        <p:spPr>
          <a:xfrm>
            <a:off x="392997" y="8247089"/>
            <a:ext cx="5840655" cy="523220"/>
          </a:xfrm>
          <a:prstGeom prst="rect">
            <a:avLst/>
          </a:prstGeom>
          <a:solidFill>
            <a:srgbClr val="FBC0C3"/>
          </a:solidFill>
        </p:spPr>
        <p:txBody>
          <a:bodyPr wrap="square" lIns="91440" tIns="45720" rIns="91440" bIns="45720" rtlCol="0" anchor="t">
            <a:spAutoFit/>
          </a:bodyPr>
          <a:lstStyle/>
          <a:p>
            <a:r>
              <a:rPr lang="fr-FR" sz="1400" dirty="0">
                <a:solidFill>
                  <a:srgbClr val="FF0000"/>
                </a:solidFill>
                <a:latin typeface="Avenir Book"/>
              </a:rPr>
              <a:t>L’air expiré contient une concentration plus importante de CO</a:t>
            </a:r>
            <a:r>
              <a:rPr lang="fr-FR" sz="1400" baseline="-25000" dirty="0">
                <a:solidFill>
                  <a:srgbClr val="FF0000"/>
                </a:solidFill>
                <a:latin typeface="Avenir Book"/>
              </a:rPr>
              <a:t>2</a:t>
            </a:r>
            <a:r>
              <a:rPr lang="fr-FR" sz="1400" dirty="0">
                <a:solidFill>
                  <a:srgbClr val="FF0000"/>
                </a:solidFill>
                <a:latin typeface="Avenir Book"/>
              </a:rPr>
              <a:t> et d’eau que l’air inspiré.</a:t>
            </a:r>
            <a:endParaRPr lang="fr-FR" sz="1400" dirty="0">
              <a:solidFill>
                <a:srgbClr val="FF0000"/>
              </a:solidFill>
              <a:latin typeface="Avenir Book" panose="02000503020000020003" pitchFamily="2" charset="0"/>
            </a:endParaRPr>
          </a:p>
        </p:txBody>
      </p:sp>
    </p:spTree>
    <p:extLst>
      <p:ext uri="{BB962C8B-B14F-4D97-AF65-F5344CB8AC3E}">
        <p14:creationId xmlns:p14="http://schemas.microsoft.com/office/powerpoint/2010/main" val="2531370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163C28E-CFF9-6A59-75BF-3C0D0CB4ABBB}"/>
              </a:ext>
            </a:extLst>
          </p:cNvPr>
          <p:cNvSpPr>
            <a:spLocks noGrp="1"/>
          </p:cNvSpPr>
          <p:nvPr>
            <p:ph type="sldNum" sz="quarter" idx="12"/>
          </p:nvPr>
        </p:nvSpPr>
        <p:spPr/>
        <p:txBody>
          <a:bodyPr/>
          <a:lstStyle/>
          <a:p>
            <a:fld id="{F074A665-9479-DA4E-8F1A-A674A78DEE2D}" type="slidenum">
              <a:rPr lang="fr-FR" smtClean="0"/>
              <a:t>14</a:t>
            </a:fld>
            <a:endParaRPr lang="fr-FR"/>
          </a:p>
        </p:txBody>
      </p:sp>
      <p:sp>
        <p:nvSpPr>
          <p:cNvPr id="3" name="ZoneTexte 2">
            <a:extLst>
              <a:ext uri="{FF2B5EF4-FFF2-40B4-BE49-F238E27FC236}">
                <a16:creationId xmlns:a16="http://schemas.microsoft.com/office/drawing/2014/main" id="{801E3A1C-D783-E3CC-22D3-334AA32A930E}"/>
              </a:ext>
            </a:extLst>
          </p:cNvPr>
          <p:cNvSpPr txBox="1"/>
          <p:nvPr/>
        </p:nvSpPr>
        <p:spPr>
          <a:xfrm>
            <a:off x="474641" y="436367"/>
            <a:ext cx="5908718" cy="1600438"/>
          </a:xfrm>
          <a:prstGeom prst="rect">
            <a:avLst/>
          </a:prstGeom>
          <a:solidFill>
            <a:srgbClr val="FBC0C3"/>
          </a:solidFill>
        </p:spPr>
        <p:txBody>
          <a:bodyPr wrap="square" rtlCol="0">
            <a:spAutoFit/>
          </a:bodyPr>
          <a:lstStyle/>
          <a:p>
            <a:r>
              <a:rPr lang="fr-BE" sz="1400" b="1" dirty="0">
                <a:solidFill>
                  <a:srgbClr val="FF0000"/>
                </a:solidFill>
                <a:latin typeface="Avenir Book" panose="02000503020000020003" pitchFamily="2" charset="0"/>
              </a:rPr>
              <a:t>SYNTHÈSE</a:t>
            </a:r>
          </a:p>
          <a:p>
            <a:r>
              <a:rPr lang="fr-BE" sz="1400" b="1" dirty="0">
                <a:solidFill>
                  <a:srgbClr val="FF0000"/>
                </a:solidFill>
                <a:latin typeface="Avenir Book" panose="02000503020000020003" pitchFamily="2" charset="0"/>
              </a:rPr>
              <a:t>Le système respiratoire est donc associé au système circulatoire. </a:t>
            </a:r>
          </a:p>
          <a:p>
            <a:pPr algn="just"/>
            <a:r>
              <a:rPr lang="fr-BE" sz="1400" dirty="0">
                <a:solidFill>
                  <a:srgbClr val="FF0000"/>
                </a:solidFill>
                <a:latin typeface="Avenir Book" panose="02000503020000020003" pitchFamily="2" charset="0"/>
              </a:rPr>
              <a:t>C’est grâce au système respiratoire que le sang s’enrichit en dioxygène (O</a:t>
            </a:r>
            <a:r>
              <a:rPr lang="fr-BE" sz="1400" baseline="-25000" dirty="0">
                <a:solidFill>
                  <a:srgbClr val="FF0000"/>
                </a:solidFill>
                <a:latin typeface="Avenir Book" panose="02000503020000020003" pitchFamily="2" charset="0"/>
              </a:rPr>
              <a:t>2</a:t>
            </a:r>
            <a:r>
              <a:rPr lang="fr-BE" sz="1400" dirty="0">
                <a:solidFill>
                  <a:srgbClr val="FF0000"/>
                </a:solidFill>
                <a:latin typeface="Avenir Book" panose="02000503020000020003" pitchFamily="2" charset="0"/>
              </a:rPr>
              <a:t>) pour être distribué aux organes du corps. C’est aussi grâce à lui que le sang se débarrasse des déchets des organes : le dioxyde de carbone (CO</a:t>
            </a:r>
            <a:r>
              <a:rPr lang="fr-BE" sz="1400" baseline="-25000" dirty="0">
                <a:solidFill>
                  <a:srgbClr val="FF0000"/>
                </a:solidFill>
                <a:latin typeface="Avenir Book" panose="02000503020000020003" pitchFamily="2" charset="0"/>
              </a:rPr>
              <a:t>2</a:t>
            </a:r>
            <a:r>
              <a:rPr lang="fr-BE" sz="1400" dirty="0">
                <a:solidFill>
                  <a:srgbClr val="FF0000"/>
                </a:solidFill>
                <a:latin typeface="Avenir Book" panose="02000503020000020003" pitchFamily="2" charset="0"/>
              </a:rPr>
              <a:t>) et l’eau (H</a:t>
            </a:r>
            <a:r>
              <a:rPr lang="fr-BE" sz="1400" baseline="-25000" dirty="0">
                <a:solidFill>
                  <a:srgbClr val="FF0000"/>
                </a:solidFill>
                <a:latin typeface="Avenir Book" panose="02000503020000020003" pitchFamily="2" charset="0"/>
              </a:rPr>
              <a:t>2</a:t>
            </a:r>
            <a:r>
              <a:rPr lang="fr-BE" sz="1400" dirty="0">
                <a:solidFill>
                  <a:srgbClr val="FF0000"/>
                </a:solidFill>
                <a:latin typeface="Avenir Book" panose="02000503020000020003" pitchFamily="2" charset="0"/>
              </a:rPr>
              <a:t>0).</a:t>
            </a:r>
          </a:p>
          <a:p>
            <a:endParaRPr lang="fr-FR" sz="1400" dirty="0"/>
          </a:p>
        </p:txBody>
      </p:sp>
      <p:sp>
        <p:nvSpPr>
          <p:cNvPr id="6" name="ZoneTexte 5">
            <a:extLst>
              <a:ext uri="{FF2B5EF4-FFF2-40B4-BE49-F238E27FC236}">
                <a16:creationId xmlns:a16="http://schemas.microsoft.com/office/drawing/2014/main" id="{A010BF86-6F32-C158-E173-26E0DB4CDA5D}"/>
              </a:ext>
            </a:extLst>
          </p:cNvPr>
          <p:cNvSpPr txBox="1"/>
          <p:nvPr/>
        </p:nvSpPr>
        <p:spPr>
          <a:xfrm>
            <a:off x="488289" y="2928956"/>
            <a:ext cx="5416355" cy="338554"/>
          </a:xfrm>
          <a:prstGeom prst="rect">
            <a:avLst/>
          </a:prstGeom>
          <a:solidFill>
            <a:srgbClr val="FBC0C3"/>
          </a:solidFill>
        </p:spPr>
        <p:txBody>
          <a:bodyPr wrap="none" rtlCol="0">
            <a:spAutoFit/>
          </a:bodyPr>
          <a:lstStyle/>
          <a:p>
            <a:r>
              <a:rPr lang="fr-FR" sz="1600" dirty="0">
                <a:solidFill>
                  <a:srgbClr val="FF0000"/>
                </a:solidFill>
                <a:latin typeface="Avenir Book" panose="02000503020000020003" pitchFamily="2" charset="0"/>
              </a:rPr>
              <a:t>Schéma de la grande et de la petite circulation sanguine</a:t>
            </a:r>
            <a:r>
              <a:rPr lang="fr-FR" sz="1600" baseline="30000" dirty="0">
                <a:solidFill>
                  <a:srgbClr val="FF0000"/>
                </a:solidFill>
                <a:latin typeface="Avenir Book" panose="02000503020000020003" pitchFamily="2" charset="0"/>
              </a:rPr>
              <a:t>1</a:t>
            </a:r>
          </a:p>
        </p:txBody>
      </p:sp>
      <p:grpSp>
        <p:nvGrpSpPr>
          <p:cNvPr id="9" name="Groupe 8">
            <a:extLst>
              <a:ext uri="{FF2B5EF4-FFF2-40B4-BE49-F238E27FC236}">
                <a16:creationId xmlns:a16="http://schemas.microsoft.com/office/drawing/2014/main" id="{DE41A5D7-6C0C-C426-E9EF-5461E439BEC2}"/>
              </a:ext>
            </a:extLst>
          </p:cNvPr>
          <p:cNvGrpSpPr/>
          <p:nvPr/>
        </p:nvGrpSpPr>
        <p:grpSpPr>
          <a:xfrm>
            <a:off x="382883" y="3431174"/>
            <a:ext cx="6326564" cy="4182105"/>
            <a:chOff x="228647" y="2767913"/>
            <a:chExt cx="6326564" cy="4182105"/>
          </a:xfrm>
        </p:grpSpPr>
        <p:pic>
          <p:nvPicPr>
            <p:cNvPr id="5" name="Image 4" descr="Une image contenant diagramme&#10;&#10;Le contenu généré par l’IA peut être incorrect.">
              <a:extLst>
                <a:ext uri="{FF2B5EF4-FFF2-40B4-BE49-F238E27FC236}">
                  <a16:creationId xmlns:a16="http://schemas.microsoft.com/office/drawing/2014/main" id="{15FA212D-5C43-446C-CFE3-0B663BA4361A}"/>
                </a:ext>
              </a:extLst>
            </p:cNvPr>
            <p:cNvPicPr>
              <a:picLocks noChangeAspect="1"/>
            </p:cNvPicPr>
            <p:nvPr/>
          </p:nvPicPr>
          <p:blipFill>
            <a:blip r:embed="rId2"/>
            <a:stretch>
              <a:fillRect/>
            </a:stretch>
          </p:blipFill>
          <p:spPr>
            <a:xfrm>
              <a:off x="302788" y="2767913"/>
              <a:ext cx="6252423" cy="4182105"/>
            </a:xfrm>
            <a:prstGeom prst="rect">
              <a:avLst/>
            </a:prstGeom>
          </p:spPr>
        </p:pic>
        <p:sp>
          <p:nvSpPr>
            <p:cNvPr id="7" name="ZoneTexte 6">
              <a:extLst>
                <a:ext uri="{FF2B5EF4-FFF2-40B4-BE49-F238E27FC236}">
                  <a16:creationId xmlns:a16="http://schemas.microsoft.com/office/drawing/2014/main" id="{7F4A192F-ED62-0BE0-4119-5C32A3E651D9}"/>
                </a:ext>
              </a:extLst>
            </p:cNvPr>
            <p:cNvSpPr txBox="1"/>
            <p:nvPr/>
          </p:nvSpPr>
          <p:spPr>
            <a:xfrm>
              <a:off x="228648" y="3805881"/>
              <a:ext cx="947351" cy="461665"/>
            </a:xfrm>
            <a:prstGeom prst="rect">
              <a:avLst/>
            </a:prstGeom>
            <a:solidFill>
              <a:srgbClr val="FBC0C3"/>
            </a:solidFill>
          </p:spPr>
          <p:txBody>
            <a:bodyPr wrap="square" rtlCol="0">
              <a:spAutoFit/>
            </a:bodyPr>
            <a:lstStyle/>
            <a:p>
              <a:r>
                <a:rPr lang="fr-FR" sz="1200">
                  <a:latin typeface="Avenir Book" panose="02000503020000020003" pitchFamily="2" charset="0"/>
                </a:rPr>
                <a:t>Petite circulation</a:t>
              </a:r>
            </a:p>
          </p:txBody>
        </p:sp>
        <p:sp>
          <p:nvSpPr>
            <p:cNvPr id="8" name="ZoneTexte 7">
              <a:extLst>
                <a:ext uri="{FF2B5EF4-FFF2-40B4-BE49-F238E27FC236}">
                  <a16:creationId xmlns:a16="http://schemas.microsoft.com/office/drawing/2014/main" id="{2954BF6E-B13E-8948-BD8F-70DE35314770}"/>
                </a:ext>
              </a:extLst>
            </p:cNvPr>
            <p:cNvSpPr txBox="1"/>
            <p:nvPr/>
          </p:nvSpPr>
          <p:spPr>
            <a:xfrm>
              <a:off x="228647" y="5638455"/>
              <a:ext cx="947351" cy="461665"/>
            </a:xfrm>
            <a:prstGeom prst="rect">
              <a:avLst/>
            </a:prstGeom>
            <a:solidFill>
              <a:srgbClr val="FBC0C3"/>
            </a:solidFill>
          </p:spPr>
          <p:txBody>
            <a:bodyPr wrap="square" rtlCol="0">
              <a:spAutoFit/>
            </a:bodyPr>
            <a:lstStyle/>
            <a:p>
              <a:r>
                <a:rPr lang="fr-FR" sz="1200">
                  <a:latin typeface="Avenir Book" panose="02000503020000020003" pitchFamily="2" charset="0"/>
                </a:rPr>
                <a:t>Grande circulation</a:t>
              </a:r>
            </a:p>
          </p:txBody>
        </p:sp>
      </p:grpSp>
      <p:sp>
        <p:nvSpPr>
          <p:cNvPr id="10" name="ZoneTexte 9">
            <a:extLst>
              <a:ext uri="{FF2B5EF4-FFF2-40B4-BE49-F238E27FC236}">
                <a16:creationId xmlns:a16="http://schemas.microsoft.com/office/drawing/2014/main" id="{3474F5B5-1D2C-0BC3-B8EF-825588B42F87}"/>
              </a:ext>
            </a:extLst>
          </p:cNvPr>
          <p:cNvSpPr txBox="1"/>
          <p:nvPr/>
        </p:nvSpPr>
        <p:spPr>
          <a:xfrm>
            <a:off x="139890" y="9045267"/>
            <a:ext cx="6383740" cy="230832"/>
          </a:xfrm>
          <a:prstGeom prst="rect">
            <a:avLst/>
          </a:prstGeom>
          <a:noFill/>
        </p:spPr>
        <p:txBody>
          <a:bodyPr wrap="square" rtlCol="0">
            <a:spAutoFit/>
          </a:bodyPr>
          <a:lstStyle/>
          <a:p>
            <a:r>
              <a:rPr lang="fr-FR" sz="1100" baseline="30000"/>
              <a:t>1 </a:t>
            </a:r>
            <a:r>
              <a:rPr lang="fr-FR" sz="900">
                <a:latin typeface="Avenir Book" panose="02000503020000020003" pitchFamily="2" charset="0"/>
              </a:rPr>
              <a:t>https://encrypted-tbn0.gstatic.com/</a:t>
            </a:r>
            <a:r>
              <a:rPr lang="fr-FR" sz="900" err="1">
                <a:latin typeface="Avenir Book" panose="02000503020000020003" pitchFamily="2" charset="0"/>
              </a:rPr>
              <a:t>images?q</a:t>
            </a:r>
            <a:r>
              <a:rPr lang="fr-FR" sz="900">
                <a:latin typeface="Avenir Book" panose="02000503020000020003" pitchFamily="2" charset="0"/>
              </a:rPr>
              <a:t>=tbn:ANd9GcSFXoHeexXE66-YevONmI78W4SrLbH5UguThB4lyMrPog&amp;s</a:t>
            </a:r>
          </a:p>
        </p:txBody>
      </p:sp>
    </p:spTree>
    <p:extLst>
      <p:ext uri="{BB962C8B-B14F-4D97-AF65-F5344CB8AC3E}">
        <p14:creationId xmlns:p14="http://schemas.microsoft.com/office/powerpoint/2010/main" val="2745479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E0178CB0-9D09-0A90-1671-CF27BDCA7BB7}"/>
              </a:ext>
            </a:extLst>
          </p:cNvPr>
          <p:cNvSpPr>
            <a:spLocks noGrp="1"/>
          </p:cNvSpPr>
          <p:nvPr>
            <p:ph type="sldNum" sz="quarter" idx="12"/>
          </p:nvPr>
        </p:nvSpPr>
        <p:spPr/>
        <p:txBody>
          <a:bodyPr/>
          <a:lstStyle/>
          <a:p>
            <a:fld id="{F074A665-9479-DA4E-8F1A-A674A78DEE2D}" type="slidenum">
              <a:rPr lang="fr-FR" smtClean="0"/>
              <a:t>15</a:t>
            </a:fld>
            <a:endParaRPr lang="fr-FR"/>
          </a:p>
        </p:txBody>
      </p:sp>
      <p:sp>
        <p:nvSpPr>
          <p:cNvPr id="4" name="ZoneTexte 3">
            <a:extLst>
              <a:ext uri="{FF2B5EF4-FFF2-40B4-BE49-F238E27FC236}">
                <a16:creationId xmlns:a16="http://schemas.microsoft.com/office/drawing/2014/main" id="{800F49E1-046D-84F3-DD15-6CF929DD8C55}"/>
              </a:ext>
            </a:extLst>
          </p:cNvPr>
          <p:cNvSpPr txBox="1"/>
          <p:nvPr/>
        </p:nvSpPr>
        <p:spPr>
          <a:xfrm>
            <a:off x="411139" y="464418"/>
            <a:ext cx="6035722" cy="9356408"/>
          </a:xfrm>
          <a:prstGeom prst="rect">
            <a:avLst/>
          </a:prstGeom>
          <a:noFill/>
        </p:spPr>
        <p:txBody>
          <a:bodyPr wrap="square" lIns="91440" tIns="45720" rIns="91440" bIns="45720" anchor="t">
            <a:spAutoFit/>
          </a:bodyPr>
          <a:lstStyle/>
          <a:p>
            <a:r>
              <a:rPr lang="fr-FR" sz="1400" b="1" dirty="0">
                <a:latin typeface="Avenir Book" panose="02000503020000020003" pitchFamily="2" charset="0"/>
              </a:rPr>
              <a:t>Le système digestif : structuration</a:t>
            </a:r>
          </a:p>
          <a:p>
            <a:r>
              <a:rPr lang="fr-BE" sz="1200" dirty="0">
                <a:latin typeface="Avenir Book" panose="02000503020000020003" pitchFamily="2" charset="0"/>
              </a:rPr>
              <a:t>Le </a:t>
            </a:r>
            <a:r>
              <a:rPr lang="fr-BE" sz="1200" b="1" dirty="0">
                <a:latin typeface="Avenir Book" panose="02000503020000020003" pitchFamily="2" charset="0"/>
              </a:rPr>
              <a:t>système digestif</a:t>
            </a:r>
            <a:r>
              <a:rPr lang="fr-BE" sz="1200" dirty="0">
                <a:latin typeface="Avenir Book" panose="02000503020000020003" pitchFamily="2" charset="0"/>
              </a:rPr>
              <a:t> permet de transformer les aliments que nous mangeons en nutriments utiles pour notre corps. Tout commence dans la </a:t>
            </a:r>
            <a:r>
              <a:rPr lang="fr-BE" sz="1200" b="1" dirty="0">
                <a:latin typeface="Avenir Book" panose="02000503020000020003" pitchFamily="2" charset="0"/>
              </a:rPr>
              <a:t>bouche</a:t>
            </a:r>
            <a:r>
              <a:rPr lang="fr-BE" sz="1200" dirty="0">
                <a:latin typeface="Avenir Book" panose="02000503020000020003" pitchFamily="2" charset="0"/>
              </a:rPr>
              <a:t>, où les aliments sont broyés par les dents, mélangés à la salive par la langue. La salive, produite par les glandes salivaires, digèrent une partie des sucres lents des aliments. Le mélange formé, appelé </a:t>
            </a:r>
            <a:r>
              <a:rPr lang="fr-BE" sz="1200" b="1" dirty="0">
                <a:latin typeface="Avenir Book" panose="02000503020000020003" pitchFamily="2" charset="0"/>
              </a:rPr>
              <a:t>bol alimentaire</a:t>
            </a:r>
            <a:r>
              <a:rPr lang="fr-BE" sz="1200" dirty="0">
                <a:latin typeface="Avenir Book" panose="02000503020000020003" pitchFamily="2" charset="0"/>
              </a:rPr>
              <a:t>, passe ensuite dans le </a:t>
            </a:r>
            <a:r>
              <a:rPr lang="fr-BE" sz="1200" b="1" dirty="0">
                <a:latin typeface="Avenir Book" panose="02000503020000020003" pitchFamily="2" charset="0"/>
              </a:rPr>
              <a:t>pharynx</a:t>
            </a:r>
            <a:r>
              <a:rPr lang="fr-BE" sz="1200" dirty="0">
                <a:latin typeface="Avenir Book" panose="02000503020000020003" pitchFamily="2" charset="0"/>
              </a:rPr>
              <a:t>, qui le dirige vers l’</a:t>
            </a:r>
            <a:r>
              <a:rPr lang="fr-BE" sz="1200" b="1" dirty="0">
                <a:latin typeface="Avenir Book" panose="02000503020000020003" pitchFamily="2" charset="0"/>
              </a:rPr>
              <a:t>œsophage</a:t>
            </a:r>
            <a:r>
              <a:rPr lang="fr-BE" sz="1200" dirty="0">
                <a:latin typeface="Avenir Book" panose="02000503020000020003" pitchFamily="2" charset="0"/>
              </a:rPr>
              <a:t>. Ce dernier est un tube musculaire qui pousse les aliments jusqu’à l’estomac grâce à des contractions.</a:t>
            </a: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endParaRPr lang="fr-BE" sz="1200" dirty="0">
              <a:latin typeface="Avenir Book" panose="02000503020000020003" pitchFamily="2" charset="0"/>
            </a:endParaRPr>
          </a:p>
          <a:p>
            <a:r>
              <a:rPr lang="fr-BE" sz="1200" dirty="0">
                <a:latin typeface="Avenir Book"/>
              </a:rPr>
              <a:t>L’</a:t>
            </a:r>
            <a:r>
              <a:rPr lang="fr-BE" sz="1200" b="1" dirty="0">
                <a:latin typeface="Avenir Book"/>
              </a:rPr>
              <a:t>estomac</a:t>
            </a:r>
            <a:r>
              <a:rPr lang="fr-BE" sz="1200" dirty="0">
                <a:latin typeface="Avenir Book"/>
              </a:rPr>
              <a:t> stocke temporairement le bol alimentaire et le mélange aux sucs gastriques qui commencent la digestion des protéines. Grâce aux contractions de la paroi de l’estomac, le bol alimentaire se transforme en une pâte liquide appelée </a:t>
            </a:r>
            <a:r>
              <a:rPr lang="fr-BE" sz="1200" b="1" dirty="0">
                <a:latin typeface="Avenir Book"/>
              </a:rPr>
              <a:t>chyme</a:t>
            </a:r>
            <a:r>
              <a:rPr lang="fr-BE" sz="1200" dirty="0">
                <a:latin typeface="Avenir Book"/>
              </a:rPr>
              <a:t>, qui passe ensuite dans l’</a:t>
            </a:r>
            <a:r>
              <a:rPr lang="fr-BE" sz="1200" b="1" dirty="0">
                <a:latin typeface="Avenir Book"/>
              </a:rPr>
              <a:t>intestin grêle</a:t>
            </a:r>
            <a:r>
              <a:rPr lang="fr-BE" sz="1200" dirty="0">
                <a:latin typeface="Avenir Book"/>
              </a:rPr>
              <a:t>. La première partie de celui‑ci, le </a:t>
            </a:r>
            <a:r>
              <a:rPr lang="fr-BE" sz="1200" b="1" dirty="0">
                <a:latin typeface="Avenir Book"/>
              </a:rPr>
              <a:t>duodénum</a:t>
            </a:r>
            <a:r>
              <a:rPr lang="fr-BE" sz="1200" dirty="0">
                <a:latin typeface="Avenir Book"/>
              </a:rPr>
              <a:t>, reçoit la </a:t>
            </a:r>
            <a:r>
              <a:rPr lang="fr-BE" sz="1200" b="1" dirty="0">
                <a:latin typeface="Avenir Book"/>
              </a:rPr>
              <a:t>bile</a:t>
            </a:r>
            <a:r>
              <a:rPr lang="fr-BE" sz="1200" dirty="0">
                <a:latin typeface="Avenir Book"/>
              </a:rPr>
              <a:t> fabriquée par le foie et le </a:t>
            </a:r>
            <a:r>
              <a:rPr lang="fr-BE" sz="1200" b="1" dirty="0">
                <a:latin typeface="Avenir Book"/>
              </a:rPr>
              <a:t>suc pancréatique</a:t>
            </a:r>
            <a:r>
              <a:rPr lang="fr-BE" sz="1200" dirty="0">
                <a:latin typeface="Avenir Book"/>
              </a:rPr>
              <a:t> produit par le pancréas. La bile facilite la digestion des graisses alors que le suc pancréatique décompose les graisses, les sucres et les protéines. Le chyme est ainsi décomposé en nutriments que le corps pourra ensuite absorber au niveau de l’intestin grêle. Celui-ci est long de plusieurs mètres, il termine la digestion des graisses, des protéines et des sucres. Les nutriments issus de la digestion du chyme passent dans les capillaires sanguins des villosités intestinales qui sont de petits replis contenant ces capillaires. Ceux-ci se réunissent en une veine qui se capillarise dans le </a:t>
            </a:r>
            <a:r>
              <a:rPr lang="fr-BE" sz="1200" b="1" dirty="0">
                <a:latin typeface="Avenir Book"/>
              </a:rPr>
              <a:t>foie</a:t>
            </a:r>
            <a:r>
              <a:rPr lang="fr-BE" sz="1200" dirty="0">
                <a:latin typeface="Avenir Book"/>
              </a:rPr>
              <a:t>.</a:t>
            </a:r>
          </a:p>
          <a:p>
            <a:r>
              <a:rPr lang="fr-BE" sz="1200" dirty="0">
                <a:latin typeface="Avenir Book"/>
              </a:rPr>
              <a:t>Le </a:t>
            </a:r>
            <a:r>
              <a:rPr lang="fr-BE" sz="1200" b="1" dirty="0">
                <a:latin typeface="Avenir Book"/>
              </a:rPr>
              <a:t>gros intestin</a:t>
            </a:r>
            <a:r>
              <a:rPr lang="fr-BE" sz="1200" dirty="0">
                <a:latin typeface="Avenir Book"/>
              </a:rPr>
              <a:t> récupère l’eau et des restes du chyme non digérés. Les fibres alimentaires, que le corps ne peut pas digérer, aident à former les </a:t>
            </a:r>
            <a:r>
              <a:rPr lang="fr-BE" sz="1200" b="1" dirty="0">
                <a:latin typeface="Avenir Book"/>
              </a:rPr>
              <a:t>selles</a:t>
            </a:r>
            <a:r>
              <a:rPr lang="fr-BE" sz="1200" dirty="0">
                <a:latin typeface="Avenir Book"/>
              </a:rPr>
              <a:t>. Celles‑ci avancent dans le côlon tandis qu’une grande partie de l’eau est récupérée par les capillaires sanguins qui entourent le gros intestin. Le </a:t>
            </a:r>
            <a:r>
              <a:rPr lang="fr-BE" sz="1200" b="1" dirty="0">
                <a:latin typeface="Avenir Book"/>
              </a:rPr>
              <a:t>rectum</a:t>
            </a:r>
            <a:r>
              <a:rPr lang="fr-BE" sz="1200" dirty="0">
                <a:latin typeface="Avenir Book"/>
              </a:rPr>
              <a:t> stocke temporairement les selles avant leur évacuation par l’</a:t>
            </a:r>
            <a:r>
              <a:rPr lang="fr-BE" sz="1200" b="1" dirty="0">
                <a:latin typeface="Avenir Book"/>
              </a:rPr>
              <a:t>anus</a:t>
            </a:r>
            <a:r>
              <a:rPr lang="fr-BE" sz="1200" dirty="0">
                <a:latin typeface="Avenir Book"/>
              </a:rPr>
              <a:t>, contrôlé par des muscles.</a:t>
            </a:r>
          </a:p>
          <a:p>
            <a:endParaRPr lang="fr-BE" sz="1200" dirty="0">
              <a:latin typeface="Avenir Book"/>
            </a:endParaRPr>
          </a:p>
        </p:txBody>
      </p:sp>
      <p:pic>
        <p:nvPicPr>
          <p:cNvPr id="3" name="Image 2">
            <a:extLst>
              <a:ext uri="{FF2B5EF4-FFF2-40B4-BE49-F238E27FC236}">
                <a16:creationId xmlns:a16="http://schemas.microsoft.com/office/drawing/2014/main" id="{3D00984D-96FB-4341-3274-6F3BD410C729}"/>
              </a:ext>
            </a:extLst>
          </p:cNvPr>
          <p:cNvPicPr>
            <a:picLocks/>
          </p:cNvPicPr>
          <p:nvPr/>
        </p:nvPicPr>
        <p:blipFill>
          <a:blip r:embed="rId2" cstate="print"/>
          <a:stretch>
            <a:fillRect/>
          </a:stretch>
        </p:blipFill>
        <p:spPr>
          <a:xfrm>
            <a:off x="234315" y="2196811"/>
            <a:ext cx="6389370" cy="4062673"/>
          </a:xfrm>
          <a:prstGeom prst="rect">
            <a:avLst/>
          </a:prstGeom>
        </p:spPr>
      </p:pic>
      <p:sp>
        <p:nvSpPr>
          <p:cNvPr id="5" name="Rectangle 4">
            <a:extLst>
              <a:ext uri="{FF2B5EF4-FFF2-40B4-BE49-F238E27FC236}">
                <a16:creationId xmlns:a16="http://schemas.microsoft.com/office/drawing/2014/main" id="{CE0AFA68-4150-4534-FC8C-E6AEF25E9E73}"/>
              </a:ext>
            </a:extLst>
          </p:cNvPr>
          <p:cNvSpPr/>
          <p:nvPr/>
        </p:nvSpPr>
        <p:spPr>
          <a:xfrm>
            <a:off x="4680065" y="2493817"/>
            <a:ext cx="1943620" cy="36742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Rectangle 5">
            <a:extLst>
              <a:ext uri="{FF2B5EF4-FFF2-40B4-BE49-F238E27FC236}">
                <a16:creationId xmlns:a16="http://schemas.microsoft.com/office/drawing/2014/main" id="{D82844E9-993C-8482-B507-51ADBF27CFD4}"/>
              </a:ext>
            </a:extLst>
          </p:cNvPr>
          <p:cNvSpPr/>
          <p:nvPr/>
        </p:nvSpPr>
        <p:spPr>
          <a:xfrm>
            <a:off x="4832465" y="2646218"/>
            <a:ext cx="1943620" cy="62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016A60B3-CC59-A3CE-484F-1732350667E4}"/>
              </a:ext>
            </a:extLst>
          </p:cNvPr>
          <p:cNvSpPr/>
          <p:nvPr/>
        </p:nvSpPr>
        <p:spPr>
          <a:xfrm>
            <a:off x="411138" y="2330335"/>
            <a:ext cx="1334535" cy="62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67524DBE-6340-DC49-85C8-2ACB4E6D26C9}"/>
              </a:ext>
            </a:extLst>
          </p:cNvPr>
          <p:cNvSpPr/>
          <p:nvPr/>
        </p:nvSpPr>
        <p:spPr>
          <a:xfrm>
            <a:off x="0" y="5450379"/>
            <a:ext cx="1334535" cy="628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Ellipse 9">
            <a:extLst>
              <a:ext uri="{FF2B5EF4-FFF2-40B4-BE49-F238E27FC236}">
                <a16:creationId xmlns:a16="http://schemas.microsoft.com/office/drawing/2014/main" id="{C310D1B6-278B-AAF4-B17E-2B5C9DC60068}"/>
              </a:ext>
            </a:extLst>
          </p:cNvPr>
          <p:cNvSpPr/>
          <p:nvPr/>
        </p:nvSpPr>
        <p:spPr>
          <a:xfrm>
            <a:off x="3050771" y="2394065"/>
            <a:ext cx="166254" cy="99752"/>
          </a:xfrm>
          <a:prstGeom prst="ellipse">
            <a:avLst/>
          </a:prstGeom>
          <a:solidFill>
            <a:srgbClr val="D7B127"/>
          </a:solidFill>
          <a:ln>
            <a:solidFill>
              <a:srgbClr val="D7B12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3" name="Connecteur droit 12">
            <a:extLst>
              <a:ext uri="{FF2B5EF4-FFF2-40B4-BE49-F238E27FC236}">
                <a16:creationId xmlns:a16="http://schemas.microsoft.com/office/drawing/2014/main" id="{17AA4DFF-61F3-C219-2ED7-AB6F21D06108}"/>
              </a:ext>
            </a:extLst>
          </p:cNvPr>
          <p:cNvCxnSpPr>
            <a:stCxn id="10" idx="7"/>
          </p:cNvCxnSpPr>
          <p:nvPr/>
        </p:nvCxnSpPr>
        <p:spPr>
          <a:xfrm flipV="1">
            <a:off x="3192678" y="2394065"/>
            <a:ext cx="1254631" cy="1460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ZoneTexte 14">
            <a:extLst>
              <a:ext uri="{FF2B5EF4-FFF2-40B4-BE49-F238E27FC236}">
                <a16:creationId xmlns:a16="http://schemas.microsoft.com/office/drawing/2014/main" id="{46B9918C-42EF-3B20-C647-0FF2EB198E29}"/>
              </a:ext>
            </a:extLst>
          </p:cNvPr>
          <p:cNvSpPr txBox="1"/>
          <p:nvPr/>
        </p:nvSpPr>
        <p:spPr>
          <a:xfrm>
            <a:off x="4385542" y="2166943"/>
            <a:ext cx="354584" cy="276999"/>
          </a:xfrm>
          <a:prstGeom prst="rect">
            <a:avLst/>
          </a:prstGeom>
          <a:noFill/>
        </p:spPr>
        <p:txBody>
          <a:bodyPr wrap="none" rtlCol="0">
            <a:spAutoFit/>
          </a:bodyPr>
          <a:lstStyle/>
          <a:p>
            <a:r>
              <a:rPr lang="fr-FR" sz="1200" dirty="0">
                <a:latin typeface="Avenir Book" panose="02000503020000020003" pitchFamily="2" charset="0"/>
              </a:rPr>
              <a:t>14</a:t>
            </a:r>
          </a:p>
        </p:txBody>
      </p:sp>
    </p:spTree>
    <p:extLst>
      <p:ext uri="{BB962C8B-B14F-4D97-AF65-F5344CB8AC3E}">
        <p14:creationId xmlns:p14="http://schemas.microsoft.com/office/powerpoint/2010/main" val="355781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1E2F292-F7DA-BD0A-8AED-97F2C09A276C}"/>
              </a:ext>
            </a:extLst>
          </p:cNvPr>
          <p:cNvSpPr>
            <a:spLocks noGrp="1"/>
          </p:cNvSpPr>
          <p:nvPr>
            <p:ph type="sldNum" sz="quarter" idx="12"/>
          </p:nvPr>
        </p:nvSpPr>
        <p:spPr/>
        <p:txBody>
          <a:bodyPr/>
          <a:lstStyle/>
          <a:p>
            <a:fld id="{F074A665-9479-DA4E-8F1A-A674A78DEE2D}" type="slidenum">
              <a:rPr lang="fr-FR" smtClean="0"/>
              <a:t>16</a:t>
            </a:fld>
            <a:endParaRPr lang="fr-FR"/>
          </a:p>
        </p:txBody>
      </p:sp>
      <p:sp>
        <p:nvSpPr>
          <p:cNvPr id="4" name="ZoneTexte 3">
            <a:extLst>
              <a:ext uri="{FF2B5EF4-FFF2-40B4-BE49-F238E27FC236}">
                <a16:creationId xmlns:a16="http://schemas.microsoft.com/office/drawing/2014/main" id="{9EEBDBF0-7857-590D-4E8E-12B3D18F41C2}"/>
              </a:ext>
            </a:extLst>
          </p:cNvPr>
          <p:cNvSpPr txBox="1"/>
          <p:nvPr/>
        </p:nvSpPr>
        <p:spPr>
          <a:xfrm>
            <a:off x="474641" y="436367"/>
            <a:ext cx="5908718" cy="1600438"/>
          </a:xfrm>
          <a:prstGeom prst="rect">
            <a:avLst/>
          </a:prstGeom>
          <a:solidFill>
            <a:srgbClr val="FBC0C3"/>
          </a:solidFill>
        </p:spPr>
        <p:txBody>
          <a:bodyPr wrap="square" rtlCol="0">
            <a:spAutoFit/>
          </a:bodyPr>
          <a:lstStyle/>
          <a:p>
            <a:r>
              <a:rPr lang="fr-BE" sz="1400" b="1" dirty="0">
                <a:solidFill>
                  <a:srgbClr val="FF0000"/>
                </a:solidFill>
                <a:latin typeface="Avenir Book" panose="02000503020000020003" pitchFamily="2" charset="0"/>
              </a:rPr>
              <a:t>SYNTHÈSE</a:t>
            </a:r>
          </a:p>
          <a:p>
            <a:r>
              <a:rPr lang="fr-BE" sz="1400" b="1" dirty="0">
                <a:solidFill>
                  <a:srgbClr val="FF0000"/>
                </a:solidFill>
                <a:latin typeface="Avenir Book" panose="02000503020000020003" pitchFamily="2" charset="0"/>
              </a:rPr>
              <a:t>Le système digestif est associé au système circulatoire. </a:t>
            </a:r>
          </a:p>
          <a:p>
            <a:pPr algn="just"/>
            <a:r>
              <a:rPr lang="fr-BE" sz="1400" dirty="0">
                <a:solidFill>
                  <a:srgbClr val="FF0000"/>
                </a:solidFill>
                <a:latin typeface="Avenir Book" panose="02000503020000020003" pitchFamily="2" charset="0"/>
              </a:rPr>
              <a:t>C’est grâce au travail du système digestif que le sang s’enrichit en nutriments.  Ceux-ci seront distribués aux organes du corps. </a:t>
            </a:r>
          </a:p>
          <a:p>
            <a:pPr algn="just"/>
            <a:r>
              <a:rPr lang="fr-BE" sz="1400" dirty="0">
                <a:solidFill>
                  <a:srgbClr val="FF0000"/>
                </a:solidFill>
                <a:latin typeface="Avenir Book" panose="02000503020000020003" pitchFamily="2" charset="0"/>
              </a:rPr>
              <a:t>Certains organes comme le foie et les muscles mettent en réserve le glucose (sucre).</a:t>
            </a:r>
          </a:p>
          <a:p>
            <a:endParaRPr lang="fr-FR" sz="1400" dirty="0"/>
          </a:p>
        </p:txBody>
      </p:sp>
      <p:sp>
        <p:nvSpPr>
          <p:cNvPr id="5" name="ZoneTexte 4">
            <a:extLst>
              <a:ext uri="{FF2B5EF4-FFF2-40B4-BE49-F238E27FC236}">
                <a16:creationId xmlns:a16="http://schemas.microsoft.com/office/drawing/2014/main" id="{995A788A-3C38-D21A-7A5C-73ED4CD4C1C4}"/>
              </a:ext>
            </a:extLst>
          </p:cNvPr>
          <p:cNvSpPr txBox="1"/>
          <p:nvPr/>
        </p:nvSpPr>
        <p:spPr>
          <a:xfrm>
            <a:off x="474641" y="2123739"/>
            <a:ext cx="5908718" cy="584775"/>
          </a:xfrm>
          <a:prstGeom prst="rect">
            <a:avLst/>
          </a:prstGeom>
          <a:solidFill>
            <a:srgbClr val="FBC0C3"/>
          </a:solidFill>
        </p:spPr>
        <p:txBody>
          <a:bodyPr wrap="square" rtlCol="0">
            <a:spAutoFit/>
          </a:bodyPr>
          <a:lstStyle/>
          <a:p>
            <a:r>
              <a:rPr lang="fr-FR" sz="1600">
                <a:solidFill>
                  <a:srgbClr val="FF0000"/>
                </a:solidFill>
                <a:latin typeface="Avenir Book" panose="02000503020000020003" pitchFamily="2" charset="0"/>
              </a:rPr>
              <a:t>Schématisation du lien entre le système digestif et le système circulatoire</a:t>
            </a:r>
            <a:r>
              <a:rPr lang="fr-FR" sz="1600" baseline="30000">
                <a:solidFill>
                  <a:srgbClr val="FF0000"/>
                </a:solidFill>
                <a:latin typeface="Avenir Book" panose="02000503020000020003" pitchFamily="2" charset="0"/>
              </a:rPr>
              <a:t>1</a:t>
            </a:r>
          </a:p>
        </p:txBody>
      </p:sp>
      <p:pic>
        <p:nvPicPr>
          <p:cNvPr id="9" name="Image 8" descr="Une image contenant texte, capture d’écran, diagramme, Police&#10;&#10;Le contenu généré par l’IA peut être incorrect.">
            <a:extLst>
              <a:ext uri="{FF2B5EF4-FFF2-40B4-BE49-F238E27FC236}">
                <a16:creationId xmlns:a16="http://schemas.microsoft.com/office/drawing/2014/main" id="{E339C324-CF1D-3674-4978-75B9A3A82796}"/>
              </a:ext>
            </a:extLst>
          </p:cNvPr>
          <p:cNvPicPr>
            <a:picLocks noChangeAspect="1"/>
          </p:cNvPicPr>
          <p:nvPr/>
        </p:nvPicPr>
        <p:blipFill>
          <a:blip r:embed="rId2"/>
          <a:srcRect l="2879" t="2512" r="1063" b="20683"/>
          <a:stretch>
            <a:fillRect/>
          </a:stretch>
        </p:blipFill>
        <p:spPr>
          <a:xfrm>
            <a:off x="1187355" y="2879678"/>
            <a:ext cx="4312693" cy="5172502"/>
          </a:xfrm>
          <a:prstGeom prst="rect">
            <a:avLst/>
          </a:prstGeom>
          <a:ln>
            <a:solidFill>
              <a:schemeClr val="accent1">
                <a:shade val="15000"/>
              </a:schemeClr>
            </a:solidFill>
          </a:ln>
        </p:spPr>
      </p:pic>
      <p:sp>
        <p:nvSpPr>
          <p:cNvPr id="10" name="ZoneTexte 9">
            <a:extLst>
              <a:ext uri="{FF2B5EF4-FFF2-40B4-BE49-F238E27FC236}">
                <a16:creationId xmlns:a16="http://schemas.microsoft.com/office/drawing/2014/main" id="{0948E731-4CB4-F30F-9AC7-11A545E32179}"/>
              </a:ext>
            </a:extLst>
          </p:cNvPr>
          <p:cNvSpPr txBox="1"/>
          <p:nvPr/>
        </p:nvSpPr>
        <p:spPr>
          <a:xfrm>
            <a:off x="382137" y="9007522"/>
            <a:ext cx="4059125" cy="230832"/>
          </a:xfrm>
          <a:prstGeom prst="rect">
            <a:avLst/>
          </a:prstGeom>
          <a:noFill/>
        </p:spPr>
        <p:txBody>
          <a:bodyPr wrap="none" rtlCol="0">
            <a:spAutoFit/>
          </a:bodyPr>
          <a:lstStyle/>
          <a:p>
            <a:r>
              <a:rPr lang="fr-FR" sz="1100" baseline="30000">
                <a:latin typeface="Avenir Book" panose="02000503020000020003" pitchFamily="2" charset="0"/>
              </a:rPr>
              <a:t>1</a:t>
            </a:r>
            <a:r>
              <a:rPr lang="fr-FR" sz="900">
                <a:latin typeface="Avenir Book" panose="02000503020000020003" pitchFamily="2" charset="0"/>
              </a:rPr>
              <a:t>https://sante-enfants-</a:t>
            </a:r>
            <a:r>
              <a:rPr lang="fr-FR" sz="900" err="1">
                <a:latin typeface="Avenir Book" panose="02000503020000020003" pitchFamily="2" charset="0"/>
              </a:rPr>
              <a:t>environnement.com</a:t>
            </a:r>
            <a:r>
              <a:rPr lang="fr-FR" sz="900">
                <a:latin typeface="Avenir Book" panose="02000503020000020003" pitchFamily="2" charset="0"/>
              </a:rPr>
              <a:t>/le-foie-usine-de-</a:t>
            </a:r>
            <a:r>
              <a:rPr lang="fr-FR" sz="900" err="1">
                <a:latin typeface="Avenir Book" panose="02000503020000020003" pitchFamily="2" charset="0"/>
              </a:rPr>
              <a:t>detoxification</a:t>
            </a:r>
            <a:r>
              <a:rPr lang="fr-FR" sz="900">
                <a:latin typeface="Avenir Book" panose="02000503020000020003" pitchFamily="2" charset="0"/>
              </a:rPr>
              <a:t>/</a:t>
            </a:r>
            <a:r>
              <a:rPr lang="fr-BE" sz="900">
                <a:latin typeface="Avenir Book" panose="02000503020000020003" pitchFamily="2" charset="0"/>
              </a:rPr>
              <a:t> </a:t>
            </a:r>
            <a:r>
              <a:rPr lang="fr-FR" sz="900">
                <a:latin typeface="Avenir Book" panose="02000503020000020003" pitchFamily="2" charset="0"/>
              </a:rPr>
              <a:t> </a:t>
            </a:r>
          </a:p>
        </p:txBody>
      </p:sp>
    </p:spTree>
    <p:extLst>
      <p:ext uri="{BB962C8B-B14F-4D97-AF65-F5344CB8AC3E}">
        <p14:creationId xmlns:p14="http://schemas.microsoft.com/office/powerpoint/2010/main" val="1318035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B591B76-22E4-0535-BCC6-43AA9F5800BB}"/>
              </a:ext>
            </a:extLst>
          </p:cNvPr>
          <p:cNvSpPr>
            <a:spLocks noGrp="1"/>
          </p:cNvSpPr>
          <p:nvPr>
            <p:ph type="sldNum" sz="quarter" idx="12"/>
          </p:nvPr>
        </p:nvSpPr>
        <p:spPr/>
        <p:txBody>
          <a:bodyPr/>
          <a:lstStyle/>
          <a:p>
            <a:fld id="{F074A665-9479-DA4E-8F1A-A674A78DEE2D}" type="slidenum">
              <a:rPr lang="fr-FR" smtClean="0"/>
              <a:t>17</a:t>
            </a:fld>
            <a:endParaRPr lang="fr-FR"/>
          </a:p>
        </p:txBody>
      </p:sp>
      <p:sp>
        <p:nvSpPr>
          <p:cNvPr id="4" name="ZoneTexte 3">
            <a:extLst>
              <a:ext uri="{FF2B5EF4-FFF2-40B4-BE49-F238E27FC236}">
                <a16:creationId xmlns:a16="http://schemas.microsoft.com/office/drawing/2014/main" id="{0DD90FC4-3EB5-DB52-0B61-B058267FBFF1}"/>
              </a:ext>
            </a:extLst>
          </p:cNvPr>
          <p:cNvSpPr txBox="1"/>
          <p:nvPr/>
        </p:nvSpPr>
        <p:spPr>
          <a:xfrm>
            <a:off x="337781" y="353157"/>
            <a:ext cx="6048731" cy="954107"/>
          </a:xfrm>
          <a:prstGeom prst="rect">
            <a:avLst/>
          </a:prstGeom>
          <a:noFill/>
        </p:spPr>
        <p:txBody>
          <a:bodyPr wrap="square">
            <a:spAutoFit/>
          </a:bodyPr>
          <a:lstStyle/>
          <a:p>
            <a:pPr algn="just"/>
            <a:r>
              <a:rPr lang="fr-FR" sz="1400" b="1" dirty="0">
                <a:solidFill>
                  <a:schemeClr val="accent2"/>
                </a:solidFill>
                <a:latin typeface="Avenir Book" panose="02000503020000020003" pitchFamily="2" charset="0"/>
              </a:rPr>
              <a:t>Séance 4 – Nous répondons à notre question de départ.</a:t>
            </a:r>
          </a:p>
          <a:p>
            <a:pPr algn="just"/>
            <a:endParaRPr lang="fr-FR" sz="1400" b="1" dirty="0">
              <a:solidFill>
                <a:schemeClr val="accent2"/>
              </a:solidFill>
              <a:latin typeface="Avenir Book" panose="02000503020000020003" pitchFamily="2" charset="0"/>
            </a:endParaRPr>
          </a:p>
          <a:p>
            <a:pPr algn="just"/>
            <a:r>
              <a:rPr lang="fr-FR" sz="1400" b="1" dirty="0">
                <a:solidFill>
                  <a:schemeClr val="accent2"/>
                </a:solidFill>
                <a:latin typeface="Avenir Book" panose="02000503020000020003" pitchFamily="2" charset="0"/>
              </a:rPr>
              <a:t>Pourquoi les fréquences cardiaques et respiratoires augmentent-elles lors d’un exercice physique ?</a:t>
            </a:r>
          </a:p>
        </p:txBody>
      </p:sp>
      <p:sp>
        <p:nvSpPr>
          <p:cNvPr id="7" name="ZoneTexte 6">
            <a:extLst>
              <a:ext uri="{FF2B5EF4-FFF2-40B4-BE49-F238E27FC236}">
                <a16:creationId xmlns:a16="http://schemas.microsoft.com/office/drawing/2014/main" id="{1EFE76E4-8033-BEF0-F8C9-DCFFEF60CA7F}"/>
              </a:ext>
            </a:extLst>
          </p:cNvPr>
          <p:cNvSpPr txBox="1"/>
          <p:nvPr/>
        </p:nvSpPr>
        <p:spPr>
          <a:xfrm>
            <a:off x="337781" y="1446663"/>
            <a:ext cx="6223379" cy="7731988"/>
          </a:xfrm>
          <a:prstGeom prst="rect">
            <a:avLst/>
          </a:prstGeom>
          <a:noFill/>
        </p:spPr>
        <p:txBody>
          <a:bodyPr wrap="square" rtlCol="0">
            <a:spAutoFit/>
          </a:bodyPr>
          <a:lstStyle/>
          <a:p>
            <a:pPr algn="just"/>
            <a:r>
              <a:rPr lang="fr-FR" sz="1200" dirty="0">
                <a:latin typeface="Avenir Book" panose="02000503020000020003" pitchFamily="2" charset="0"/>
              </a:rPr>
              <a:t>Les organes et les tissus du corps, même si nous ne mettons pas notre corps en mouvements, ont besoin de nutriments et de dioxygène pour fabriquer de l’énergie nécessaire à leur fonctionnement. </a:t>
            </a:r>
          </a:p>
          <a:p>
            <a:pPr algn="just"/>
            <a:r>
              <a:rPr lang="fr-FR" sz="1200" dirty="0">
                <a:latin typeface="Avenir Book" panose="02000503020000020003" pitchFamily="2" charset="0"/>
              </a:rPr>
              <a:t>Ce processus de transformation s’appelle une combustion, il donne naissance à des produits, appelés déchets, le dioxyde de carbone et l’eau. Ceux-ci sont rejetés à l’extérieur lors du phénomène d’expiration.</a:t>
            </a:r>
          </a:p>
          <a:p>
            <a:pPr algn="just"/>
            <a:endParaRPr lang="fr-FR" sz="1200" dirty="0">
              <a:latin typeface="Avenir Book" panose="02000503020000020003" pitchFamily="2" charset="0"/>
            </a:endParaRPr>
          </a:p>
          <a:p>
            <a:pPr algn="just"/>
            <a:r>
              <a:rPr lang="fr-FR" sz="1200" dirty="0">
                <a:latin typeface="Avenir Book" panose="02000503020000020003" pitchFamily="2" charset="0"/>
              </a:rPr>
              <a:t>Faisons à nouveau l’exercice de 30 squats bras tendus.</a:t>
            </a:r>
          </a:p>
          <a:p>
            <a:pPr algn="just"/>
            <a:endParaRPr lang="fr-FR" sz="1200" dirty="0">
              <a:latin typeface="Avenir Book" panose="02000503020000020003" pitchFamily="2" charset="0"/>
            </a:endParaRPr>
          </a:p>
          <a:p>
            <a:pPr algn="just"/>
            <a:r>
              <a:rPr lang="fr-FR" sz="1200" dirty="0">
                <a:latin typeface="Avenir Book" panose="02000503020000020003" pitchFamily="2" charset="0"/>
              </a:rPr>
              <a:t>Que ressent-on ? …………………………………………………………………………………</a:t>
            </a:r>
          </a:p>
          <a:p>
            <a:pPr algn="just"/>
            <a:endParaRPr lang="fr-FR" sz="1200" dirty="0">
              <a:latin typeface="Avenir Book" panose="02000503020000020003" pitchFamily="2" charset="0"/>
            </a:endParaRPr>
          </a:p>
          <a:p>
            <a:pPr algn="just"/>
            <a:r>
              <a:rPr lang="fr-FR" sz="1200" dirty="0">
                <a:latin typeface="Avenir Book" panose="02000503020000020003" pitchFamily="2" charset="0"/>
              </a:rPr>
              <a:t>Comment expliquer ce ressenti ?</a:t>
            </a:r>
          </a:p>
          <a:p>
            <a:pPr algn="just"/>
            <a:endParaRPr lang="fr-FR" sz="1200" dirty="0">
              <a:latin typeface="Avenir Book" panose="02000503020000020003" pitchFamily="2" charset="0"/>
            </a:endParaRP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 ………………………………………………………………………………………………………</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r>
              <a:rPr lang="fr-FR" sz="1200" dirty="0">
                <a:latin typeface="Avenir Book" panose="02000503020000020003" pitchFamily="2" charset="0"/>
              </a:rPr>
              <a:t>……………………………………………………………………………………………………….</a:t>
            </a:r>
          </a:p>
          <a:p>
            <a:pPr algn="just">
              <a:lnSpc>
                <a:spcPct val="150000"/>
              </a:lnSpc>
            </a:pPr>
            <a:endParaRPr lang="fr-FR" sz="1200" dirty="0">
              <a:latin typeface="Avenir Book" panose="02000503020000020003" pitchFamily="2" charset="0"/>
            </a:endParaRPr>
          </a:p>
        </p:txBody>
      </p:sp>
    </p:spTree>
    <p:extLst>
      <p:ext uri="{BB962C8B-B14F-4D97-AF65-F5344CB8AC3E}">
        <p14:creationId xmlns:p14="http://schemas.microsoft.com/office/powerpoint/2010/main" val="37282030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0C611ED-8AEC-F48D-41E9-D161DCB376C8}"/>
              </a:ext>
            </a:extLst>
          </p:cNvPr>
          <p:cNvSpPr>
            <a:spLocks noGrp="1"/>
          </p:cNvSpPr>
          <p:nvPr>
            <p:ph type="sldNum" sz="quarter" idx="12"/>
          </p:nvPr>
        </p:nvSpPr>
        <p:spPr/>
        <p:txBody>
          <a:bodyPr/>
          <a:lstStyle/>
          <a:p>
            <a:fld id="{F074A665-9479-DA4E-8F1A-A674A78DEE2D}" type="slidenum">
              <a:rPr lang="fr-FR" smtClean="0"/>
              <a:t>18</a:t>
            </a:fld>
            <a:endParaRPr lang="fr-FR"/>
          </a:p>
        </p:txBody>
      </p:sp>
      <p:sp>
        <p:nvSpPr>
          <p:cNvPr id="3" name="ZoneTexte 2">
            <a:extLst>
              <a:ext uri="{FF2B5EF4-FFF2-40B4-BE49-F238E27FC236}">
                <a16:creationId xmlns:a16="http://schemas.microsoft.com/office/drawing/2014/main" id="{388C2706-B075-223E-A283-A48CEF91E989}"/>
              </a:ext>
            </a:extLst>
          </p:cNvPr>
          <p:cNvSpPr txBox="1"/>
          <p:nvPr/>
        </p:nvSpPr>
        <p:spPr>
          <a:xfrm>
            <a:off x="337781" y="353157"/>
            <a:ext cx="6048731" cy="523220"/>
          </a:xfrm>
          <a:prstGeom prst="rect">
            <a:avLst/>
          </a:prstGeom>
          <a:noFill/>
        </p:spPr>
        <p:txBody>
          <a:bodyPr wrap="square">
            <a:spAutoFit/>
          </a:bodyPr>
          <a:lstStyle/>
          <a:p>
            <a:pPr algn="just"/>
            <a:r>
              <a:rPr lang="fr-FR" sz="1400" b="1" dirty="0">
                <a:solidFill>
                  <a:schemeClr val="accent2"/>
                </a:solidFill>
                <a:latin typeface="Avenir Book" panose="02000503020000020003" pitchFamily="2" charset="0"/>
              </a:rPr>
              <a:t>Réalise un schéma qui montre que le système circulatoire est relié au système respiratoire et au système digestif. </a:t>
            </a:r>
          </a:p>
        </p:txBody>
      </p:sp>
    </p:spTree>
    <p:extLst>
      <p:ext uri="{BB962C8B-B14F-4D97-AF65-F5344CB8AC3E}">
        <p14:creationId xmlns:p14="http://schemas.microsoft.com/office/powerpoint/2010/main" val="958013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3C427CE-1EF9-2D3F-04BB-B51C766F4D16}"/>
              </a:ext>
            </a:extLst>
          </p:cNvPr>
          <p:cNvSpPr>
            <a:spLocks noGrp="1"/>
          </p:cNvSpPr>
          <p:nvPr>
            <p:ph type="sldNum" sz="quarter" idx="12"/>
          </p:nvPr>
        </p:nvSpPr>
        <p:spPr/>
        <p:txBody>
          <a:bodyPr/>
          <a:lstStyle/>
          <a:p>
            <a:fld id="{F074A665-9479-DA4E-8F1A-A674A78DEE2D}" type="slidenum">
              <a:rPr lang="fr-FR" smtClean="0"/>
              <a:t>2</a:t>
            </a:fld>
            <a:endParaRPr lang="fr-FR"/>
          </a:p>
        </p:txBody>
      </p:sp>
      <p:graphicFrame>
        <p:nvGraphicFramePr>
          <p:cNvPr id="3" name="Tableau 2">
            <a:extLst>
              <a:ext uri="{FF2B5EF4-FFF2-40B4-BE49-F238E27FC236}">
                <a16:creationId xmlns:a16="http://schemas.microsoft.com/office/drawing/2014/main" id="{C62A3D85-0938-079F-3E99-60A9D0037579}"/>
              </a:ext>
            </a:extLst>
          </p:cNvPr>
          <p:cNvGraphicFramePr>
            <a:graphicFrameLocks noGrp="1"/>
          </p:cNvGraphicFramePr>
          <p:nvPr>
            <p:extLst>
              <p:ext uri="{D42A27DB-BD31-4B8C-83A1-F6EECF244321}">
                <p14:modId xmlns:p14="http://schemas.microsoft.com/office/powerpoint/2010/main" val="2547407055"/>
              </p:ext>
            </p:extLst>
          </p:nvPr>
        </p:nvGraphicFramePr>
        <p:xfrm>
          <a:off x="323223" y="782283"/>
          <a:ext cx="6211554" cy="1648080"/>
        </p:xfrm>
        <a:graphic>
          <a:graphicData uri="http://schemas.openxmlformats.org/drawingml/2006/table">
            <a:tbl>
              <a:tblPr firstRow="1" bandRow="1">
                <a:tableStyleId>{5940675A-B579-460E-94D1-54222C63F5DA}</a:tableStyleId>
              </a:tblPr>
              <a:tblGrid>
                <a:gridCol w="2070518">
                  <a:extLst>
                    <a:ext uri="{9D8B030D-6E8A-4147-A177-3AD203B41FA5}">
                      <a16:colId xmlns:a16="http://schemas.microsoft.com/office/drawing/2014/main" val="2611354303"/>
                    </a:ext>
                  </a:extLst>
                </a:gridCol>
                <a:gridCol w="2070518">
                  <a:extLst>
                    <a:ext uri="{9D8B030D-6E8A-4147-A177-3AD203B41FA5}">
                      <a16:colId xmlns:a16="http://schemas.microsoft.com/office/drawing/2014/main" val="200374925"/>
                    </a:ext>
                  </a:extLst>
                </a:gridCol>
                <a:gridCol w="2070518">
                  <a:extLst>
                    <a:ext uri="{9D8B030D-6E8A-4147-A177-3AD203B41FA5}">
                      <a16:colId xmlns:a16="http://schemas.microsoft.com/office/drawing/2014/main" val="896845018"/>
                    </a:ext>
                  </a:extLst>
                </a:gridCol>
              </a:tblGrid>
              <a:tr h="504000">
                <a:tc>
                  <a:txBody>
                    <a:bodyPr/>
                    <a:lstStyle/>
                    <a:p>
                      <a:pPr algn="ctr"/>
                      <a:endParaRPr lang="fr-FR" sz="1200">
                        <a:latin typeface="Avenir Book" panose="02000503020000020003" pitchFamily="2" charset="0"/>
                      </a:endParaRPr>
                    </a:p>
                  </a:txBody>
                  <a:tcPr anchor="ctr"/>
                </a:tc>
                <a:tc>
                  <a:txBody>
                    <a:bodyPr/>
                    <a:lstStyle/>
                    <a:p>
                      <a:pPr algn="ctr"/>
                      <a:endParaRPr lang="fr-FR" sz="1200" b="1">
                        <a:latin typeface="Avenir Book" panose="02000503020000020003" pitchFamily="2" charset="0"/>
                      </a:endParaRPr>
                    </a:p>
                    <a:p>
                      <a:pPr algn="ctr"/>
                      <a:r>
                        <a:rPr lang="fr-FR" sz="1200" b="1">
                          <a:latin typeface="Avenir Book" panose="02000503020000020003" pitchFamily="2" charset="0"/>
                        </a:rPr>
                        <a:t>Fréquence respiratoire  </a:t>
                      </a:r>
                    </a:p>
                    <a:p>
                      <a:pPr marL="0" marR="0" lvl="0" indent="0" algn="ctr" defTabSz="685800" rtl="0" eaLnBrk="1" fontAlgn="auto" latinLnBrk="0" hangingPunct="1">
                        <a:lnSpc>
                          <a:spcPct val="100000"/>
                        </a:lnSpc>
                        <a:spcBef>
                          <a:spcPts val="0"/>
                        </a:spcBef>
                        <a:spcAft>
                          <a:spcPts val="0"/>
                        </a:spcAft>
                        <a:buClrTx/>
                        <a:buSzTx/>
                        <a:buFontTx/>
                        <a:buNone/>
                        <a:tabLst/>
                        <a:defRPr/>
                      </a:pPr>
                      <a:r>
                        <a:rPr lang="fr-FR" sz="1200">
                          <a:latin typeface="Avenir Book" panose="02000503020000020003" pitchFamily="2" charset="0"/>
                        </a:rPr>
                        <a:t> </a:t>
                      </a:r>
                    </a:p>
                  </a:txBody>
                  <a:tcPr anchor="ctr"/>
                </a:tc>
                <a:tc>
                  <a:txBody>
                    <a:bodyPr/>
                    <a:lstStyle/>
                    <a:p>
                      <a:pPr algn="ctr"/>
                      <a:r>
                        <a:rPr lang="fr-FR" sz="1200" b="1">
                          <a:latin typeface="Avenir Book" panose="02000503020000020003" pitchFamily="2" charset="0"/>
                        </a:rPr>
                        <a:t>Fréquence cardiaque</a:t>
                      </a:r>
                    </a:p>
                  </a:txBody>
                  <a:tcPr anchor="ctr"/>
                </a:tc>
                <a:extLst>
                  <a:ext uri="{0D108BD9-81ED-4DB2-BD59-A6C34878D82A}">
                    <a16:rowId xmlns:a16="http://schemas.microsoft.com/office/drawing/2014/main" val="1265258837"/>
                  </a:ext>
                </a:extLst>
              </a:tr>
              <a:tr h="504000">
                <a:tc>
                  <a:txBody>
                    <a:bodyPr/>
                    <a:lstStyle/>
                    <a:p>
                      <a:pPr algn="l"/>
                      <a:r>
                        <a:rPr lang="fr-FR" sz="1200">
                          <a:latin typeface="Avenir Book" panose="02000503020000020003" pitchFamily="2" charset="0"/>
                        </a:rPr>
                        <a:t>Avant l’effort</a:t>
                      </a:r>
                    </a:p>
                  </a:txBody>
                  <a:tcPr anchor="ctr"/>
                </a:tc>
                <a:tc>
                  <a:txBody>
                    <a:bodyPr/>
                    <a:lstStyle/>
                    <a:p>
                      <a:pPr algn="ctr"/>
                      <a:endParaRPr lang="fr-FR" sz="1200">
                        <a:latin typeface="Avenir Book" panose="02000503020000020003" pitchFamily="2" charset="0"/>
                      </a:endParaRPr>
                    </a:p>
                  </a:txBody>
                  <a:tcPr anchor="ctr"/>
                </a:tc>
                <a:tc>
                  <a:txBody>
                    <a:bodyPr/>
                    <a:lstStyle/>
                    <a:p>
                      <a:pPr algn="ctr"/>
                      <a:endParaRPr lang="fr-FR" sz="1200">
                        <a:latin typeface="Avenir Book" panose="02000503020000020003" pitchFamily="2" charset="0"/>
                      </a:endParaRPr>
                    </a:p>
                  </a:txBody>
                  <a:tcPr anchor="ctr"/>
                </a:tc>
                <a:extLst>
                  <a:ext uri="{0D108BD9-81ED-4DB2-BD59-A6C34878D82A}">
                    <a16:rowId xmlns:a16="http://schemas.microsoft.com/office/drawing/2014/main" val="3623465746"/>
                  </a:ext>
                </a:extLst>
              </a:tr>
              <a:tr h="504000">
                <a:tc>
                  <a:txBody>
                    <a:bodyPr/>
                    <a:lstStyle/>
                    <a:p>
                      <a:pPr algn="l"/>
                      <a:r>
                        <a:rPr lang="fr-FR" sz="1200">
                          <a:latin typeface="Avenir Book" panose="02000503020000020003" pitchFamily="2" charset="0"/>
                        </a:rPr>
                        <a:t>Juste après l’effort</a:t>
                      </a:r>
                    </a:p>
                  </a:txBody>
                  <a:tcPr anchor="ctr"/>
                </a:tc>
                <a:tc>
                  <a:txBody>
                    <a:bodyPr/>
                    <a:lstStyle/>
                    <a:p>
                      <a:pPr algn="ctr"/>
                      <a:endParaRPr lang="fr-FR" sz="1200">
                        <a:latin typeface="Avenir Book" panose="02000503020000020003" pitchFamily="2" charset="0"/>
                      </a:endParaRPr>
                    </a:p>
                  </a:txBody>
                  <a:tcPr anchor="ctr"/>
                </a:tc>
                <a:tc>
                  <a:txBody>
                    <a:bodyPr/>
                    <a:lstStyle/>
                    <a:p>
                      <a:pPr algn="ctr"/>
                      <a:endParaRPr lang="fr-FR" sz="1200">
                        <a:latin typeface="Avenir Book" panose="02000503020000020003" pitchFamily="2" charset="0"/>
                      </a:endParaRPr>
                    </a:p>
                  </a:txBody>
                  <a:tcPr anchor="ctr"/>
                </a:tc>
                <a:extLst>
                  <a:ext uri="{0D108BD9-81ED-4DB2-BD59-A6C34878D82A}">
                    <a16:rowId xmlns:a16="http://schemas.microsoft.com/office/drawing/2014/main" val="3617150715"/>
                  </a:ext>
                </a:extLst>
              </a:tr>
            </a:tbl>
          </a:graphicData>
        </a:graphic>
      </p:graphicFrame>
      <p:sp>
        <p:nvSpPr>
          <p:cNvPr id="4" name="ZoneTexte 3">
            <a:extLst>
              <a:ext uri="{FF2B5EF4-FFF2-40B4-BE49-F238E27FC236}">
                <a16:creationId xmlns:a16="http://schemas.microsoft.com/office/drawing/2014/main" id="{BBB4985B-B9A0-E05D-78B1-3869FAEA0466}"/>
              </a:ext>
            </a:extLst>
          </p:cNvPr>
          <p:cNvSpPr txBox="1"/>
          <p:nvPr/>
        </p:nvSpPr>
        <p:spPr>
          <a:xfrm>
            <a:off x="282011" y="213645"/>
            <a:ext cx="2426113" cy="276999"/>
          </a:xfrm>
          <a:prstGeom prst="rect">
            <a:avLst/>
          </a:prstGeom>
          <a:noFill/>
        </p:spPr>
        <p:txBody>
          <a:bodyPr wrap="none" rtlCol="0">
            <a:spAutoFit/>
          </a:bodyPr>
          <a:lstStyle/>
          <a:p>
            <a:r>
              <a:rPr lang="fr-FR" sz="1200">
                <a:latin typeface="Avenir Book" panose="02000503020000020003" pitchFamily="2" charset="0"/>
              </a:rPr>
              <a:t>Prénom : ………………………….</a:t>
            </a:r>
          </a:p>
        </p:txBody>
      </p:sp>
      <p:sp>
        <p:nvSpPr>
          <p:cNvPr id="5" name="ZoneTexte 4">
            <a:extLst>
              <a:ext uri="{FF2B5EF4-FFF2-40B4-BE49-F238E27FC236}">
                <a16:creationId xmlns:a16="http://schemas.microsoft.com/office/drawing/2014/main" id="{EC73841B-51A1-3C54-E811-7CA5EFDB8775}"/>
              </a:ext>
            </a:extLst>
          </p:cNvPr>
          <p:cNvSpPr txBox="1"/>
          <p:nvPr/>
        </p:nvSpPr>
        <p:spPr>
          <a:xfrm>
            <a:off x="4556845" y="213645"/>
            <a:ext cx="2116285" cy="276999"/>
          </a:xfrm>
          <a:prstGeom prst="rect">
            <a:avLst/>
          </a:prstGeom>
          <a:noFill/>
        </p:spPr>
        <p:txBody>
          <a:bodyPr wrap="none" rtlCol="0">
            <a:spAutoFit/>
          </a:bodyPr>
          <a:lstStyle/>
          <a:p>
            <a:r>
              <a:rPr lang="fr-FR" sz="1200">
                <a:latin typeface="Avenir Book" panose="02000503020000020003" pitchFamily="2" charset="0"/>
              </a:rPr>
              <a:t>Date : ………………………..</a:t>
            </a:r>
          </a:p>
        </p:txBody>
      </p:sp>
      <p:sp>
        <p:nvSpPr>
          <p:cNvPr id="7" name="ZoneTexte 6">
            <a:extLst>
              <a:ext uri="{FF2B5EF4-FFF2-40B4-BE49-F238E27FC236}">
                <a16:creationId xmlns:a16="http://schemas.microsoft.com/office/drawing/2014/main" id="{01999FD2-8DF0-5325-6155-B4B4D2973AC2}"/>
              </a:ext>
            </a:extLst>
          </p:cNvPr>
          <p:cNvSpPr txBox="1"/>
          <p:nvPr/>
        </p:nvSpPr>
        <p:spPr>
          <a:xfrm>
            <a:off x="323223" y="2722001"/>
            <a:ext cx="2920736" cy="276999"/>
          </a:xfrm>
          <a:prstGeom prst="rect">
            <a:avLst/>
          </a:prstGeom>
          <a:noFill/>
        </p:spPr>
        <p:txBody>
          <a:bodyPr wrap="none" rtlCol="0">
            <a:spAutoFit/>
          </a:bodyPr>
          <a:lstStyle/>
          <a:p>
            <a:r>
              <a:rPr lang="fr-FR" sz="1200">
                <a:solidFill>
                  <a:schemeClr val="accent2"/>
                </a:solidFill>
                <a:latin typeface="Avenir Book" panose="02000503020000020003" pitchFamily="2" charset="0"/>
              </a:rPr>
              <a:t>Quel était ton ressenti après l’exercice ?</a:t>
            </a:r>
          </a:p>
        </p:txBody>
      </p:sp>
      <p:sp>
        <p:nvSpPr>
          <p:cNvPr id="8" name="ZoneTexte 7">
            <a:extLst>
              <a:ext uri="{FF2B5EF4-FFF2-40B4-BE49-F238E27FC236}">
                <a16:creationId xmlns:a16="http://schemas.microsoft.com/office/drawing/2014/main" id="{5239D31B-6040-CB6B-34C1-58AEEEBCF417}"/>
              </a:ext>
            </a:extLst>
          </p:cNvPr>
          <p:cNvSpPr txBox="1"/>
          <p:nvPr/>
        </p:nvSpPr>
        <p:spPr>
          <a:xfrm>
            <a:off x="282010" y="2957422"/>
            <a:ext cx="6332183" cy="1589794"/>
          </a:xfrm>
          <a:prstGeom prst="rect">
            <a:avLst/>
          </a:prstGeom>
          <a:noFill/>
        </p:spPr>
        <p:txBody>
          <a:bodyPr wrap="none" rtlCol="0">
            <a:spAutoFit/>
          </a:bodyPr>
          <a:lstStyle/>
          <a:p>
            <a:pPr>
              <a:lnSpc>
                <a:spcPct val="200000"/>
              </a:lnSpc>
            </a:pPr>
            <a:r>
              <a:rPr lang="fr-FR" sz="1000"/>
              <a:t>……………………………………………………………………………………………………………………………………………………………</a:t>
            </a:r>
          </a:p>
          <a:p>
            <a:pPr>
              <a:lnSpc>
                <a:spcPct val="200000"/>
              </a:lnSpc>
            </a:pPr>
            <a:r>
              <a:rPr lang="fr-FR" sz="1000"/>
              <a:t>……………………………………………………………………………………………………………………………………………………………</a:t>
            </a:r>
          </a:p>
          <a:p>
            <a:pPr>
              <a:lnSpc>
                <a:spcPct val="200000"/>
              </a:lnSpc>
            </a:pPr>
            <a:r>
              <a:rPr lang="fr-FR" sz="1000"/>
              <a:t>……………………………………………………………………………………………………………………………………………………………</a:t>
            </a:r>
          </a:p>
          <a:p>
            <a:pPr>
              <a:lnSpc>
                <a:spcPct val="200000"/>
              </a:lnSpc>
            </a:pPr>
            <a:r>
              <a:rPr lang="fr-FR" sz="1000"/>
              <a:t>……………………………………………………………………………………………………………………………………………………………</a:t>
            </a:r>
          </a:p>
          <a:p>
            <a:pPr>
              <a:lnSpc>
                <a:spcPct val="200000"/>
              </a:lnSpc>
            </a:pPr>
            <a:endParaRPr lang="fr-FR" sz="1000"/>
          </a:p>
        </p:txBody>
      </p:sp>
      <p:sp>
        <p:nvSpPr>
          <p:cNvPr id="9" name="ZoneTexte 8">
            <a:extLst>
              <a:ext uri="{FF2B5EF4-FFF2-40B4-BE49-F238E27FC236}">
                <a16:creationId xmlns:a16="http://schemas.microsoft.com/office/drawing/2014/main" id="{DF934CD5-BED1-19F0-8481-6E47BA299172}"/>
              </a:ext>
            </a:extLst>
          </p:cNvPr>
          <p:cNvSpPr txBox="1"/>
          <p:nvPr/>
        </p:nvSpPr>
        <p:spPr>
          <a:xfrm>
            <a:off x="323223" y="4547216"/>
            <a:ext cx="5713167" cy="276999"/>
          </a:xfrm>
          <a:prstGeom prst="rect">
            <a:avLst/>
          </a:prstGeom>
          <a:noFill/>
        </p:spPr>
        <p:txBody>
          <a:bodyPr wrap="none" lIns="91440" tIns="45720" rIns="91440" bIns="45720" rtlCol="0" anchor="t">
            <a:spAutoFit/>
          </a:bodyPr>
          <a:lstStyle/>
          <a:p>
            <a:r>
              <a:rPr lang="fr-FR" sz="1200">
                <a:solidFill>
                  <a:schemeClr val="accent2"/>
                </a:solidFill>
                <a:latin typeface="Avenir Book"/>
              </a:rPr>
              <a:t>Quel est le constat que tu peux faire suite à l’analyse des résultats des mesures ?</a:t>
            </a:r>
          </a:p>
        </p:txBody>
      </p:sp>
      <p:sp>
        <p:nvSpPr>
          <p:cNvPr id="10" name="ZoneTexte 9">
            <a:extLst>
              <a:ext uri="{FF2B5EF4-FFF2-40B4-BE49-F238E27FC236}">
                <a16:creationId xmlns:a16="http://schemas.microsoft.com/office/drawing/2014/main" id="{C66005FF-FB97-582B-1066-CA75891D796A}"/>
              </a:ext>
            </a:extLst>
          </p:cNvPr>
          <p:cNvSpPr txBox="1"/>
          <p:nvPr/>
        </p:nvSpPr>
        <p:spPr>
          <a:xfrm>
            <a:off x="282010" y="4824215"/>
            <a:ext cx="6332183" cy="1282018"/>
          </a:xfrm>
          <a:prstGeom prst="rect">
            <a:avLst/>
          </a:prstGeom>
          <a:noFill/>
        </p:spPr>
        <p:txBody>
          <a:bodyPr wrap="none" rtlCol="0">
            <a:spAutoFit/>
          </a:bodyPr>
          <a:lstStyle/>
          <a:p>
            <a:pPr>
              <a:lnSpc>
                <a:spcPct val="200000"/>
              </a:lnSpc>
            </a:pPr>
            <a:r>
              <a:rPr lang="fr-FR" sz="1000" dirty="0"/>
              <a:t>……………………………………………………………………………………………………………………………………………………………</a:t>
            </a:r>
          </a:p>
          <a:p>
            <a:pPr>
              <a:lnSpc>
                <a:spcPct val="200000"/>
              </a:lnSpc>
            </a:pPr>
            <a:r>
              <a:rPr lang="fr-FR" sz="1000" dirty="0"/>
              <a:t>……………………………………………………………………………………………………………………………………………………………</a:t>
            </a:r>
          </a:p>
          <a:p>
            <a:pPr>
              <a:lnSpc>
                <a:spcPct val="200000"/>
              </a:lnSpc>
            </a:pPr>
            <a:r>
              <a:rPr lang="fr-FR" sz="1000"/>
              <a:t>……………………………………………………………………………………………………………………………………………………………</a:t>
            </a:r>
          </a:p>
          <a:p>
            <a:pPr>
              <a:lnSpc>
                <a:spcPct val="200000"/>
              </a:lnSpc>
            </a:pPr>
            <a:r>
              <a:rPr lang="fr-FR" sz="1000" dirty="0"/>
              <a:t>……………………………………………………………………………………………………………………………………………………………</a:t>
            </a:r>
          </a:p>
        </p:txBody>
      </p:sp>
      <p:sp>
        <p:nvSpPr>
          <p:cNvPr id="11" name="ZoneTexte 10">
            <a:extLst>
              <a:ext uri="{FF2B5EF4-FFF2-40B4-BE49-F238E27FC236}">
                <a16:creationId xmlns:a16="http://schemas.microsoft.com/office/drawing/2014/main" id="{99CF120C-EB1B-80ED-3FD6-F805FC2C47ED}"/>
              </a:ext>
            </a:extLst>
          </p:cNvPr>
          <p:cNvSpPr txBox="1"/>
          <p:nvPr/>
        </p:nvSpPr>
        <p:spPr>
          <a:xfrm>
            <a:off x="282010" y="6736995"/>
            <a:ext cx="6236882" cy="276999"/>
          </a:xfrm>
          <a:prstGeom prst="rect">
            <a:avLst/>
          </a:prstGeom>
          <a:noFill/>
        </p:spPr>
        <p:txBody>
          <a:bodyPr wrap="square" lIns="91440" tIns="45720" rIns="91440" bIns="45720" anchor="t">
            <a:spAutoFit/>
          </a:bodyPr>
          <a:lstStyle/>
          <a:p>
            <a:r>
              <a:rPr lang="fr-FR" sz="1200" dirty="0">
                <a:solidFill>
                  <a:schemeClr val="accent2"/>
                </a:solidFill>
                <a:latin typeface="Avenir Book"/>
              </a:rPr>
              <a:t>Quel est le constat que nous pouvons faire des résultats pour l’ensemble de la classe ?</a:t>
            </a:r>
          </a:p>
        </p:txBody>
      </p:sp>
      <p:sp>
        <p:nvSpPr>
          <p:cNvPr id="12" name="ZoneTexte 11">
            <a:extLst>
              <a:ext uri="{FF2B5EF4-FFF2-40B4-BE49-F238E27FC236}">
                <a16:creationId xmlns:a16="http://schemas.microsoft.com/office/drawing/2014/main" id="{3102E6D8-63F8-FE29-80FF-30734B2ADF8A}"/>
              </a:ext>
            </a:extLst>
          </p:cNvPr>
          <p:cNvSpPr txBox="1"/>
          <p:nvPr/>
        </p:nvSpPr>
        <p:spPr>
          <a:xfrm>
            <a:off x="282010" y="6989790"/>
            <a:ext cx="6508257" cy="1836015"/>
          </a:xfrm>
          <a:prstGeom prst="rect">
            <a:avLst/>
          </a:prstGeom>
          <a:noFill/>
        </p:spPr>
        <p:txBody>
          <a:bodyPr wrap="none" lIns="91440" tIns="45720" rIns="91440" bIns="45720" rtlCol="0" anchor="t">
            <a:spAutoFit/>
          </a:bodyPr>
          <a:lstStyle/>
          <a:p>
            <a:pPr>
              <a:lnSpc>
                <a:spcPct val="200000"/>
              </a:lnSpc>
            </a:pPr>
            <a:r>
              <a:rPr lang="fr-FR" sz="1200">
                <a:latin typeface="Avenir Book"/>
              </a:rPr>
              <a:t>La fréquence respiratoire moyenne de la classe avant l’effort est de ……………… cycles par </a:t>
            </a:r>
          </a:p>
          <a:p>
            <a:pPr>
              <a:lnSpc>
                <a:spcPct val="200000"/>
              </a:lnSpc>
            </a:pPr>
            <a:r>
              <a:rPr lang="fr-FR" sz="1200">
                <a:latin typeface="Avenir Book"/>
              </a:rPr>
              <a:t>minute et après l’effort est de …………………… cycles par minute.</a:t>
            </a:r>
          </a:p>
          <a:p>
            <a:pPr>
              <a:lnSpc>
                <a:spcPct val="200000"/>
              </a:lnSpc>
            </a:pPr>
            <a:r>
              <a:rPr lang="fr-FR" sz="1200">
                <a:latin typeface="Avenir Book"/>
              </a:rPr>
              <a:t>La fréquence cardiaque moyenne de la classe avant l’effort est de ……………… battements </a:t>
            </a:r>
          </a:p>
          <a:p>
            <a:pPr>
              <a:lnSpc>
                <a:spcPct val="200000"/>
              </a:lnSpc>
            </a:pPr>
            <a:r>
              <a:rPr lang="fr-FR" sz="1200">
                <a:latin typeface="Avenir Book"/>
              </a:rPr>
              <a:t>par minute et après l’effort est de …………………… battements par minute.</a:t>
            </a:r>
          </a:p>
          <a:p>
            <a:pPr>
              <a:lnSpc>
                <a:spcPct val="200000"/>
              </a:lnSpc>
            </a:pPr>
            <a:endParaRPr lang="fr-FR" sz="1000"/>
          </a:p>
        </p:txBody>
      </p:sp>
    </p:spTree>
    <p:extLst>
      <p:ext uri="{BB962C8B-B14F-4D97-AF65-F5344CB8AC3E}">
        <p14:creationId xmlns:p14="http://schemas.microsoft.com/office/powerpoint/2010/main" val="1180814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5E755EB-A769-02AD-8B03-3242D59F2245}"/>
              </a:ext>
            </a:extLst>
          </p:cNvPr>
          <p:cNvSpPr>
            <a:spLocks noGrp="1"/>
          </p:cNvSpPr>
          <p:nvPr>
            <p:ph type="sldNum" sz="quarter" idx="12"/>
          </p:nvPr>
        </p:nvSpPr>
        <p:spPr/>
        <p:txBody>
          <a:bodyPr/>
          <a:lstStyle/>
          <a:p>
            <a:fld id="{F074A665-9479-DA4E-8F1A-A674A78DEE2D}" type="slidenum">
              <a:rPr lang="fr-FR" smtClean="0"/>
              <a:t>3</a:t>
            </a:fld>
            <a:endParaRPr lang="fr-FR"/>
          </a:p>
        </p:txBody>
      </p:sp>
      <p:sp>
        <p:nvSpPr>
          <p:cNvPr id="4" name="ZoneTexte 3">
            <a:extLst>
              <a:ext uri="{FF2B5EF4-FFF2-40B4-BE49-F238E27FC236}">
                <a16:creationId xmlns:a16="http://schemas.microsoft.com/office/drawing/2014/main" id="{EE417066-87CD-2C0C-4080-D27410DD2076}"/>
              </a:ext>
            </a:extLst>
          </p:cNvPr>
          <p:cNvSpPr txBox="1"/>
          <p:nvPr/>
        </p:nvSpPr>
        <p:spPr>
          <a:xfrm>
            <a:off x="339634" y="357779"/>
            <a:ext cx="6217919" cy="1323439"/>
          </a:xfrm>
          <a:prstGeom prst="rect">
            <a:avLst/>
          </a:prstGeom>
          <a:noFill/>
        </p:spPr>
        <p:txBody>
          <a:bodyPr wrap="square" lIns="91440" tIns="45720" rIns="91440" bIns="45720" anchor="t">
            <a:spAutoFit/>
          </a:bodyPr>
          <a:lstStyle/>
          <a:p>
            <a:pPr algn="just"/>
            <a:r>
              <a:rPr lang="fr-FR" sz="1600" b="1" u="sng">
                <a:latin typeface="Avenir Book" panose="02000503020000020003" pitchFamily="2" charset="0"/>
              </a:rPr>
              <a:t>À ton avis</a:t>
            </a:r>
            <a:r>
              <a:rPr lang="fr-FR" sz="1600" b="1">
                <a:latin typeface="Avenir Book" panose="02000503020000020003" pitchFamily="2" charset="0"/>
              </a:rPr>
              <a:t>, pourquoi les fréquences respiratoire et cardiaque sont-elles plus importantes après un effort physique intense ? </a:t>
            </a:r>
          </a:p>
          <a:p>
            <a:pPr algn="just"/>
            <a:endParaRPr lang="fr-FR" sz="1600" b="1">
              <a:latin typeface="Avenir Book"/>
            </a:endParaRPr>
          </a:p>
          <a:p>
            <a:pPr algn="just"/>
            <a:r>
              <a:rPr lang="fr-FR" sz="1600" b="1">
                <a:latin typeface="Avenir Book"/>
              </a:rPr>
              <a:t>Donne une explication écrite et fais un schéma qui illustre ton texte.</a:t>
            </a:r>
            <a:endParaRPr lang="fr-FR">
              <a:latin typeface="Avenir Book"/>
            </a:endParaRPr>
          </a:p>
        </p:txBody>
      </p:sp>
    </p:spTree>
    <p:extLst>
      <p:ext uri="{BB962C8B-B14F-4D97-AF65-F5344CB8AC3E}">
        <p14:creationId xmlns:p14="http://schemas.microsoft.com/office/powerpoint/2010/main" val="4111845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3627-9C38-6454-8BC5-157A3A3B59E9}"/>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25154DC-25FD-017D-5923-C1527E1B1EC1}"/>
              </a:ext>
            </a:extLst>
          </p:cNvPr>
          <p:cNvSpPr>
            <a:spLocks noGrp="1"/>
          </p:cNvSpPr>
          <p:nvPr>
            <p:ph type="sldNum" sz="quarter" idx="12"/>
          </p:nvPr>
        </p:nvSpPr>
        <p:spPr/>
        <p:txBody>
          <a:bodyPr/>
          <a:lstStyle/>
          <a:p>
            <a:fld id="{F074A665-9479-DA4E-8F1A-A674A78DEE2D}" type="slidenum">
              <a:rPr lang="fr-FR" smtClean="0"/>
              <a:t>4</a:t>
            </a:fld>
            <a:endParaRPr lang="fr-FR"/>
          </a:p>
        </p:txBody>
      </p:sp>
      <p:sp>
        <p:nvSpPr>
          <p:cNvPr id="4" name="ZoneTexte 3">
            <a:extLst>
              <a:ext uri="{FF2B5EF4-FFF2-40B4-BE49-F238E27FC236}">
                <a16:creationId xmlns:a16="http://schemas.microsoft.com/office/drawing/2014/main" id="{69DF4EAA-EDF6-F51B-94A7-975104084E58}"/>
              </a:ext>
            </a:extLst>
          </p:cNvPr>
          <p:cNvSpPr txBox="1"/>
          <p:nvPr/>
        </p:nvSpPr>
        <p:spPr>
          <a:xfrm>
            <a:off x="339634" y="357779"/>
            <a:ext cx="6217919" cy="1569660"/>
          </a:xfrm>
          <a:prstGeom prst="rect">
            <a:avLst/>
          </a:prstGeom>
          <a:noFill/>
        </p:spPr>
        <p:txBody>
          <a:bodyPr wrap="square">
            <a:spAutoFit/>
          </a:bodyPr>
          <a:lstStyle/>
          <a:p>
            <a:pPr algn="just"/>
            <a:r>
              <a:rPr lang="fr-FR" sz="1600" b="1" u="sng">
                <a:latin typeface="Avenir Book" panose="02000503020000020003" pitchFamily="2" charset="0"/>
              </a:rPr>
              <a:t>Après discussion avec d’autres élèves</a:t>
            </a:r>
            <a:r>
              <a:rPr lang="fr-FR" sz="1600" b="1">
                <a:latin typeface="Avenir Book" panose="02000503020000020003" pitchFamily="2" charset="0"/>
              </a:rPr>
              <a:t>, pourquoi les fréquences respiratoire et cardiaque sont-elles plus importantes après un effort physique intense ? </a:t>
            </a:r>
          </a:p>
          <a:p>
            <a:pPr algn="just"/>
            <a:endParaRPr lang="fr-FR" sz="1600" b="1">
              <a:latin typeface="Avenir Book" panose="02000503020000020003" pitchFamily="2" charset="0"/>
            </a:endParaRPr>
          </a:p>
          <a:p>
            <a:pPr algn="just"/>
            <a:r>
              <a:rPr lang="fr-FR" sz="1600" b="1">
                <a:latin typeface="Avenir Book" panose="02000503020000020003" pitchFamily="2" charset="0"/>
              </a:rPr>
              <a:t>Donne une explication écrite et fais un schéma qui illustre ton texte.</a:t>
            </a:r>
          </a:p>
        </p:txBody>
      </p:sp>
    </p:spTree>
    <p:extLst>
      <p:ext uri="{BB962C8B-B14F-4D97-AF65-F5344CB8AC3E}">
        <p14:creationId xmlns:p14="http://schemas.microsoft.com/office/powerpoint/2010/main" val="3369967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5A37F-6ECD-0910-2393-B198DF09193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B7D1D56-265C-9548-5DCA-352C02CB4CC4}"/>
              </a:ext>
            </a:extLst>
          </p:cNvPr>
          <p:cNvSpPr>
            <a:spLocks noGrp="1"/>
          </p:cNvSpPr>
          <p:nvPr>
            <p:ph type="sldNum" sz="quarter" idx="12"/>
          </p:nvPr>
        </p:nvSpPr>
        <p:spPr/>
        <p:txBody>
          <a:bodyPr/>
          <a:lstStyle/>
          <a:p>
            <a:fld id="{F074A665-9479-DA4E-8F1A-A674A78DEE2D}" type="slidenum">
              <a:rPr lang="fr-FR" smtClean="0"/>
              <a:t>5</a:t>
            </a:fld>
            <a:endParaRPr lang="fr-FR"/>
          </a:p>
        </p:txBody>
      </p:sp>
      <p:sp>
        <p:nvSpPr>
          <p:cNvPr id="4" name="ZoneTexte 3">
            <a:extLst>
              <a:ext uri="{FF2B5EF4-FFF2-40B4-BE49-F238E27FC236}">
                <a16:creationId xmlns:a16="http://schemas.microsoft.com/office/drawing/2014/main" id="{FA97D3BF-77EE-CB3E-F164-766AC3306D60}"/>
              </a:ext>
            </a:extLst>
          </p:cNvPr>
          <p:cNvSpPr txBox="1"/>
          <p:nvPr/>
        </p:nvSpPr>
        <p:spPr>
          <a:xfrm>
            <a:off x="339634" y="357779"/>
            <a:ext cx="6217919" cy="830997"/>
          </a:xfrm>
          <a:prstGeom prst="rect">
            <a:avLst/>
          </a:prstGeom>
          <a:noFill/>
        </p:spPr>
        <p:txBody>
          <a:bodyPr wrap="square" lIns="91440" tIns="45720" rIns="91440" bIns="45720" anchor="t">
            <a:spAutoFit/>
          </a:bodyPr>
          <a:lstStyle/>
          <a:p>
            <a:pPr algn="just"/>
            <a:r>
              <a:rPr lang="fr-FR" sz="1600" b="1" u="sng">
                <a:latin typeface="Avenir Book"/>
              </a:rPr>
              <a:t>Ensemble,</a:t>
            </a:r>
            <a:r>
              <a:rPr lang="fr-FR" sz="1600" b="1">
                <a:latin typeface="Avenir Book"/>
              </a:rPr>
              <a:t> structurons nos idées sur l’augmentation des fréquences respiratoire et cardiaque après un effort physique intense. </a:t>
            </a:r>
          </a:p>
        </p:txBody>
      </p:sp>
    </p:spTree>
    <p:extLst>
      <p:ext uri="{BB962C8B-B14F-4D97-AF65-F5344CB8AC3E}">
        <p14:creationId xmlns:p14="http://schemas.microsoft.com/office/powerpoint/2010/main" val="2290315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914AC-26E5-7E63-B9AC-0C05F535E258}"/>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0FD13CE-BEF6-9E3E-4F7F-8B9F74BD60F5}"/>
              </a:ext>
            </a:extLst>
          </p:cNvPr>
          <p:cNvSpPr>
            <a:spLocks noGrp="1"/>
          </p:cNvSpPr>
          <p:nvPr>
            <p:ph type="sldNum" sz="quarter" idx="12"/>
          </p:nvPr>
        </p:nvSpPr>
        <p:spPr/>
        <p:txBody>
          <a:bodyPr/>
          <a:lstStyle/>
          <a:p>
            <a:fld id="{F074A665-9479-DA4E-8F1A-A674A78DEE2D}" type="slidenum">
              <a:rPr lang="fr-FR" smtClean="0"/>
              <a:t>6</a:t>
            </a:fld>
            <a:endParaRPr lang="fr-FR"/>
          </a:p>
        </p:txBody>
      </p:sp>
      <p:sp>
        <p:nvSpPr>
          <p:cNvPr id="6" name="ZoneTexte 5">
            <a:extLst>
              <a:ext uri="{FF2B5EF4-FFF2-40B4-BE49-F238E27FC236}">
                <a16:creationId xmlns:a16="http://schemas.microsoft.com/office/drawing/2014/main" id="{B5CA7F5A-6ECD-767D-C6E4-C4A44BBCA922}"/>
              </a:ext>
            </a:extLst>
          </p:cNvPr>
          <p:cNvSpPr txBox="1"/>
          <p:nvPr/>
        </p:nvSpPr>
        <p:spPr>
          <a:xfrm>
            <a:off x="435429" y="470990"/>
            <a:ext cx="6165668" cy="523220"/>
          </a:xfrm>
          <a:prstGeom prst="rect">
            <a:avLst/>
          </a:prstGeom>
          <a:noFill/>
        </p:spPr>
        <p:txBody>
          <a:bodyPr wrap="square">
            <a:spAutoFit/>
          </a:bodyPr>
          <a:lstStyle/>
          <a:p>
            <a:pPr algn="just"/>
            <a:r>
              <a:rPr lang="fr-FR" sz="1400" b="1">
                <a:solidFill>
                  <a:schemeClr val="accent2"/>
                </a:solidFill>
                <a:latin typeface="Avenir Book" panose="02000503020000020003" pitchFamily="2" charset="0"/>
              </a:rPr>
              <a:t>Séance 2 – Approfondissons nos connaissances au sujet de l’oxygénation des organes du corps, dont les muscles.</a:t>
            </a:r>
          </a:p>
        </p:txBody>
      </p:sp>
      <p:sp>
        <p:nvSpPr>
          <p:cNvPr id="7" name="ZoneTexte 6">
            <a:extLst>
              <a:ext uri="{FF2B5EF4-FFF2-40B4-BE49-F238E27FC236}">
                <a16:creationId xmlns:a16="http://schemas.microsoft.com/office/drawing/2014/main" id="{FEE6F675-A39A-C684-D4F7-E2AB5DC7AC05}"/>
              </a:ext>
            </a:extLst>
          </p:cNvPr>
          <p:cNvSpPr txBox="1"/>
          <p:nvPr/>
        </p:nvSpPr>
        <p:spPr>
          <a:xfrm>
            <a:off x="435429" y="1227909"/>
            <a:ext cx="6155596" cy="1077218"/>
          </a:xfrm>
          <a:prstGeom prst="rect">
            <a:avLst/>
          </a:prstGeom>
          <a:noFill/>
        </p:spPr>
        <p:txBody>
          <a:bodyPr wrap="none" rtlCol="0">
            <a:spAutoFit/>
          </a:bodyPr>
          <a:lstStyle/>
          <a:p>
            <a:r>
              <a:rPr lang="fr-BE" sz="1400" b="1">
                <a:latin typeface="Avenir Book" panose="02000503020000020003" pitchFamily="2" charset="0"/>
              </a:rPr>
              <a:t>Le système circulatoire : la grande circulation</a:t>
            </a:r>
          </a:p>
          <a:p>
            <a:endParaRPr lang="fr-BE" sz="1400" b="1">
              <a:latin typeface="Avenir Book" panose="02000503020000020003" pitchFamily="2" charset="0"/>
            </a:endParaRPr>
          </a:p>
          <a:p>
            <a:r>
              <a:rPr lang="fr-BE" sz="1200">
                <a:latin typeface="Avenir Book" panose="02000503020000020003" pitchFamily="2" charset="0"/>
              </a:rPr>
              <a:t>Le cœur est un organe musculaire creux composé de </a:t>
            </a:r>
            <a:r>
              <a:rPr lang="fr-BE" sz="1200" b="1">
                <a:latin typeface="Avenir Book" panose="02000503020000020003" pitchFamily="2" charset="0"/>
              </a:rPr>
              <a:t>quatre cavités</a:t>
            </a:r>
            <a:r>
              <a:rPr lang="fr-BE" sz="1200">
                <a:latin typeface="Avenir Book" panose="02000503020000020003" pitchFamily="2" charset="0"/>
              </a:rPr>
              <a:t> : deux </a:t>
            </a:r>
            <a:r>
              <a:rPr lang="fr-BE" sz="1200" b="1">
                <a:latin typeface="Avenir Book" panose="02000503020000020003" pitchFamily="2" charset="0"/>
              </a:rPr>
              <a:t>oreillettes</a:t>
            </a:r>
            <a:r>
              <a:rPr lang="fr-BE" sz="1200">
                <a:latin typeface="Avenir Book" panose="02000503020000020003" pitchFamily="2" charset="0"/>
              </a:rPr>
              <a:t> </a:t>
            </a:r>
          </a:p>
          <a:p>
            <a:r>
              <a:rPr lang="fr-BE" sz="1200">
                <a:latin typeface="Avenir Book" panose="02000503020000020003" pitchFamily="2" charset="0"/>
              </a:rPr>
              <a:t>en haut (l’oreillette droite et l’oreillette gauche) et deux </a:t>
            </a:r>
            <a:r>
              <a:rPr lang="fr-BE" sz="1200" b="1">
                <a:latin typeface="Avenir Book" panose="02000503020000020003" pitchFamily="2" charset="0"/>
              </a:rPr>
              <a:t>ventricules</a:t>
            </a:r>
            <a:r>
              <a:rPr lang="fr-BE" sz="1200">
                <a:latin typeface="Avenir Book" panose="02000503020000020003" pitchFamily="2" charset="0"/>
              </a:rPr>
              <a:t> en bas (le ventricule</a:t>
            </a:r>
          </a:p>
          <a:p>
            <a:r>
              <a:rPr lang="fr-BE" sz="1200">
                <a:latin typeface="Avenir Book" panose="02000503020000020003" pitchFamily="2" charset="0"/>
              </a:rPr>
              <a:t>droit et le ventricule gauche).</a:t>
            </a:r>
            <a:endParaRPr lang="fr-FR" sz="1200">
              <a:latin typeface="Avenir Book" panose="02000503020000020003" pitchFamily="2" charset="0"/>
            </a:endParaRPr>
          </a:p>
        </p:txBody>
      </p:sp>
      <p:pic>
        <p:nvPicPr>
          <p:cNvPr id="33" name="Image 32" descr="Une image contenant capture d’écran&#10;&#10;Le contenu généré par l’IA peut être incorrect.">
            <a:extLst>
              <a:ext uri="{FF2B5EF4-FFF2-40B4-BE49-F238E27FC236}">
                <a16:creationId xmlns:a16="http://schemas.microsoft.com/office/drawing/2014/main" id="{349E2A15-F5E5-84C5-8386-923954CAE49C}"/>
              </a:ext>
            </a:extLst>
          </p:cNvPr>
          <p:cNvPicPr>
            <a:picLocks noChangeAspect="1"/>
          </p:cNvPicPr>
          <p:nvPr/>
        </p:nvPicPr>
        <p:blipFill>
          <a:blip r:embed="rId4"/>
          <a:srcRect l="-69" t="3077" r="68" b="-3317"/>
          <a:stretch>
            <a:fillRect/>
          </a:stretch>
        </p:blipFill>
        <p:spPr>
          <a:xfrm>
            <a:off x="2642298" y="2369227"/>
            <a:ext cx="3201311" cy="2172048"/>
          </a:xfrm>
          <a:prstGeom prst="rect">
            <a:avLst/>
          </a:prstGeom>
        </p:spPr>
      </p:pic>
      <p:sp>
        <p:nvSpPr>
          <p:cNvPr id="34" name="ZoneTexte 33">
            <a:extLst>
              <a:ext uri="{FF2B5EF4-FFF2-40B4-BE49-F238E27FC236}">
                <a16:creationId xmlns:a16="http://schemas.microsoft.com/office/drawing/2014/main" id="{24D82716-08E8-39EA-BFA4-EFF459996572}"/>
              </a:ext>
            </a:extLst>
          </p:cNvPr>
          <p:cNvSpPr txBox="1"/>
          <p:nvPr/>
        </p:nvSpPr>
        <p:spPr>
          <a:xfrm>
            <a:off x="557349" y="2862126"/>
            <a:ext cx="2084795" cy="1015663"/>
          </a:xfrm>
          <a:prstGeom prst="rect">
            <a:avLst/>
          </a:prstGeom>
          <a:solidFill>
            <a:schemeClr val="accent2">
              <a:lumMod val="20000"/>
              <a:lumOff val="80000"/>
            </a:schemeClr>
          </a:solidFill>
        </p:spPr>
        <p:txBody>
          <a:bodyPr wrap="square" rtlCol="0">
            <a:spAutoFit/>
          </a:bodyPr>
          <a:lstStyle/>
          <a:p>
            <a:r>
              <a:rPr lang="fr-FR" sz="1200">
                <a:latin typeface="Avenir Book" panose="02000503020000020003" pitchFamily="2" charset="0"/>
              </a:rPr>
              <a:t>Voici la photo d’un cœur de porc qui a une organisation générale très proche du corps humain.</a:t>
            </a:r>
            <a:endParaRPr lang="fr-BE" sz="1200">
              <a:latin typeface="Avenir Book" panose="02000503020000020003" pitchFamily="2" charset="0"/>
            </a:endParaRPr>
          </a:p>
          <a:p>
            <a:endParaRPr lang="fr-FR" sz="1200">
              <a:latin typeface="Avenir Book" panose="02000503020000020003" pitchFamily="2" charset="0"/>
            </a:endParaRPr>
          </a:p>
        </p:txBody>
      </p:sp>
      <p:sp>
        <p:nvSpPr>
          <p:cNvPr id="35" name="ZoneTexte 34">
            <a:extLst>
              <a:ext uri="{FF2B5EF4-FFF2-40B4-BE49-F238E27FC236}">
                <a16:creationId xmlns:a16="http://schemas.microsoft.com/office/drawing/2014/main" id="{E443ECA5-6FC0-7ED8-8BDB-806341762005}"/>
              </a:ext>
            </a:extLst>
          </p:cNvPr>
          <p:cNvSpPr txBox="1"/>
          <p:nvPr/>
        </p:nvSpPr>
        <p:spPr>
          <a:xfrm>
            <a:off x="374469" y="4600177"/>
            <a:ext cx="6510565" cy="1569660"/>
          </a:xfrm>
          <a:prstGeom prst="rect">
            <a:avLst/>
          </a:prstGeom>
          <a:noFill/>
        </p:spPr>
        <p:txBody>
          <a:bodyPr wrap="none" lIns="91440" tIns="45720" rIns="91440" bIns="45720" rtlCol="0" anchor="t">
            <a:spAutoFit/>
          </a:bodyPr>
          <a:lstStyle/>
          <a:p>
            <a:r>
              <a:rPr lang="fr-BE" sz="1200">
                <a:latin typeface="Avenir Book"/>
                <a:ea typeface="+mn-lt"/>
                <a:cs typeface="+mn-lt"/>
              </a:rPr>
              <a:t>Les cavités du cœur gauche sont séparées de celles du cœur droit par des cloisons</a:t>
            </a:r>
            <a:r>
              <a:rPr lang="fr-BE" sz="1200">
                <a:latin typeface="Avenir Book"/>
              </a:rPr>
              <a:t>, </a:t>
            </a:r>
            <a:endParaRPr lang="fr-BE">
              <a:latin typeface="Avenir Book"/>
            </a:endParaRPr>
          </a:p>
          <a:p>
            <a:r>
              <a:rPr lang="fr-BE" sz="1200">
                <a:latin typeface="Avenir Book"/>
              </a:rPr>
              <a:t>elles ne communiquent pas entre elles. Les cavités d’un même côté du cœur communiquent</a:t>
            </a:r>
            <a:endParaRPr lang="fr-BE">
              <a:latin typeface="Avenir Book"/>
            </a:endParaRPr>
          </a:p>
          <a:p>
            <a:r>
              <a:rPr lang="fr-BE" sz="1200">
                <a:latin typeface="Avenir Book"/>
              </a:rPr>
              <a:t>entre elles par des valves qui assurent la circulation du sang dans un seul sens. </a:t>
            </a:r>
            <a:endParaRPr lang="fr-BE">
              <a:latin typeface="Avenir Book"/>
            </a:endParaRPr>
          </a:p>
          <a:p>
            <a:r>
              <a:rPr lang="fr-BE" sz="1200">
                <a:latin typeface="Avenir Book" panose="02000503020000020003" pitchFamily="2" charset="0"/>
              </a:rPr>
              <a:t>Une valve est comme une petite porte entre les oreillettes et les ventricules. </a:t>
            </a:r>
          </a:p>
          <a:p>
            <a:r>
              <a:rPr lang="fr-BE" sz="1200">
                <a:latin typeface="Avenir Book" panose="02000503020000020003" pitchFamily="2" charset="0"/>
              </a:rPr>
              <a:t>Elles s’ouvrent pour laisser passer le sang sous l’impulsion des contractions des oreillettes </a:t>
            </a:r>
          </a:p>
          <a:p>
            <a:r>
              <a:rPr lang="fr-BE" sz="1200">
                <a:latin typeface="Avenir Book" panose="02000503020000020003" pitchFamily="2" charset="0"/>
              </a:rPr>
              <a:t>et se referment juste après pour l’empêcher de repartir en arrière. </a:t>
            </a:r>
          </a:p>
          <a:p>
            <a:r>
              <a:rPr lang="fr-BE" sz="1200">
                <a:latin typeface="Avenir Book" panose="02000503020000020003" pitchFamily="2" charset="0"/>
              </a:rPr>
              <a:t>Grâce aux valves, le sang circule toujours dans le sens oreillette – ventricule. </a:t>
            </a:r>
          </a:p>
          <a:p>
            <a:endParaRPr lang="fr-FR" sz="1200">
              <a:latin typeface="Avenir Book" panose="02000503020000020003" pitchFamily="2" charset="0"/>
            </a:endParaRPr>
          </a:p>
        </p:txBody>
      </p:sp>
      <p:sp>
        <p:nvSpPr>
          <p:cNvPr id="38" name="ZoneTexte 37">
            <a:extLst>
              <a:ext uri="{FF2B5EF4-FFF2-40B4-BE49-F238E27FC236}">
                <a16:creationId xmlns:a16="http://schemas.microsoft.com/office/drawing/2014/main" id="{08497EA9-E573-D74F-C626-C12666BC45EB}"/>
              </a:ext>
            </a:extLst>
          </p:cNvPr>
          <p:cNvSpPr txBox="1"/>
          <p:nvPr/>
        </p:nvSpPr>
        <p:spPr>
          <a:xfrm>
            <a:off x="2430168" y="9183488"/>
            <a:ext cx="1997663" cy="261610"/>
          </a:xfrm>
          <a:prstGeom prst="rect">
            <a:avLst/>
          </a:prstGeom>
          <a:noFill/>
        </p:spPr>
        <p:txBody>
          <a:bodyPr wrap="none" rtlCol="0">
            <a:spAutoFit/>
          </a:bodyPr>
          <a:lstStyle/>
          <a:p>
            <a:r>
              <a:rPr lang="fr-FR" sz="1100"/>
              <a:t>Organisation interne du cœur </a:t>
            </a:r>
          </a:p>
        </p:txBody>
      </p:sp>
      <p:pic>
        <p:nvPicPr>
          <p:cNvPr id="4" name="Image 3" descr="Une image contenant diagramme, capture d’écran&#10;&#10;Le contenu généré par l’IA peut être incorrect.">
            <a:extLst>
              <a:ext uri="{FF2B5EF4-FFF2-40B4-BE49-F238E27FC236}">
                <a16:creationId xmlns:a16="http://schemas.microsoft.com/office/drawing/2014/main" id="{F34D9D26-2ACB-E3A1-D8BF-4F8C2C2F2E0F}"/>
              </a:ext>
            </a:extLst>
          </p:cNvPr>
          <p:cNvPicPr>
            <a:picLocks noChangeAspect="1"/>
          </p:cNvPicPr>
          <p:nvPr/>
        </p:nvPicPr>
        <p:blipFill>
          <a:blip r:embed="rId5"/>
          <a:stretch>
            <a:fillRect/>
          </a:stretch>
        </p:blipFill>
        <p:spPr>
          <a:xfrm>
            <a:off x="1086036" y="6215409"/>
            <a:ext cx="4528952" cy="2920416"/>
          </a:xfrm>
          <a:prstGeom prst="rect">
            <a:avLst/>
          </a:prstGeom>
          <a:ln>
            <a:solidFill>
              <a:schemeClr val="tx1"/>
            </a:solidFill>
          </a:ln>
        </p:spPr>
      </p:pic>
    </p:spTree>
    <p:extLst>
      <p:ext uri="{BB962C8B-B14F-4D97-AF65-F5344CB8AC3E}">
        <p14:creationId xmlns:p14="http://schemas.microsoft.com/office/powerpoint/2010/main" val="966780213"/>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1D956A0F-F294-6162-8433-191588D22801}"/>
              </a:ext>
            </a:extLst>
          </p:cNvPr>
          <p:cNvSpPr>
            <a:spLocks noGrp="1"/>
          </p:cNvSpPr>
          <p:nvPr>
            <p:ph type="sldNum" sz="quarter" idx="12"/>
          </p:nvPr>
        </p:nvSpPr>
        <p:spPr/>
        <p:txBody>
          <a:bodyPr/>
          <a:lstStyle/>
          <a:p>
            <a:fld id="{F074A665-9479-DA4E-8F1A-A674A78DEE2D}" type="slidenum">
              <a:rPr lang="fr-FR" smtClean="0"/>
              <a:t>7</a:t>
            </a:fld>
            <a:endParaRPr lang="fr-FR"/>
          </a:p>
        </p:txBody>
      </p:sp>
      <p:sp>
        <p:nvSpPr>
          <p:cNvPr id="3" name="ZoneTexte 2">
            <a:extLst>
              <a:ext uri="{FF2B5EF4-FFF2-40B4-BE49-F238E27FC236}">
                <a16:creationId xmlns:a16="http://schemas.microsoft.com/office/drawing/2014/main" id="{9FB25699-B65B-39E0-107B-CF5023B37F2D}"/>
              </a:ext>
            </a:extLst>
          </p:cNvPr>
          <p:cNvSpPr txBox="1"/>
          <p:nvPr/>
        </p:nvSpPr>
        <p:spPr>
          <a:xfrm>
            <a:off x="344658" y="498917"/>
            <a:ext cx="6064481" cy="830997"/>
          </a:xfrm>
          <a:prstGeom prst="rect">
            <a:avLst/>
          </a:prstGeom>
          <a:noFill/>
        </p:spPr>
        <p:txBody>
          <a:bodyPr wrap="none" lIns="91440" tIns="45720" rIns="91440" bIns="45720" rtlCol="0" anchor="t">
            <a:spAutoFit/>
          </a:bodyPr>
          <a:lstStyle/>
          <a:p>
            <a:r>
              <a:rPr lang="fr-BE" sz="1200">
                <a:latin typeface="Avenir Book" panose="02000503020000020003" pitchFamily="2" charset="0"/>
              </a:rPr>
              <a:t>Grâce à ses contractions régulières, le cœur agit comme une pompe qui propulse</a:t>
            </a:r>
          </a:p>
          <a:p>
            <a:r>
              <a:rPr lang="fr-BE" sz="1200">
                <a:latin typeface="Avenir Book" panose="02000503020000020003" pitchFamily="2" charset="0"/>
              </a:rPr>
              <a:t>le sang dans tout l’organisme. La contraction des oreillettes envoie le sang dans les</a:t>
            </a:r>
          </a:p>
          <a:p>
            <a:r>
              <a:rPr lang="fr-BE" sz="1200">
                <a:latin typeface="Avenir Book"/>
              </a:rPr>
              <a:t>ventricules, immédiatement suivie de la contraction des ventricules qui envoie le sang</a:t>
            </a:r>
          </a:p>
          <a:p>
            <a:r>
              <a:rPr lang="fr-BE" sz="1200">
                <a:latin typeface="Avenir Book"/>
              </a:rPr>
              <a:t>dans les artères qui quittent le cœur. </a:t>
            </a:r>
            <a:endParaRPr lang="fr-FR" sz="1200">
              <a:latin typeface="Avenir Book"/>
            </a:endParaRPr>
          </a:p>
        </p:txBody>
      </p:sp>
      <p:sp>
        <p:nvSpPr>
          <p:cNvPr id="4" name="ZoneTexte 3">
            <a:extLst>
              <a:ext uri="{FF2B5EF4-FFF2-40B4-BE49-F238E27FC236}">
                <a16:creationId xmlns:a16="http://schemas.microsoft.com/office/drawing/2014/main" id="{4FD2E124-799E-01D7-B038-996A5CC69D08}"/>
              </a:ext>
            </a:extLst>
          </p:cNvPr>
          <p:cNvSpPr txBox="1"/>
          <p:nvPr/>
        </p:nvSpPr>
        <p:spPr>
          <a:xfrm>
            <a:off x="344658" y="1361967"/>
            <a:ext cx="6064482" cy="2616470"/>
          </a:xfrm>
          <a:prstGeom prst="rect">
            <a:avLst/>
          </a:prstGeom>
          <a:solidFill>
            <a:schemeClr val="accent2">
              <a:lumMod val="20000"/>
              <a:lumOff val="80000"/>
            </a:schemeClr>
          </a:solidFill>
        </p:spPr>
        <p:txBody>
          <a:bodyPr wrap="square" rtlCol="0">
            <a:spAutoFit/>
          </a:bodyPr>
          <a:lstStyle/>
          <a:p>
            <a:r>
              <a:rPr lang="fr-BE" sz="1400" b="1">
                <a:latin typeface="Avenir Book" panose="02000503020000020003" pitchFamily="2" charset="0"/>
              </a:rPr>
              <a:t>La grande circulation : du cœur vers tout le corps</a:t>
            </a:r>
            <a:endParaRPr lang="fr-BE" sz="1400">
              <a:latin typeface="Avenir Book" panose="02000503020000020003" pitchFamily="2" charset="0"/>
            </a:endParaRPr>
          </a:p>
          <a:p>
            <a:r>
              <a:rPr lang="fr-BE" sz="1200">
                <a:latin typeface="Avenir Book" panose="02000503020000020003" pitchFamily="2" charset="0"/>
              </a:rPr>
              <a:t>La grande circulation, ou </a:t>
            </a:r>
            <a:r>
              <a:rPr lang="fr-BE" sz="1200" b="1">
                <a:latin typeface="Avenir Book" panose="02000503020000020003" pitchFamily="2" charset="0"/>
              </a:rPr>
              <a:t>circulation générale</a:t>
            </a:r>
            <a:r>
              <a:rPr lang="fr-BE" sz="1200">
                <a:latin typeface="Avenir Book" panose="02000503020000020003" pitchFamily="2" charset="0"/>
              </a:rPr>
              <a:t>, commence dans le </a:t>
            </a:r>
            <a:r>
              <a:rPr lang="fr-BE" sz="1200" b="1">
                <a:latin typeface="Avenir Book" panose="02000503020000020003" pitchFamily="2" charset="0"/>
              </a:rPr>
              <a:t>ventricule gauche</a:t>
            </a:r>
            <a:r>
              <a:rPr lang="fr-BE" sz="1200">
                <a:latin typeface="Avenir Book" panose="02000503020000020003" pitchFamily="2" charset="0"/>
              </a:rPr>
              <a:t>.</a:t>
            </a:r>
          </a:p>
          <a:p>
            <a:pPr lvl="0"/>
            <a:r>
              <a:rPr lang="fr-BE" sz="1200">
                <a:latin typeface="Avenir Book" panose="02000503020000020003" pitchFamily="2" charset="0"/>
              </a:rPr>
              <a:t>Le sang riche en dioxygène est envoyé dans la plus grosse artère du corps : </a:t>
            </a:r>
            <a:r>
              <a:rPr lang="fr-BE" sz="1200" b="1">
                <a:latin typeface="Avenir Book" panose="02000503020000020003" pitchFamily="2" charset="0"/>
              </a:rPr>
              <a:t>l’aorte</a:t>
            </a:r>
            <a:r>
              <a:rPr lang="fr-BE" sz="1200">
                <a:latin typeface="Avenir Book" panose="02000503020000020003" pitchFamily="2" charset="0"/>
              </a:rPr>
              <a:t> grâce à la contraction du ventricule gauche.</a:t>
            </a:r>
          </a:p>
          <a:p>
            <a:pPr lvl="0"/>
            <a:r>
              <a:rPr lang="fr-BE" sz="1200">
                <a:latin typeface="Avenir Book" panose="02000503020000020003" pitchFamily="2" charset="0"/>
              </a:rPr>
              <a:t>Il se répartit ensuite dans toutes les </a:t>
            </a:r>
            <a:r>
              <a:rPr lang="fr-BE" sz="1200" b="1">
                <a:latin typeface="Avenir Book" panose="02000503020000020003" pitchFamily="2" charset="0"/>
              </a:rPr>
              <a:t>artères </a:t>
            </a:r>
            <a:r>
              <a:rPr lang="fr-BE" sz="1200">
                <a:latin typeface="Avenir Book" panose="02000503020000020003" pitchFamily="2" charset="0"/>
              </a:rPr>
              <a:t>qui quittent l’aorte, puis dans des vaisseaux de plus en plus fins jusqu’aux </a:t>
            </a:r>
            <a:r>
              <a:rPr lang="fr-BE" sz="1200" b="1">
                <a:latin typeface="Avenir Book" panose="02000503020000020003" pitchFamily="2" charset="0"/>
              </a:rPr>
              <a:t>capillaires</a:t>
            </a:r>
            <a:r>
              <a:rPr lang="fr-BE" sz="1200">
                <a:latin typeface="Avenir Book" panose="02000503020000020003" pitchFamily="2" charset="0"/>
              </a:rPr>
              <a:t> présents dans tous les organes et tous les tissus.</a:t>
            </a:r>
          </a:p>
          <a:p>
            <a:pPr lvl="0"/>
            <a:r>
              <a:rPr lang="fr-BE" sz="1200" b="1">
                <a:latin typeface="Avenir Book" panose="02000503020000020003" pitchFamily="2" charset="0"/>
              </a:rPr>
              <a:t>Toutes les parties du corps doivent être irriguées</a:t>
            </a:r>
            <a:r>
              <a:rPr lang="fr-BE" sz="1200">
                <a:latin typeface="Avenir Book" panose="02000503020000020003" pitchFamily="2" charset="0"/>
              </a:rPr>
              <a:t>, car elles ont besoin de dioxygène pour fonctionner correctement.</a:t>
            </a:r>
          </a:p>
          <a:p>
            <a:pPr lvl="0"/>
            <a:r>
              <a:rPr lang="fr-BE" sz="1200">
                <a:latin typeface="Avenir Book" panose="02000503020000020003" pitchFamily="2" charset="0"/>
              </a:rPr>
              <a:t>Dans les capillaires, le sang donne son dioxygène aux cellules des organes et récupère leur dioxyde de carbone et l’eau.</a:t>
            </a:r>
          </a:p>
          <a:p>
            <a:pPr lvl="0"/>
            <a:r>
              <a:rPr lang="fr-BE" sz="1200">
                <a:latin typeface="Avenir Book" panose="02000503020000020003" pitchFamily="2" charset="0"/>
              </a:rPr>
              <a:t>Le sang appauvri en dioxygène revient vers le cœur par les </a:t>
            </a:r>
            <a:r>
              <a:rPr lang="fr-BE" sz="1200" b="1">
                <a:latin typeface="Avenir Book" panose="02000503020000020003" pitchFamily="2" charset="0"/>
              </a:rPr>
              <a:t>veines </a:t>
            </a:r>
            <a:r>
              <a:rPr lang="fr-BE" sz="1200">
                <a:latin typeface="Avenir Book" panose="02000503020000020003" pitchFamily="2" charset="0"/>
              </a:rPr>
              <a:t>qui se regroupent pour former</a:t>
            </a:r>
            <a:r>
              <a:rPr lang="fr-BE" sz="1200" b="1">
                <a:latin typeface="Avenir Book" panose="02000503020000020003" pitchFamily="2" charset="0"/>
              </a:rPr>
              <a:t> les veines caves inférieure et supérieure</a:t>
            </a:r>
            <a:r>
              <a:rPr lang="fr-BE" sz="1200">
                <a:latin typeface="Avenir Book" panose="02000503020000020003" pitchFamily="2" charset="0"/>
              </a:rPr>
              <a:t>, jusqu’à l’</a:t>
            </a:r>
            <a:r>
              <a:rPr lang="fr-BE" sz="1200" b="1">
                <a:latin typeface="Avenir Book" panose="02000503020000020003" pitchFamily="2" charset="0"/>
              </a:rPr>
              <a:t>oreillette droite.</a:t>
            </a:r>
            <a:endParaRPr lang="fr-BE" sz="1200">
              <a:latin typeface="Avenir Book" panose="02000503020000020003" pitchFamily="2" charset="0"/>
            </a:endParaRPr>
          </a:p>
        </p:txBody>
      </p:sp>
      <p:pic>
        <p:nvPicPr>
          <p:cNvPr id="10" name="Image 9" descr="Une image contenant croquis, diagramme, dessin&#10;&#10;Le contenu généré par l’IA peut être incorrect.">
            <a:extLst>
              <a:ext uri="{FF2B5EF4-FFF2-40B4-BE49-F238E27FC236}">
                <a16:creationId xmlns:a16="http://schemas.microsoft.com/office/drawing/2014/main" id="{9399F38D-6AAE-08FA-FD83-29283B0F0F21}"/>
              </a:ext>
            </a:extLst>
          </p:cNvPr>
          <p:cNvPicPr>
            <a:picLocks noChangeAspect="1"/>
          </p:cNvPicPr>
          <p:nvPr/>
        </p:nvPicPr>
        <p:blipFill>
          <a:blip r:embed="rId3"/>
          <a:srcRect l="17549" t="27964" r="9221" b="5126"/>
          <a:stretch>
            <a:fillRect/>
          </a:stretch>
        </p:blipFill>
        <p:spPr>
          <a:xfrm>
            <a:off x="951901" y="6440639"/>
            <a:ext cx="4370877" cy="2830840"/>
          </a:xfrm>
          <a:prstGeom prst="rect">
            <a:avLst/>
          </a:prstGeom>
          <a:ln>
            <a:solidFill>
              <a:schemeClr val="accent1">
                <a:shade val="15000"/>
              </a:schemeClr>
            </a:solidFill>
          </a:ln>
        </p:spPr>
      </p:pic>
      <p:pic>
        <p:nvPicPr>
          <p:cNvPr id="6" name="Image 5" descr="Une image contenant dessin humoristique&#10;&#10;Le contenu généré par l’IA peut être incorrect.">
            <a:extLst>
              <a:ext uri="{FF2B5EF4-FFF2-40B4-BE49-F238E27FC236}">
                <a16:creationId xmlns:a16="http://schemas.microsoft.com/office/drawing/2014/main" id="{531F346F-4327-310E-22DF-41924701D209}"/>
              </a:ext>
            </a:extLst>
          </p:cNvPr>
          <p:cNvPicPr>
            <a:picLocks noChangeAspect="1"/>
          </p:cNvPicPr>
          <p:nvPr/>
        </p:nvPicPr>
        <p:blipFill>
          <a:blip r:embed="rId4"/>
          <a:stretch>
            <a:fillRect/>
          </a:stretch>
        </p:blipFill>
        <p:spPr>
          <a:xfrm>
            <a:off x="3164650" y="4185925"/>
            <a:ext cx="3221863" cy="2047226"/>
          </a:xfrm>
          <a:prstGeom prst="rect">
            <a:avLst/>
          </a:prstGeom>
          <a:ln>
            <a:solidFill>
              <a:schemeClr val="tx1"/>
            </a:solidFill>
          </a:ln>
        </p:spPr>
      </p:pic>
    </p:spTree>
    <p:extLst>
      <p:ext uri="{BB962C8B-B14F-4D97-AF65-F5344CB8AC3E}">
        <p14:creationId xmlns:p14="http://schemas.microsoft.com/office/powerpoint/2010/main" val="3591194662"/>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19F2D77-0816-1D0E-F574-AA3EBE30C7A9}"/>
              </a:ext>
            </a:extLst>
          </p:cNvPr>
          <p:cNvSpPr>
            <a:spLocks noGrp="1"/>
          </p:cNvSpPr>
          <p:nvPr>
            <p:ph type="sldNum" sz="quarter" idx="12"/>
          </p:nvPr>
        </p:nvSpPr>
        <p:spPr/>
        <p:txBody>
          <a:bodyPr/>
          <a:lstStyle/>
          <a:p>
            <a:fld id="{F074A665-9479-DA4E-8F1A-A674A78DEE2D}" type="slidenum">
              <a:rPr lang="fr-FR" smtClean="0"/>
              <a:t>8</a:t>
            </a:fld>
            <a:endParaRPr lang="fr-FR"/>
          </a:p>
        </p:txBody>
      </p:sp>
      <p:pic>
        <p:nvPicPr>
          <p:cNvPr id="3" name="Image 2">
            <a:extLst>
              <a:ext uri="{FF2B5EF4-FFF2-40B4-BE49-F238E27FC236}">
                <a16:creationId xmlns:a16="http://schemas.microsoft.com/office/drawing/2014/main" id="{F02A11D4-BAAA-C68C-171E-57DEF5126D60}"/>
              </a:ext>
            </a:extLst>
          </p:cNvPr>
          <p:cNvPicPr>
            <a:picLocks noChangeAspect="1"/>
          </p:cNvPicPr>
          <p:nvPr/>
        </p:nvPicPr>
        <p:blipFill>
          <a:blip r:embed="rId2"/>
          <a:srcRect/>
          <a:stretch/>
        </p:blipFill>
        <p:spPr bwMode="auto">
          <a:xfrm>
            <a:off x="3429000" y="2260762"/>
            <a:ext cx="2692238" cy="2692238"/>
          </a:xfrm>
          <a:prstGeom prst="rect">
            <a:avLst/>
          </a:prstGeom>
          <a:noFill/>
          <a:ln>
            <a:solidFill>
              <a:schemeClr val="accent1">
                <a:shade val="15000"/>
              </a:schemeClr>
            </a:solidFill>
          </a:ln>
        </p:spPr>
      </p:pic>
      <p:sp>
        <p:nvSpPr>
          <p:cNvPr id="4" name="ZoneTexte 3">
            <a:extLst>
              <a:ext uri="{FF2B5EF4-FFF2-40B4-BE49-F238E27FC236}">
                <a16:creationId xmlns:a16="http://schemas.microsoft.com/office/drawing/2014/main" id="{AFFD00F1-62AD-1162-E493-EAA846D3112A}"/>
              </a:ext>
            </a:extLst>
          </p:cNvPr>
          <p:cNvSpPr txBox="1"/>
          <p:nvPr/>
        </p:nvSpPr>
        <p:spPr>
          <a:xfrm>
            <a:off x="379828" y="506436"/>
            <a:ext cx="5824025" cy="1754326"/>
          </a:xfrm>
          <a:prstGeom prst="rect">
            <a:avLst/>
          </a:prstGeom>
          <a:noFill/>
        </p:spPr>
        <p:txBody>
          <a:bodyPr wrap="square" rtlCol="0">
            <a:spAutoFit/>
          </a:bodyPr>
          <a:lstStyle/>
          <a:p>
            <a:r>
              <a:rPr lang="fr-BE" sz="1200">
                <a:latin typeface="Avenir Book" panose="02000503020000020003" pitchFamily="2" charset="0"/>
              </a:rPr>
              <a:t>Dans notre corps, les vaisseaux sanguins n’ont pas tous la même taille. </a:t>
            </a:r>
          </a:p>
          <a:p>
            <a:r>
              <a:rPr lang="fr-BE" sz="1200">
                <a:latin typeface="Avenir Book" panose="02000503020000020003" pitchFamily="2" charset="0"/>
              </a:rPr>
              <a:t>Ils forment un immense réseau.</a:t>
            </a:r>
          </a:p>
          <a:p>
            <a:r>
              <a:rPr lang="fr-BE" sz="1200">
                <a:latin typeface="Avenir Book" panose="02000503020000020003" pitchFamily="2" charset="0"/>
              </a:rPr>
              <a:t>Les </a:t>
            </a:r>
            <a:r>
              <a:rPr lang="fr-BE" sz="1200" b="1">
                <a:latin typeface="Avenir Book" panose="02000503020000020003" pitchFamily="2" charset="0"/>
              </a:rPr>
              <a:t>artères</a:t>
            </a:r>
            <a:r>
              <a:rPr lang="fr-BE" sz="1200">
                <a:latin typeface="Avenir Book" panose="02000503020000020003" pitchFamily="2" charset="0"/>
              </a:rPr>
              <a:t> sont les vaisseaux les plus </a:t>
            </a:r>
            <a:r>
              <a:rPr lang="fr-BE" sz="1200" b="1">
                <a:latin typeface="Avenir Book" panose="02000503020000020003" pitchFamily="2" charset="0"/>
              </a:rPr>
              <a:t>larges et les plus épais</a:t>
            </a:r>
            <a:r>
              <a:rPr lang="fr-BE" sz="1200">
                <a:latin typeface="Avenir Book" panose="02000503020000020003" pitchFamily="2" charset="0"/>
              </a:rPr>
              <a:t> dont </a:t>
            </a:r>
            <a:r>
              <a:rPr lang="fr-FR" sz="1200">
                <a:latin typeface="Avenir Book" panose="02000503020000020003" pitchFamily="2" charset="0"/>
              </a:rPr>
              <a:t>l’</a:t>
            </a:r>
            <a:r>
              <a:rPr lang="fr-FR" sz="1200" b="1">
                <a:latin typeface="Avenir Book" panose="02000503020000020003" pitchFamily="2" charset="0"/>
              </a:rPr>
              <a:t>aorte</a:t>
            </a:r>
            <a:r>
              <a:rPr lang="fr-FR" sz="1200">
                <a:latin typeface="Avenir Book" panose="02000503020000020003" pitchFamily="2" charset="0"/>
              </a:rPr>
              <a:t> qui est le </a:t>
            </a:r>
            <a:r>
              <a:rPr lang="fr-FR" sz="1200" b="1">
                <a:latin typeface="Avenir Book" panose="02000503020000020003" pitchFamily="2" charset="0"/>
              </a:rPr>
              <a:t>plus gros vaisseau sanguin</a:t>
            </a:r>
            <a:r>
              <a:rPr lang="fr-FR" sz="1200">
                <a:latin typeface="Avenir Book" panose="02000503020000020003" pitchFamily="2" charset="0"/>
              </a:rPr>
              <a:t> de tout le corps.</a:t>
            </a:r>
            <a:r>
              <a:rPr lang="fr-BE" sz="1200">
                <a:latin typeface="Avenir Book" panose="02000503020000020003" pitchFamily="2" charset="0"/>
              </a:rPr>
              <a:t> Elles doivent résister à la forte pression du sang envoyé par le cœur. Elles transportent beaucoup de sang en même temps. </a:t>
            </a:r>
          </a:p>
          <a:p>
            <a:r>
              <a:rPr lang="fr-BE" sz="1200"/>
              <a:t>Les </a:t>
            </a:r>
            <a:r>
              <a:rPr lang="fr-BE" sz="1200" b="1"/>
              <a:t>veines</a:t>
            </a:r>
            <a:r>
              <a:rPr lang="fr-BE" sz="1200"/>
              <a:t> sont un peu </a:t>
            </a:r>
            <a:r>
              <a:rPr lang="fr-BE" sz="1200" b="1"/>
              <a:t>moins épaisses</a:t>
            </a:r>
            <a:r>
              <a:rPr lang="fr-BE" sz="1200"/>
              <a:t> que les artères, mais elles restent assez larges. Elles ramènent le sang vers le cœur. </a:t>
            </a:r>
            <a:r>
              <a:rPr lang="fr-FR" sz="1200"/>
              <a:t>La </a:t>
            </a:r>
            <a:r>
              <a:rPr lang="fr-FR" sz="1200" b="1"/>
              <a:t>veine cave</a:t>
            </a:r>
            <a:r>
              <a:rPr lang="fr-FR" sz="1200"/>
              <a:t> est la </a:t>
            </a:r>
            <a:r>
              <a:rPr lang="fr-FR" sz="1200" b="1"/>
              <a:t>plus grosse veine</a:t>
            </a:r>
            <a:r>
              <a:rPr lang="fr-FR" sz="1200"/>
              <a:t> du corps.</a:t>
            </a:r>
            <a:endParaRPr lang="fr-BE" sz="1200"/>
          </a:p>
        </p:txBody>
      </p:sp>
      <p:sp>
        <p:nvSpPr>
          <p:cNvPr id="5" name="ZoneTexte 4">
            <a:extLst>
              <a:ext uri="{FF2B5EF4-FFF2-40B4-BE49-F238E27FC236}">
                <a16:creationId xmlns:a16="http://schemas.microsoft.com/office/drawing/2014/main" id="{FD1E0C1B-C911-9D2A-92DD-CF751E4A28C0}"/>
              </a:ext>
            </a:extLst>
          </p:cNvPr>
          <p:cNvSpPr txBox="1"/>
          <p:nvPr/>
        </p:nvSpPr>
        <p:spPr>
          <a:xfrm>
            <a:off x="406766" y="2781267"/>
            <a:ext cx="2817694" cy="1754326"/>
          </a:xfrm>
          <a:prstGeom prst="rect">
            <a:avLst/>
          </a:prstGeom>
          <a:noFill/>
        </p:spPr>
        <p:txBody>
          <a:bodyPr wrap="none" rtlCol="0">
            <a:spAutoFit/>
          </a:bodyPr>
          <a:lstStyle/>
          <a:p>
            <a:r>
              <a:rPr lang="fr-FR" sz="1200">
                <a:latin typeface="Avenir Book" panose="02000503020000020003" pitchFamily="2" charset="0"/>
              </a:rPr>
              <a:t>Les </a:t>
            </a:r>
            <a:r>
              <a:rPr lang="fr-FR" sz="1200" b="1">
                <a:latin typeface="Avenir Book" panose="02000503020000020003" pitchFamily="2" charset="0"/>
              </a:rPr>
              <a:t>capillaires</a:t>
            </a:r>
            <a:r>
              <a:rPr lang="fr-FR" sz="1200">
                <a:latin typeface="Avenir Book" panose="02000503020000020003" pitchFamily="2" charset="0"/>
              </a:rPr>
              <a:t> sont les </a:t>
            </a:r>
            <a:r>
              <a:rPr lang="fr-FR" sz="1200" b="1">
                <a:latin typeface="Avenir Book" panose="02000503020000020003" pitchFamily="2" charset="0"/>
              </a:rPr>
              <a:t>plus petits </a:t>
            </a:r>
          </a:p>
          <a:p>
            <a:r>
              <a:rPr lang="fr-FR" sz="1200" b="1">
                <a:latin typeface="Avenir Book" panose="02000503020000020003" pitchFamily="2" charset="0"/>
              </a:rPr>
              <a:t>vaisseaux du corps</a:t>
            </a:r>
            <a:r>
              <a:rPr lang="fr-FR" sz="1200">
                <a:latin typeface="Avenir Book" panose="02000503020000020003" pitchFamily="2" charset="0"/>
              </a:rPr>
              <a:t>. </a:t>
            </a:r>
          </a:p>
          <a:p>
            <a:r>
              <a:rPr lang="fr-FR" sz="1200">
                <a:latin typeface="Avenir Book" panose="02000503020000020003" pitchFamily="2" charset="0"/>
              </a:rPr>
              <a:t>Ils sont si fins qu’on ne peut les voir </a:t>
            </a:r>
          </a:p>
          <a:p>
            <a:r>
              <a:rPr lang="fr-FR" sz="1200">
                <a:latin typeface="Avenir Book" panose="02000503020000020003" pitchFamily="2" charset="0"/>
              </a:rPr>
              <a:t>qu’au microscope. </a:t>
            </a:r>
          </a:p>
          <a:p>
            <a:r>
              <a:rPr lang="fr-FR" sz="1200">
                <a:latin typeface="Avenir Book" panose="02000503020000020003" pitchFamily="2" charset="0"/>
              </a:rPr>
              <a:t>Ils permettent au sang de passer </a:t>
            </a:r>
          </a:p>
          <a:p>
            <a:r>
              <a:rPr lang="fr-FR" sz="1200">
                <a:latin typeface="Avenir Book" panose="02000503020000020003" pitchFamily="2" charset="0"/>
              </a:rPr>
              <a:t>au plus près des cellules des </a:t>
            </a:r>
            <a:r>
              <a:rPr lang="nl-BE" sz="1200">
                <a:latin typeface="Avenir Book" panose="02000503020000020003" pitchFamily="2" charset="0"/>
              </a:rPr>
              <a:t>organes. </a:t>
            </a:r>
          </a:p>
          <a:p>
            <a:r>
              <a:rPr lang="nl-BE" sz="1200">
                <a:latin typeface="Avenir Book" panose="02000503020000020003" pitchFamily="2" charset="0"/>
              </a:rPr>
              <a:t>C’est à ce niveau que s’effectuent les</a:t>
            </a:r>
          </a:p>
          <a:p>
            <a:r>
              <a:rPr lang="nl-BE" sz="1200">
                <a:latin typeface="Avenir Book" panose="02000503020000020003" pitchFamily="2" charset="0"/>
              </a:rPr>
              <a:t>échanges de dioxygène, de dioxyde </a:t>
            </a:r>
          </a:p>
          <a:p>
            <a:r>
              <a:rPr lang="nl-BE" sz="1200">
                <a:latin typeface="Avenir Book" panose="02000503020000020003" pitchFamily="2" charset="0"/>
              </a:rPr>
              <a:t>de carbone et d’eau.</a:t>
            </a:r>
            <a:endParaRPr lang="fr-BE" sz="1200">
              <a:latin typeface="Avenir Book" panose="02000503020000020003" pitchFamily="2" charset="0"/>
            </a:endParaRPr>
          </a:p>
        </p:txBody>
      </p:sp>
      <p:sp>
        <p:nvSpPr>
          <p:cNvPr id="6" name="ZoneTexte 5">
            <a:extLst>
              <a:ext uri="{FF2B5EF4-FFF2-40B4-BE49-F238E27FC236}">
                <a16:creationId xmlns:a16="http://schemas.microsoft.com/office/drawing/2014/main" id="{B6694F9F-7A22-D192-C518-36244CA07700}"/>
              </a:ext>
            </a:extLst>
          </p:cNvPr>
          <p:cNvSpPr txBox="1"/>
          <p:nvPr/>
        </p:nvSpPr>
        <p:spPr>
          <a:xfrm>
            <a:off x="469557" y="4953000"/>
            <a:ext cx="2199641" cy="307777"/>
          </a:xfrm>
          <a:prstGeom prst="rect">
            <a:avLst/>
          </a:prstGeom>
          <a:noFill/>
        </p:spPr>
        <p:txBody>
          <a:bodyPr wrap="none" rtlCol="0">
            <a:spAutoFit/>
          </a:bodyPr>
          <a:lstStyle/>
          <a:p>
            <a:r>
              <a:rPr lang="fr-FR" sz="1400" b="1">
                <a:solidFill>
                  <a:schemeClr val="accent4"/>
                </a:solidFill>
                <a:latin typeface="Avenir Book" panose="02000503020000020003" pitchFamily="2" charset="0"/>
              </a:rPr>
              <a:t>Réalise l’exercice suivant.</a:t>
            </a:r>
          </a:p>
        </p:txBody>
      </p:sp>
      <p:pic>
        <p:nvPicPr>
          <p:cNvPr id="8" name="Image 7" descr="Une image contenant Visage humain, personne&#10;&#10;Le contenu généré par l’IA peut être incorrect.">
            <a:extLst>
              <a:ext uri="{FF2B5EF4-FFF2-40B4-BE49-F238E27FC236}">
                <a16:creationId xmlns:a16="http://schemas.microsoft.com/office/drawing/2014/main" id="{F9491E48-BFC8-48E6-5C4F-B039A70D8B88}"/>
              </a:ext>
            </a:extLst>
          </p:cNvPr>
          <p:cNvPicPr>
            <a:picLocks noChangeAspect="1"/>
          </p:cNvPicPr>
          <p:nvPr/>
        </p:nvPicPr>
        <p:blipFill>
          <a:blip r:embed="rId3"/>
          <a:srcRect b="35850"/>
          <a:stretch>
            <a:fillRect/>
          </a:stretch>
        </p:blipFill>
        <p:spPr>
          <a:xfrm>
            <a:off x="1132048" y="5260778"/>
            <a:ext cx="4184823" cy="2525478"/>
          </a:xfrm>
          <a:prstGeom prst="rect">
            <a:avLst/>
          </a:prstGeom>
        </p:spPr>
      </p:pic>
      <p:sp>
        <p:nvSpPr>
          <p:cNvPr id="7" name="Rectangle 6">
            <a:extLst>
              <a:ext uri="{FF2B5EF4-FFF2-40B4-BE49-F238E27FC236}">
                <a16:creationId xmlns:a16="http://schemas.microsoft.com/office/drawing/2014/main" id="{A36E71F9-CE80-3B03-0F93-917A3F28EEBD}"/>
              </a:ext>
            </a:extLst>
          </p:cNvPr>
          <p:cNvSpPr/>
          <p:nvPr/>
        </p:nvSpPr>
        <p:spPr>
          <a:xfrm>
            <a:off x="3449320" y="2519680"/>
            <a:ext cx="970280" cy="914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2908F663-57FE-ED3E-55F3-EF52B4E5CC37}"/>
              </a:ext>
            </a:extLst>
          </p:cNvPr>
          <p:cNvSpPr/>
          <p:nvPr/>
        </p:nvSpPr>
        <p:spPr>
          <a:xfrm>
            <a:off x="5129848" y="2557747"/>
            <a:ext cx="970280" cy="914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descr="Une image contenant jouet&#10;&#10;Le contenu généré par l’IA peut être incorrect.">
            <a:extLst>
              <a:ext uri="{FF2B5EF4-FFF2-40B4-BE49-F238E27FC236}">
                <a16:creationId xmlns:a16="http://schemas.microsoft.com/office/drawing/2014/main" id="{090FA6AB-8E50-F1AA-1ACB-04646845B5D1}"/>
              </a:ext>
            </a:extLst>
          </p:cNvPr>
          <p:cNvPicPr>
            <a:picLocks noChangeAspect="1"/>
          </p:cNvPicPr>
          <p:nvPr/>
        </p:nvPicPr>
        <p:blipFill>
          <a:blip r:embed="rId4"/>
          <a:stretch>
            <a:fillRect/>
          </a:stretch>
        </p:blipFill>
        <p:spPr>
          <a:xfrm>
            <a:off x="1569377" y="7959937"/>
            <a:ext cx="1319058" cy="1625600"/>
          </a:xfrm>
          <a:prstGeom prst="rect">
            <a:avLst/>
          </a:prstGeom>
        </p:spPr>
      </p:pic>
    </p:spTree>
    <p:extLst>
      <p:ext uri="{BB962C8B-B14F-4D97-AF65-F5344CB8AC3E}">
        <p14:creationId xmlns:p14="http://schemas.microsoft.com/office/powerpoint/2010/main" val="2908790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2A5D634-DA11-4809-A466-1B7985579A50}"/>
              </a:ext>
            </a:extLst>
          </p:cNvPr>
          <p:cNvSpPr>
            <a:spLocks noGrp="1"/>
          </p:cNvSpPr>
          <p:nvPr>
            <p:ph type="sldNum" sz="quarter" idx="12"/>
          </p:nvPr>
        </p:nvSpPr>
        <p:spPr/>
        <p:txBody>
          <a:bodyPr/>
          <a:lstStyle/>
          <a:p>
            <a:fld id="{F074A665-9479-DA4E-8F1A-A674A78DEE2D}" type="slidenum">
              <a:rPr lang="fr-FR" smtClean="0"/>
              <a:t>9</a:t>
            </a:fld>
            <a:endParaRPr lang="fr-FR"/>
          </a:p>
        </p:txBody>
      </p:sp>
      <p:sp>
        <p:nvSpPr>
          <p:cNvPr id="4" name="ZoneTexte 3">
            <a:extLst>
              <a:ext uri="{FF2B5EF4-FFF2-40B4-BE49-F238E27FC236}">
                <a16:creationId xmlns:a16="http://schemas.microsoft.com/office/drawing/2014/main" id="{C613FF73-07CC-B8B8-CDF7-929301003311}"/>
              </a:ext>
            </a:extLst>
          </p:cNvPr>
          <p:cNvSpPr txBox="1"/>
          <p:nvPr/>
        </p:nvSpPr>
        <p:spPr>
          <a:xfrm>
            <a:off x="331573" y="334831"/>
            <a:ext cx="6233984" cy="523220"/>
          </a:xfrm>
          <a:prstGeom prst="rect">
            <a:avLst/>
          </a:prstGeom>
          <a:noFill/>
        </p:spPr>
        <p:txBody>
          <a:bodyPr wrap="square">
            <a:spAutoFit/>
          </a:bodyPr>
          <a:lstStyle/>
          <a:p>
            <a:pPr algn="just"/>
            <a:r>
              <a:rPr lang="fr-FR" sz="1400" b="1">
                <a:solidFill>
                  <a:schemeClr val="accent2"/>
                </a:solidFill>
                <a:latin typeface="Avenir Book" panose="02000503020000020003" pitchFamily="2" charset="0"/>
              </a:rPr>
              <a:t>Séance 3 – Nous devenons des spécialistes du système respiratoire et du système digestif ainsi que de leurs liens avec le système circulatoire.</a:t>
            </a:r>
          </a:p>
        </p:txBody>
      </p:sp>
      <p:sp>
        <p:nvSpPr>
          <p:cNvPr id="10" name="ZoneTexte 9">
            <a:extLst>
              <a:ext uri="{FF2B5EF4-FFF2-40B4-BE49-F238E27FC236}">
                <a16:creationId xmlns:a16="http://schemas.microsoft.com/office/drawing/2014/main" id="{F54E4BFC-1853-C61C-2E6D-8A0A4B126E3D}"/>
              </a:ext>
            </a:extLst>
          </p:cNvPr>
          <p:cNvSpPr txBox="1"/>
          <p:nvPr/>
        </p:nvSpPr>
        <p:spPr>
          <a:xfrm>
            <a:off x="331573" y="931902"/>
            <a:ext cx="6205474" cy="8433078"/>
          </a:xfrm>
          <a:prstGeom prst="rect">
            <a:avLst/>
          </a:prstGeom>
          <a:noFill/>
        </p:spPr>
        <p:txBody>
          <a:bodyPr wrap="square" rtlCol="0">
            <a:spAutoFit/>
          </a:bodyPr>
          <a:lstStyle/>
          <a:p>
            <a:r>
              <a:rPr lang="fr-FR" sz="1400" b="1">
                <a:latin typeface="Avenir Book" panose="02000503020000020003" pitchFamily="2" charset="0"/>
              </a:rPr>
              <a:t>Le système respiratoire : structuration</a:t>
            </a:r>
          </a:p>
          <a:p>
            <a:r>
              <a:rPr lang="fr-BE" sz="1200">
                <a:latin typeface="Avenir Book" panose="02000503020000020003" pitchFamily="2" charset="0"/>
              </a:rPr>
              <a:t>L’air entre dans notre corps par les narines, qui sont l’entrée principale du système respiratoire. Dans les fosses nasales, l’air est réchauffé, humidifié et filtré. Les poils et le mucus retiennent les poussières, les bactéries et les virus pour éviter qu’ils n’atteignent les poumons. Après cela, l’air passe dans le pharynx, puis arrive au larynx.</a:t>
            </a:r>
          </a:p>
          <a:p>
            <a:r>
              <a:rPr lang="fr-BE" sz="1200">
                <a:latin typeface="Avenir Book" panose="02000503020000020003" pitchFamily="2" charset="0"/>
              </a:rPr>
              <a:t>Le larynx se trouve au début de la trachée. Il laisse passer l’air vers les poumons et se ferme quand on avale grâce à l’épiglotte, ce qui empêche les aliments de descendre dans la trachée. L’air continue ensuite son trajet dans la trachée, un tube rigide mais flexible qui filtre, humidifie et réchauffe encore l’air.</a:t>
            </a: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r>
              <a:rPr lang="fr-BE" sz="1200">
                <a:latin typeface="Avenir Book" panose="02000503020000020003" pitchFamily="2" charset="0"/>
              </a:rPr>
              <a:t>La trachée se divise en deux bronches, une pour chaque poumon. Les bronches amènent l’air riche en oxygène vers les poumons lors de l’inspiration et évacuent le dioxyde de carbone et l’eau lors de l’expiration. Elles se ramifient en conduits de plus en plus fins, appelés bronchioles, qui mènent jusqu’aux alvéoles pulmonaires.</a:t>
            </a: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BE" sz="1200">
              <a:latin typeface="Avenir Book" panose="02000503020000020003" pitchFamily="2" charset="0"/>
            </a:endParaRPr>
          </a:p>
          <a:p>
            <a:endParaRPr lang="fr-FR" sz="1200" b="1"/>
          </a:p>
        </p:txBody>
      </p:sp>
      <p:pic>
        <p:nvPicPr>
          <p:cNvPr id="15" name="Image 14" descr="Une image contenant texte, croquis, dessin, dessin humoristique&#10;&#10;Le contenu généré par l’IA peut être incorrect.">
            <a:extLst>
              <a:ext uri="{FF2B5EF4-FFF2-40B4-BE49-F238E27FC236}">
                <a16:creationId xmlns:a16="http://schemas.microsoft.com/office/drawing/2014/main" id="{5EEE519F-5FDD-BBF0-3A88-C4C2A3A27F86}"/>
              </a:ext>
            </a:extLst>
          </p:cNvPr>
          <p:cNvPicPr>
            <a:picLocks noChangeAspect="1"/>
          </p:cNvPicPr>
          <p:nvPr/>
        </p:nvPicPr>
        <p:blipFill>
          <a:blip r:embed="rId3"/>
          <a:srcRect l="12033" t="2777" r="18613"/>
          <a:stretch>
            <a:fillRect/>
          </a:stretch>
        </p:blipFill>
        <p:spPr>
          <a:xfrm>
            <a:off x="1853513" y="2817340"/>
            <a:ext cx="2875006" cy="2856795"/>
          </a:xfrm>
          <a:prstGeom prst="rect">
            <a:avLst/>
          </a:prstGeom>
          <a:ln>
            <a:solidFill>
              <a:schemeClr val="accent1">
                <a:shade val="15000"/>
              </a:schemeClr>
            </a:solidFill>
          </a:ln>
        </p:spPr>
      </p:pic>
      <p:pic>
        <p:nvPicPr>
          <p:cNvPr id="17" name="Image 16" descr="Une image contenant diagramme, texte&#10;&#10;Le contenu généré par l’IA peut être incorrect.">
            <a:extLst>
              <a:ext uri="{FF2B5EF4-FFF2-40B4-BE49-F238E27FC236}">
                <a16:creationId xmlns:a16="http://schemas.microsoft.com/office/drawing/2014/main" id="{7BB00DFC-19E7-5AA1-903A-1C3C5DE5AB8C}"/>
              </a:ext>
            </a:extLst>
          </p:cNvPr>
          <p:cNvPicPr>
            <a:picLocks noChangeAspect="1"/>
          </p:cNvPicPr>
          <p:nvPr/>
        </p:nvPicPr>
        <p:blipFill>
          <a:blip r:embed="rId4"/>
          <a:srcRect b="6377"/>
          <a:stretch>
            <a:fillRect/>
          </a:stretch>
        </p:blipFill>
        <p:spPr>
          <a:xfrm>
            <a:off x="1408756" y="6769252"/>
            <a:ext cx="3634774" cy="2412145"/>
          </a:xfrm>
          <a:prstGeom prst="rect">
            <a:avLst/>
          </a:prstGeom>
          <a:ln>
            <a:solidFill>
              <a:schemeClr val="accent1">
                <a:shade val="15000"/>
              </a:schemeClr>
            </a:solidFill>
          </a:ln>
        </p:spPr>
      </p:pic>
    </p:spTree>
    <p:extLst>
      <p:ext uri="{BB962C8B-B14F-4D97-AF65-F5344CB8AC3E}">
        <p14:creationId xmlns:p14="http://schemas.microsoft.com/office/powerpoint/2010/main" val="355444156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95e293d-a360-411d-ad00-32bd52347d0d">
      <Terms xmlns="http://schemas.microsoft.com/office/infopath/2007/PartnerControls"/>
    </lcf76f155ced4ddcb4097134ff3c332f>
    <TaxCatchAll xmlns="0f8d75f4-e109-4ae4-8911-11a5721be25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EAAB7061B96E4488B42BCDB0C5A983D" ma:contentTypeVersion="12" ma:contentTypeDescription="Crée un document." ma:contentTypeScope="" ma:versionID="d44b9f9c49c5a155a4f1ac4c5773b764">
  <xsd:schema xmlns:xsd="http://www.w3.org/2001/XMLSchema" xmlns:xs="http://www.w3.org/2001/XMLSchema" xmlns:p="http://schemas.microsoft.com/office/2006/metadata/properties" xmlns:ns2="895e293d-a360-411d-ad00-32bd52347d0d" xmlns:ns3="0f8d75f4-e109-4ae4-8911-11a5721be25a" targetNamespace="http://schemas.microsoft.com/office/2006/metadata/properties" ma:root="true" ma:fieldsID="f83b9cdf7698a44882ceb21673a6aafc" ns2:_="" ns3:_="">
    <xsd:import namespace="895e293d-a360-411d-ad00-32bd52347d0d"/>
    <xsd:import namespace="0f8d75f4-e109-4ae4-8911-11a5721be25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5e293d-a360-411d-ad00-32bd52347d0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644f71e4-9239-498e-80b1-027df265fbd8"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f8d75f4-e109-4ae4-8911-11a5721be25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6437d95-ede9-4805-8f11-3a73aafa0828}" ma:internalName="TaxCatchAll" ma:showField="CatchAllData" ma:web="0f8d75f4-e109-4ae4-8911-11a5721be2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8159F3-08F4-4352-9652-6489088EA96A}">
  <ds:schemaRefs>
    <ds:schemaRef ds:uri="http://schemas.microsoft.com/office/2006/metadata/properties"/>
    <ds:schemaRef ds:uri="http://purl.org/dc/dcmitype/"/>
    <ds:schemaRef ds:uri="0f8d75f4-e109-4ae4-8911-11a5721be25a"/>
    <ds:schemaRef ds:uri="http://schemas.microsoft.com/office/infopath/2007/PartnerControls"/>
    <ds:schemaRef ds:uri="http://www.w3.org/XML/1998/namespace"/>
    <ds:schemaRef ds:uri="http://schemas.microsoft.com/office/2006/documentManagement/types"/>
    <ds:schemaRef ds:uri="http://purl.org/dc/elements/1.1/"/>
    <ds:schemaRef ds:uri="http://schemas.openxmlformats.org/package/2006/metadata/core-properties"/>
    <ds:schemaRef ds:uri="895e293d-a360-411d-ad00-32bd52347d0d"/>
    <ds:schemaRef ds:uri="http://purl.org/dc/terms/"/>
  </ds:schemaRefs>
</ds:datastoreItem>
</file>

<file path=customXml/itemProps2.xml><?xml version="1.0" encoding="utf-8"?>
<ds:datastoreItem xmlns:ds="http://schemas.openxmlformats.org/officeDocument/2006/customXml" ds:itemID="{6F32A402-CEDB-4CD9-AA27-A69B0D7D4590}">
  <ds:schemaRefs>
    <ds:schemaRef ds:uri="http://schemas.microsoft.com/sharepoint/v3/contenttype/forms"/>
  </ds:schemaRefs>
</ds:datastoreItem>
</file>

<file path=customXml/itemProps3.xml><?xml version="1.0" encoding="utf-8"?>
<ds:datastoreItem xmlns:ds="http://schemas.openxmlformats.org/officeDocument/2006/customXml" ds:itemID="{28C1D81E-9226-4748-8CB2-92C256B05C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5e293d-a360-411d-ad00-32bd52347d0d"/>
    <ds:schemaRef ds:uri="0f8d75f4-e109-4ae4-8911-11a5721be2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1032</TotalTime>
  <Words>2417</Words>
  <Application>Microsoft Macintosh PowerPoint</Application>
  <PresentationFormat>Format A4 (210 x 297 mm)</PresentationFormat>
  <Paragraphs>342</Paragraphs>
  <Slides>18</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18</vt:i4>
      </vt:variant>
    </vt:vector>
  </HeadingPairs>
  <TitlesOfParts>
    <vt:vector size="23" baseType="lpstr">
      <vt:lpstr>Aptos</vt:lpstr>
      <vt:lpstr>Aptos Display</vt:lpstr>
      <vt:lpstr>Arial</vt:lpstr>
      <vt:lpstr>Avenir Book</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Florence Richard</dc:creator>
  <cp:lastModifiedBy>Nadine Stouvenakers(Hypothese)</cp:lastModifiedBy>
  <cp:revision>11</cp:revision>
  <cp:lastPrinted>2026-08-12T14:41:37Z</cp:lastPrinted>
  <dcterms:created xsi:type="dcterms:W3CDTF">2026-02-06T13:58:20Z</dcterms:created>
  <dcterms:modified xsi:type="dcterms:W3CDTF">2026-08-31T09:56:13Z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0x0101005EAAB7061B96E4488B42BCDB0C5A983D</vt:lpwstr>
  </property>
  <property fmtid="{D5CDD505-2E9C-101B-9397-08002B2CF9AE}" pid="3" name="MediaServiceImageTags">
    <vt:lpwstr/>
  </property>
</Properties>
</file>