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4"/>
  </p:notesMasterIdLst>
  <p:sldIdLst>
    <p:sldId id="256" r:id="rId5"/>
    <p:sldId id="257" r:id="rId6"/>
    <p:sldId id="258" r:id="rId7"/>
    <p:sldId id="259" r:id="rId8"/>
    <p:sldId id="276" r:id="rId9"/>
    <p:sldId id="278" r:id="rId10"/>
    <p:sldId id="260" r:id="rId11"/>
    <p:sldId id="261" r:id="rId12"/>
    <p:sldId id="279" r:id="rId13"/>
    <p:sldId id="282" r:id="rId14"/>
    <p:sldId id="283" r:id="rId15"/>
    <p:sldId id="284" r:id="rId16"/>
    <p:sldId id="287" r:id="rId17"/>
    <p:sldId id="270" r:id="rId18"/>
    <p:sldId id="288" r:id="rId19"/>
    <p:sldId id="280" r:id="rId20"/>
    <p:sldId id="274" r:id="rId21"/>
    <p:sldId id="286" r:id="rId22"/>
    <p:sldId id="263" r:id="rId2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03"/>
    <p:restoredTop sz="94643"/>
  </p:normalViewPr>
  <p:slideViewPr>
    <p:cSldViewPr snapToGrid="0">
      <p:cViewPr varScale="1">
        <p:scale>
          <a:sx n="79" d="100"/>
          <a:sy n="79" d="100"/>
        </p:scale>
        <p:origin x="2480"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B66334-9053-BC48-92A6-8A2EFE72D435}" type="datetimeFigureOut">
              <a:rPr lang="fr-FR" smtClean="0"/>
              <a:t>21/08/2026</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18893-C36C-3D46-A103-6C90F2DDC6C6}" type="slidenum">
              <a:rPr lang="fr-FR" smtClean="0"/>
              <a:t>‹N°›</a:t>
            </a:fld>
            <a:endParaRPr lang="fr-FR"/>
          </a:p>
        </p:txBody>
      </p:sp>
    </p:spTree>
    <p:extLst>
      <p:ext uri="{BB962C8B-B14F-4D97-AF65-F5344CB8AC3E}">
        <p14:creationId xmlns:p14="http://schemas.microsoft.com/office/powerpoint/2010/main" val="695647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CB672B8E-DC82-CF47-A7A7-2B9CB07599FB}" type="datetime1">
              <a:rPr lang="fr-BE" smtClean="0"/>
              <a:t>21/08/26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1881052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912AACC-0A46-A34A-9459-3AB1E8405991}" type="datetime1">
              <a:rPr lang="fr-BE" smtClean="0"/>
              <a:t>21/08/26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3543396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FBB27ED-EF50-9A42-9076-E67F7B762CA5}" type="datetime1">
              <a:rPr lang="fr-BE" smtClean="0"/>
              <a:t>21/08/26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3681724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80E50E43-A232-7240-BF0C-235FCF96AF89}" type="datetime1">
              <a:rPr lang="fr-BE" smtClean="0"/>
              <a:t>21/08/26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867051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3B377C4-A3A0-944A-AD1A-D49ADFC6FF0C}" type="datetime1">
              <a:rPr lang="fr-BE" smtClean="0"/>
              <a:t>21/08/26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2434147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C4A892CA-DE33-D844-8B19-4A72127B590C}" type="datetime1">
              <a:rPr lang="fr-BE" smtClean="0"/>
              <a:t>21/08/26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3818247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F69C4009-CA41-9D43-9A14-91816300F52E}" type="datetime1">
              <a:rPr lang="fr-BE" smtClean="0"/>
              <a:t>21/08/26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3102657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050EA688-7489-AB4E-B442-0BAA3831AF4B}" type="datetime1">
              <a:rPr lang="fr-BE" smtClean="0"/>
              <a:t>21/08/26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3830652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3C1FDD-6E2D-0747-BE07-CC99621332D4}" type="datetime1">
              <a:rPr lang="fr-BE" smtClean="0"/>
              <a:t>21/08/26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141668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a:p>
        </p:txBody>
      </p:sp>
      <p:sp>
        <p:nvSpPr>
          <p:cNvPr id="3" name="Content Placeholder 2"/>
          <p:cNvSpPr>
            <a:spLocks noGrp="1"/>
          </p:cNvSpPr>
          <p:nvPr>
            <p:ph idx="1"/>
          </p:nvPr>
        </p:nvSpPr>
        <p:spPr>
          <a:xfrm>
            <a:off x="2915543" y="1426282"/>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1F6F7B4-BE96-F046-A431-0A2CA72C8BD6}" type="datetime1">
              <a:rPr lang="fr-BE" smtClean="0"/>
              <a:t>21/08/26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1003046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a:p>
        </p:txBody>
      </p:sp>
      <p:sp>
        <p:nvSpPr>
          <p:cNvPr id="3" name="Picture Placeholder 2"/>
          <p:cNvSpPr>
            <a:spLocks noGrp="1" noChangeAspect="1"/>
          </p:cNvSpPr>
          <p:nvPr>
            <p:ph type="pic" idx="1"/>
          </p:nvPr>
        </p:nvSpPr>
        <p:spPr>
          <a:xfrm>
            <a:off x="2915543" y="1426282"/>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5B47154-CACD-0649-B5C6-041DE05621A1}" type="datetime1">
              <a:rPr lang="fr-BE" smtClean="0"/>
              <a:t>21/08/26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E072B4D-8B69-1447-B4D9-EC33D46EA95F}" type="slidenum">
              <a:rPr lang="fr-FR" smtClean="0"/>
              <a:t>‹N°›</a:t>
            </a:fld>
            <a:endParaRPr lang="fr-FR"/>
          </a:p>
        </p:txBody>
      </p:sp>
    </p:spTree>
    <p:extLst>
      <p:ext uri="{BB962C8B-B14F-4D97-AF65-F5344CB8AC3E}">
        <p14:creationId xmlns:p14="http://schemas.microsoft.com/office/powerpoint/2010/main" val="4077985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471487"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5C6F95D2-51AE-9145-8EA7-AF7A1CAC671D}" type="datetime1">
              <a:rPr lang="fr-BE" smtClean="0"/>
              <a:t>21/08/26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6E072B4D-8B69-1447-B4D9-EC33D46EA95F}" type="slidenum">
              <a:rPr lang="fr-FR" smtClean="0"/>
              <a:t>‹N°›</a:t>
            </a:fld>
            <a:endParaRPr lang="fr-FR"/>
          </a:p>
        </p:txBody>
      </p:sp>
    </p:spTree>
    <p:extLst>
      <p:ext uri="{BB962C8B-B14F-4D97-AF65-F5344CB8AC3E}">
        <p14:creationId xmlns:p14="http://schemas.microsoft.com/office/powerpoint/2010/main" val="8130094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08CCC42-992D-E7A1-62DC-147DB5E5A925}"/>
              </a:ext>
            </a:extLst>
          </p:cNvPr>
          <p:cNvSpPr txBox="1"/>
          <p:nvPr/>
        </p:nvSpPr>
        <p:spPr>
          <a:xfrm>
            <a:off x="144379" y="168442"/>
            <a:ext cx="3284621" cy="307777"/>
          </a:xfrm>
          <a:prstGeom prst="rect">
            <a:avLst/>
          </a:prstGeom>
          <a:noFill/>
        </p:spPr>
        <p:txBody>
          <a:bodyPr wrap="square" rtlCol="0">
            <a:spAutoFit/>
          </a:bodyPr>
          <a:lstStyle/>
          <a:p>
            <a:r>
              <a:rPr lang="fr-FR" sz="1400">
                <a:latin typeface="Century Gothic" panose="020B0502020202020204" pitchFamily="34" charset="0"/>
              </a:rPr>
              <a:t>Prénom : …………………....</a:t>
            </a:r>
          </a:p>
        </p:txBody>
      </p:sp>
      <p:sp>
        <p:nvSpPr>
          <p:cNvPr id="5" name="ZoneTexte 4">
            <a:extLst>
              <a:ext uri="{FF2B5EF4-FFF2-40B4-BE49-F238E27FC236}">
                <a16:creationId xmlns:a16="http://schemas.microsoft.com/office/drawing/2014/main" id="{41084D3B-E598-2799-F33E-D487E2CB00EC}"/>
              </a:ext>
            </a:extLst>
          </p:cNvPr>
          <p:cNvSpPr txBox="1"/>
          <p:nvPr/>
        </p:nvSpPr>
        <p:spPr>
          <a:xfrm>
            <a:off x="589547" y="661737"/>
            <a:ext cx="5594685" cy="923330"/>
          </a:xfrm>
          <a:prstGeom prst="rect">
            <a:avLst/>
          </a:prstGeom>
          <a:noFill/>
        </p:spPr>
        <p:txBody>
          <a:bodyPr wrap="square" rtlCol="0">
            <a:spAutoFit/>
          </a:bodyPr>
          <a:lstStyle/>
          <a:p>
            <a:pPr algn="ctr"/>
            <a:r>
              <a:rPr lang="fr-FR">
                <a:latin typeface="Century Gothic" panose="020B0502020202020204" pitchFamily="34" charset="0"/>
              </a:rPr>
              <a:t>Mon cahier de sciences</a:t>
            </a:r>
          </a:p>
          <a:p>
            <a:pPr algn="ctr"/>
            <a:r>
              <a:rPr lang="fr-FR">
                <a:latin typeface="Century Gothic" panose="020B0502020202020204" pitchFamily="34" charset="0"/>
              </a:rPr>
              <a:t>Je sème et je récolte</a:t>
            </a:r>
          </a:p>
          <a:p>
            <a:pPr algn="ctr"/>
            <a:endParaRPr lang="fr-FR">
              <a:latin typeface="Century Gothic" panose="020B0502020202020204" pitchFamily="34" charset="0"/>
            </a:endParaRPr>
          </a:p>
        </p:txBody>
      </p:sp>
      <p:sp>
        <p:nvSpPr>
          <p:cNvPr id="6" name="ZoneTexte 5">
            <a:extLst>
              <a:ext uri="{FF2B5EF4-FFF2-40B4-BE49-F238E27FC236}">
                <a16:creationId xmlns:a16="http://schemas.microsoft.com/office/drawing/2014/main" id="{5624EE21-9091-F782-F69A-DE82745F83FF}"/>
              </a:ext>
            </a:extLst>
          </p:cNvPr>
          <p:cNvSpPr txBox="1"/>
          <p:nvPr/>
        </p:nvSpPr>
        <p:spPr>
          <a:xfrm>
            <a:off x="264695" y="1585069"/>
            <a:ext cx="6280484" cy="7294305"/>
          </a:xfrm>
          <a:prstGeom prst="rect">
            <a:avLst/>
          </a:prstGeom>
          <a:noFill/>
        </p:spPr>
        <p:txBody>
          <a:bodyPr wrap="square" rtlCol="0">
            <a:spAutoFit/>
          </a:bodyPr>
          <a:lstStyle/>
          <a:p>
            <a:pPr marL="285750" indent="-285750">
              <a:buFontTx/>
              <a:buChar char="-"/>
            </a:pPr>
            <a:r>
              <a:rPr lang="fr-FR" kern="100" dirty="0">
                <a:latin typeface="Century Gothic" panose="020B0502020202020204" pitchFamily="34" charset="0"/>
                <a:ea typeface="Calibri" panose="020F0502020204030204" pitchFamily="34" charset="0"/>
                <a:cs typeface="Times New Roman" panose="02020603050405020304" pitchFamily="18" charset="0"/>
              </a:rPr>
              <a:t>Leçon 1 :  Je </a:t>
            </a:r>
            <a:r>
              <a:rPr lang="fr-FR" kern="100" dirty="0">
                <a:latin typeface="Century Gothic" panose="020B0502020202020204" pitchFamily="34" charset="0"/>
                <a:cs typeface="Times New Roman" panose="02020603050405020304" pitchFamily="18" charset="0"/>
              </a:rPr>
              <a:t>m’interroge : « Comment expliquer que la plante est née, s’est développée ? Qu’a fait mon institutrice pour obtenir cette plante ? »</a:t>
            </a:r>
          </a:p>
          <a:p>
            <a:pPr marL="285750" indent="-285750">
              <a:buFontTx/>
              <a:buChar char="-"/>
            </a:pPr>
            <a:endParaRPr lang="fr-FR" kern="100" dirty="0">
              <a:latin typeface="Century Gothic" panose="020B0502020202020204" pitchFamily="34" charset="0"/>
              <a:cs typeface="Times New Roman" panose="02020603050405020304" pitchFamily="18" charset="0"/>
            </a:endParaRPr>
          </a:p>
          <a:p>
            <a:pPr marL="285726" indent="-285726">
              <a:lnSpc>
                <a:spcPct val="250000"/>
              </a:lnSpc>
              <a:buFontTx/>
              <a:buChar char="-"/>
            </a:pPr>
            <a:r>
              <a:rPr lang="fr-FR" kern="100" dirty="0">
                <a:latin typeface="Century Gothic" panose="020B0502020202020204" pitchFamily="34" charset="0"/>
                <a:ea typeface="Calibri" panose="020F0502020204030204" pitchFamily="34" charset="0"/>
                <a:cs typeface="Times New Roman" panose="02020603050405020304" pitchFamily="18" charset="0"/>
              </a:rPr>
              <a:t>Leçon 2 : ……………………………………………………</a:t>
            </a:r>
          </a:p>
          <a:p>
            <a:pPr>
              <a:lnSpc>
                <a:spcPct val="250000"/>
              </a:lnSpc>
            </a:pPr>
            <a:r>
              <a:rPr lang="fr-FR" kern="100" dirty="0">
                <a:latin typeface="Century Gothic" panose="020B0502020202020204" pitchFamily="34" charset="0"/>
                <a:ea typeface="Calibri" panose="020F0502020204030204" pitchFamily="34" charset="0"/>
                <a:cs typeface="Times New Roman" panose="02020603050405020304" pitchFamily="18" charset="0"/>
              </a:rPr>
              <a:t>.............................................................................................</a:t>
            </a:r>
          </a:p>
          <a:p>
            <a:pPr>
              <a:lnSpc>
                <a:spcPct val="250000"/>
              </a:lnSpc>
            </a:pPr>
            <a:endParaRPr lang="fr-FR" kern="100" dirty="0">
              <a:latin typeface="Century Gothic" panose="020B0502020202020204" pitchFamily="34" charset="0"/>
              <a:ea typeface="Calibri" panose="020F0502020204030204" pitchFamily="34" charset="0"/>
              <a:cs typeface="Times New Roman" panose="02020603050405020304" pitchFamily="18" charset="0"/>
            </a:endParaRPr>
          </a:p>
          <a:p>
            <a:pPr>
              <a:lnSpc>
                <a:spcPct val="250000"/>
              </a:lnSpc>
            </a:pPr>
            <a:r>
              <a:rPr lang="fr-FR" kern="100" dirty="0">
                <a:latin typeface="Century Gothic" panose="020B0502020202020204" pitchFamily="34" charset="0"/>
                <a:ea typeface="Calibri" panose="020F0502020204030204" pitchFamily="34" charset="0"/>
                <a:cs typeface="Times New Roman" panose="02020603050405020304" pitchFamily="18" charset="0"/>
              </a:rPr>
              <a:t>-   Leçon 3 : ……………………………………………………</a:t>
            </a:r>
          </a:p>
          <a:p>
            <a:pPr>
              <a:lnSpc>
                <a:spcPct val="250000"/>
              </a:lnSpc>
            </a:pPr>
            <a:r>
              <a:rPr lang="fr-FR" kern="100" dirty="0">
                <a:latin typeface="Century Gothic" panose="020B0502020202020204" pitchFamily="34" charset="0"/>
                <a:ea typeface="Calibri" panose="020F0502020204030204" pitchFamily="34" charset="0"/>
                <a:cs typeface="Times New Roman" panose="02020603050405020304" pitchFamily="18" charset="0"/>
              </a:rPr>
              <a:t>.............................................................................................</a:t>
            </a:r>
          </a:p>
          <a:p>
            <a:pPr>
              <a:lnSpc>
                <a:spcPct val="250000"/>
              </a:lnSpc>
            </a:pPr>
            <a:endParaRPr lang="fr-FR" kern="100" dirty="0">
              <a:latin typeface="Century Gothic" panose="020B0502020202020204" pitchFamily="34" charset="0"/>
              <a:ea typeface="Calibri" panose="020F0502020204030204" pitchFamily="34" charset="0"/>
              <a:cs typeface="Times New Roman" panose="02020603050405020304" pitchFamily="18" charset="0"/>
            </a:endParaRPr>
          </a:p>
          <a:p>
            <a:pPr marL="285726" indent="-285726">
              <a:lnSpc>
                <a:spcPct val="250000"/>
              </a:lnSpc>
              <a:buFontTx/>
              <a:buChar char="-"/>
            </a:pPr>
            <a:r>
              <a:rPr lang="fr-FR" kern="100" dirty="0">
                <a:latin typeface="Century Gothic" panose="020B0502020202020204" pitchFamily="34" charset="0"/>
                <a:ea typeface="Calibri" panose="020F0502020204030204" pitchFamily="34" charset="0"/>
                <a:cs typeface="Times New Roman" panose="02020603050405020304" pitchFamily="18" charset="0"/>
              </a:rPr>
              <a:t>Leçon 4 : ……………………………………………………</a:t>
            </a:r>
          </a:p>
          <a:p>
            <a:pPr>
              <a:lnSpc>
                <a:spcPct val="250000"/>
              </a:lnSpc>
            </a:pPr>
            <a:r>
              <a:rPr lang="fr-FR" kern="100" dirty="0">
                <a:latin typeface="Century Gothic" panose="020B0502020202020204" pitchFamily="34" charset="0"/>
                <a:ea typeface="Calibri" panose="020F0502020204030204" pitchFamily="34" charset="0"/>
                <a:cs typeface="Times New Roman" panose="02020603050405020304" pitchFamily="18" charset="0"/>
              </a:rPr>
              <a:t>.............................................................................................</a:t>
            </a:r>
          </a:p>
          <a:p>
            <a:endParaRPr lang="fr-BE" kern="100" dirty="0">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2" name="Espace réservé du numéro de diapositive 1">
            <a:extLst>
              <a:ext uri="{FF2B5EF4-FFF2-40B4-BE49-F238E27FC236}">
                <a16:creationId xmlns:a16="http://schemas.microsoft.com/office/drawing/2014/main" id="{C4C372EC-8BEF-9931-499F-DC9CD1498E99}"/>
              </a:ext>
            </a:extLst>
          </p:cNvPr>
          <p:cNvSpPr>
            <a:spLocks noGrp="1"/>
          </p:cNvSpPr>
          <p:nvPr>
            <p:ph type="sldNum" sz="quarter" idx="12"/>
          </p:nvPr>
        </p:nvSpPr>
        <p:spPr/>
        <p:txBody>
          <a:bodyPr/>
          <a:lstStyle/>
          <a:p>
            <a:fld id="{6E072B4D-8B69-1447-B4D9-EC33D46EA95F}" type="slidenum">
              <a:rPr lang="fr-FR" smtClean="0"/>
              <a:t>1</a:t>
            </a:fld>
            <a:endParaRPr lang="fr-FR" dirty="0"/>
          </a:p>
        </p:txBody>
      </p:sp>
    </p:spTree>
    <p:extLst>
      <p:ext uri="{BB962C8B-B14F-4D97-AF65-F5344CB8AC3E}">
        <p14:creationId xmlns:p14="http://schemas.microsoft.com/office/powerpoint/2010/main" val="1946874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BC1F8-7728-EF0A-388A-293FC11415C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A99670F-E478-2E3F-C5CC-B82CB058F0E7}"/>
              </a:ext>
            </a:extLst>
          </p:cNvPr>
          <p:cNvSpPr>
            <a:spLocks noGrp="1"/>
          </p:cNvSpPr>
          <p:nvPr>
            <p:ph type="sldNum" sz="quarter" idx="12"/>
          </p:nvPr>
        </p:nvSpPr>
        <p:spPr/>
        <p:txBody>
          <a:bodyPr/>
          <a:lstStyle/>
          <a:p>
            <a:fld id="{4F59A151-D099-AB4A-9B5F-D4589396595E}" type="slidenum">
              <a:rPr lang="fr-FR" smtClean="0"/>
              <a:t>10</a:t>
            </a:fld>
            <a:endParaRPr lang="fr-FR"/>
          </a:p>
        </p:txBody>
      </p:sp>
      <p:pic>
        <p:nvPicPr>
          <p:cNvPr id="3" name="Image 2">
            <a:extLst>
              <a:ext uri="{FF2B5EF4-FFF2-40B4-BE49-F238E27FC236}">
                <a16:creationId xmlns:a16="http://schemas.microsoft.com/office/drawing/2014/main" id="{41E49A3A-53D9-2173-F84E-B4BD70E9AFDC}"/>
              </a:ext>
            </a:extLst>
          </p:cNvPr>
          <p:cNvPicPr>
            <a:picLocks noChangeAspect="1"/>
          </p:cNvPicPr>
          <p:nvPr/>
        </p:nvPicPr>
        <p:blipFill>
          <a:blip r:embed="rId2"/>
          <a:srcRect l="49771"/>
          <a:stretch>
            <a:fillRect/>
          </a:stretch>
        </p:blipFill>
        <p:spPr>
          <a:xfrm>
            <a:off x="1813642" y="2015728"/>
            <a:ext cx="2820678" cy="2693248"/>
          </a:xfrm>
          <a:prstGeom prst="rect">
            <a:avLst/>
          </a:prstGeom>
        </p:spPr>
      </p:pic>
      <p:sp>
        <p:nvSpPr>
          <p:cNvPr id="5" name="ZoneTexte 4">
            <a:extLst>
              <a:ext uri="{FF2B5EF4-FFF2-40B4-BE49-F238E27FC236}">
                <a16:creationId xmlns:a16="http://schemas.microsoft.com/office/drawing/2014/main" id="{EB644E60-F857-4EB2-9E23-1F7A46A2CE0F}"/>
              </a:ext>
            </a:extLst>
          </p:cNvPr>
          <p:cNvSpPr txBox="1"/>
          <p:nvPr/>
        </p:nvSpPr>
        <p:spPr>
          <a:xfrm>
            <a:off x="534894" y="950633"/>
            <a:ext cx="6210300" cy="923330"/>
          </a:xfrm>
          <a:prstGeom prst="rect">
            <a:avLst/>
          </a:prstGeom>
          <a:noFill/>
        </p:spPr>
        <p:txBody>
          <a:bodyPr wrap="square">
            <a:spAutoFit/>
          </a:bodyPr>
          <a:lstStyle/>
          <a:p>
            <a:r>
              <a:rPr lang="fr-FR" sz="1800">
                <a:latin typeface="Century Gothic" panose="020B0502020202020204" pitchFamily="34" charset="0"/>
              </a:rPr>
              <a:t>Sur ce calendrier :</a:t>
            </a:r>
          </a:p>
          <a:p>
            <a:r>
              <a:rPr lang="fr-FR" sz="1800">
                <a:solidFill>
                  <a:schemeClr val="accent1"/>
                </a:solidFill>
                <a:latin typeface="Century Gothic" panose="020B0502020202020204" pitchFamily="34" charset="0"/>
              </a:rPr>
              <a:t>J’entoure en bleu le jour où nous avons semé les graines de cresson.</a:t>
            </a:r>
            <a:endParaRPr lang="fr-FR" sz="1800">
              <a:latin typeface="Century Gothic" panose="020B0502020202020204" pitchFamily="34" charset="0"/>
            </a:endParaRPr>
          </a:p>
        </p:txBody>
      </p:sp>
      <p:sp>
        <p:nvSpPr>
          <p:cNvPr id="7" name="ZoneTexte 6">
            <a:extLst>
              <a:ext uri="{FF2B5EF4-FFF2-40B4-BE49-F238E27FC236}">
                <a16:creationId xmlns:a16="http://schemas.microsoft.com/office/drawing/2014/main" id="{09235F64-3DAF-57D2-61E3-0FE8BC62EFC4}"/>
              </a:ext>
            </a:extLst>
          </p:cNvPr>
          <p:cNvSpPr txBox="1"/>
          <p:nvPr/>
        </p:nvSpPr>
        <p:spPr>
          <a:xfrm>
            <a:off x="309033" y="4851834"/>
            <a:ext cx="6350000" cy="4530536"/>
          </a:xfrm>
          <a:prstGeom prst="rect">
            <a:avLst/>
          </a:prstGeom>
          <a:noFill/>
        </p:spPr>
        <p:txBody>
          <a:bodyPr wrap="square">
            <a:spAutoFit/>
          </a:bodyPr>
          <a:lstStyle/>
          <a:p>
            <a:pPr algn="just"/>
            <a:r>
              <a:rPr lang="fr-FR" sz="1600" dirty="0">
                <a:latin typeface="Century Gothic" panose="020B0502020202020204" pitchFamily="34" charset="0"/>
              </a:rPr>
              <a:t>À chaque fois que nous observons une modification des graines, j’entoure le jour dans le calendrier en rouge et je décris cette modification ci-dessous.</a:t>
            </a:r>
            <a:endParaRPr lang="fr-FR" sz="1800" dirty="0">
              <a:latin typeface="Century Gothic" panose="020B0502020202020204" pitchFamily="34" charset="0"/>
            </a:endParaRPr>
          </a:p>
          <a:p>
            <a:pPr>
              <a:lnSpc>
                <a:spcPct val="150000"/>
              </a:lnSpc>
            </a:pPr>
            <a:r>
              <a:rPr lang="fr-FR" sz="1800" dirty="0"/>
              <a:t>………………………………………………………………………………………………………………………………………………………………………………………………………………………………………………………………………………………………………………………………………………………………………………………………………………………………………………………………………………………………………………………………………………………………………..…………………………………………</a:t>
            </a:r>
          </a:p>
          <a:p>
            <a:pPr>
              <a:lnSpc>
                <a:spcPct val="150000"/>
              </a:lnSpc>
            </a:pPr>
            <a:r>
              <a:rPr lang="fr-FR" sz="1800" dirty="0"/>
              <a:t>…………………………………………………………………………………………………………………………………………………………………………</a:t>
            </a:r>
          </a:p>
        </p:txBody>
      </p:sp>
      <p:pic>
        <p:nvPicPr>
          <p:cNvPr id="8" name="Image 7">
            <a:extLst>
              <a:ext uri="{FF2B5EF4-FFF2-40B4-BE49-F238E27FC236}">
                <a16:creationId xmlns:a16="http://schemas.microsoft.com/office/drawing/2014/main" id="{2F34F4CB-FC5A-53FE-A655-240B9755BDA9}"/>
              </a:ext>
            </a:extLst>
          </p:cNvPr>
          <p:cNvPicPr>
            <a:picLocks noChangeAspect="1"/>
          </p:cNvPicPr>
          <p:nvPr/>
        </p:nvPicPr>
        <p:blipFill>
          <a:blip r:embed="rId3"/>
          <a:stretch>
            <a:fillRect/>
          </a:stretch>
        </p:blipFill>
        <p:spPr>
          <a:xfrm>
            <a:off x="6147238" y="1113602"/>
            <a:ext cx="478549" cy="760361"/>
          </a:xfrm>
          <a:prstGeom prst="rect">
            <a:avLst/>
          </a:prstGeom>
        </p:spPr>
      </p:pic>
      <p:sp>
        <p:nvSpPr>
          <p:cNvPr id="9" name="ZoneTexte 8">
            <a:extLst>
              <a:ext uri="{FF2B5EF4-FFF2-40B4-BE49-F238E27FC236}">
                <a16:creationId xmlns:a16="http://schemas.microsoft.com/office/drawing/2014/main" id="{DB52814A-E4E8-D0EE-7DAC-57A13E909F84}"/>
              </a:ext>
            </a:extLst>
          </p:cNvPr>
          <p:cNvSpPr txBox="1"/>
          <p:nvPr/>
        </p:nvSpPr>
        <p:spPr>
          <a:xfrm>
            <a:off x="529493" y="439536"/>
            <a:ext cx="5388976" cy="369332"/>
          </a:xfrm>
          <a:prstGeom prst="rect">
            <a:avLst/>
          </a:prstGeom>
          <a:noFill/>
        </p:spPr>
        <p:txBody>
          <a:bodyPr wrap="none" rtlCol="0">
            <a:spAutoFit/>
          </a:bodyPr>
          <a:lstStyle/>
          <a:p>
            <a:r>
              <a:rPr lang="fr-FR">
                <a:latin typeface="Avenir Book" panose="02000503020000020003" pitchFamily="2" charset="0"/>
              </a:rPr>
              <a:t>Le facteur de germination que je teste : </a:t>
            </a:r>
            <a:r>
              <a:rPr lang="fr-FR" b="1">
                <a:latin typeface="Avenir Book" panose="02000503020000020003" pitchFamily="2" charset="0"/>
              </a:rPr>
              <a:t>le substrat</a:t>
            </a:r>
          </a:p>
        </p:txBody>
      </p:sp>
    </p:spTree>
    <p:extLst>
      <p:ext uri="{BB962C8B-B14F-4D97-AF65-F5344CB8AC3E}">
        <p14:creationId xmlns:p14="http://schemas.microsoft.com/office/powerpoint/2010/main" val="3966896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70CB9-651A-46BA-CE13-444522576BE4}"/>
            </a:ext>
          </a:extLst>
        </p:cNvPr>
        <p:cNvGrpSpPr/>
        <p:nvPr/>
      </p:nvGrpSpPr>
      <p:grpSpPr>
        <a:xfrm>
          <a:off x="0" y="0"/>
          <a:ext cx="0" cy="0"/>
          <a:chOff x="0" y="0"/>
          <a:chExt cx="0" cy="0"/>
        </a:xfrm>
      </p:grpSpPr>
      <p:grpSp>
        <p:nvGrpSpPr>
          <p:cNvPr id="16" name="Groupe 15">
            <a:extLst>
              <a:ext uri="{FF2B5EF4-FFF2-40B4-BE49-F238E27FC236}">
                <a16:creationId xmlns:a16="http://schemas.microsoft.com/office/drawing/2014/main" id="{B0C34BA6-C6DF-C06B-1E11-B364059FDDA0}"/>
              </a:ext>
            </a:extLst>
          </p:cNvPr>
          <p:cNvGrpSpPr/>
          <p:nvPr/>
        </p:nvGrpSpPr>
        <p:grpSpPr>
          <a:xfrm>
            <a:off x="656727" y="987733"/>
            <a:ext cx="5545289" cy="5255246"/>
            <a:chOff x="656727" y="987733"/>
            <a:chExt cx="5545289" cy="5255246"/>
          </a:xfrm>
        </p:grpSpPr>
        <p:sp>
          <p:nvSpPr>
            <p:cNvPr id="5" name="Rectangle 4">
              <a:extLst>
                <a:ext uri="{FF2B5EF4-FFF2-40B4-BE49-F238E27FC236}">
                  <a16:creationId xmlns:a16="http://schemas.microsoft.com/office/drawing/2014/main" id="{A18A5F99-9805-1A32-BCA6-B552ADA8C3B8}"/>
                </a:ext>
              </a:extLst>
            </p:cNvPr>
            <p:cNvSpPr/>
            <p:nvPr/>
          </p:nvSpPr>
          <p:spPr>
            <a:xfrm>
              <a:off x="656728" y="987733"/>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6" name="Rectangle 5">
              <a:extLst>
                <a:ext uri="{FF2B5EF4-FFF2-40B4-BE49-F238E27FC236}">
                  <a16:creationId xmlns:a16="http://schemas.microsoft.com/office/drawing/2014/main" id="{B59640DF-5350-9070-0469-4A5786D5E97B}"/>
                </a:ext>
              </a:extLst>
            </p:cNvPr>
            <p:cNvSpPr/>
            <p:nvPr/>
          </p:nvSpPr>
          <p:spPr>
            <a:xfrm>
              <a:off x="3670851" y="988367"/>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7" name="Rectangle 6">
              <a:extLst>
                <a:ext uri="{FF2B5EF4-FFF2-40B4-BE49-F238E27FC236}">
                  <a16:creationId xmlns:a16="http://schemas.microsoft.com/office/drawing/2014/main" id="{0D49AE14-5317-5FC4-BBC4-82466903F5C8}"/>
                </a:ext>
              </a:extLst>
            </p:cNvPr>
            <p:cNvSpPr/>
            <p:nvPr/>
          </p:nvSpPr>
          <p:spPr>
            <a:xfrm>
              <a:off x="656727" y="3711814"/>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8" name="Rectangle 7">
              <a:extLst>
                <a:ext uri="{FF2B5EF4-FFF2-40B4-BE49-F238E27FC236}">
                  <a16:creationId xmlns:a16="http://schemas.microsoft.com/office/drawing/2014/main" id="{56392DDD-C11B-FBEF-1B03-CFBACEC428B6}"/>
                </a:ext>
              </a:extLst>
            </p:cNvPr>
            <p:cNvSpPr/>
            <p:nvPr/>
          </p:nvSpPr>
          <p:spPr>
            <a:xfrm>
              <a:off x="3670850" y="3705642"/>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9" name="ZoneTexte 8">
              <a:extLst>
                <a:ext uri="{FF2B5EF4-FFF2-40B4-BE49-F238E27FC236}">
                  <a16:creationId xmlns:a16="http://schemas.microsoft.com/office/drawing/2014/main" id="{5D02DAF8-229F-2799-27A8-AB1D6168EA36}"/>
                </a:ext>
              </a:extLst>
            </p:cNvPr>
            <p:cNvSpPr txBox="1"/>
            <p:nvPr/>
          </p:nvSpPr>
          <p:spPr>
            <a:xfrm>
              <a:off x="775242" y="3079023"/>
              <a:ext cx="2173357" cy="369332"/>
            </a:xfrm>
            <a:prstGeom prst="rect">
              <a:avLst/>
            </a:prstGeom>
            <a:noFill/>
          </p:spPr>
          <p:txBody>
            <a:bodyPr wrap="square" rtlCol="0">
              <a:spAutoFit/>
            </a:bodyPr>
            <a:lstStyle/>
            <a:p>
              <a:r>
                <a:rPr lang="fr-FR"/>
                <a:t>_________________</a:t>
              </a:r>
            </a:p>
          </p:txBody>
        </p:sp>
        <p:sp>
          <p:nvSpPr>
            <p:cNvPr id="10" name="ZoneTexte 9">
              <a:extLst>
                <a:ext uri="{FF2B5EF4-FFF2-40B4-BE49-F238E27FC236}">
                  <a16:creationId xmlns:a16="http://schemas.microsoft.com/office/drawing/2014/main" id="{C183167A-D636-7899-4ED1-8EB53AC5972F}"/>
                </a:ext>
              </a:extLst>
            </p:cNvPr>
            <p:cNvSpPr txBox="1"/>
            <p:nvPr/>
          </p:nvSpPr>
          <p:spPr>
            <a:xfrm>
              <a:off x="3860439" y="3097889"/>
              <a:ext cx="2173357" cy="369332"/>
            </a:xfrm>
            <a:prstGeom prst="rect">
              <a:avLst/>
            </a:prstGeom>
            <a:noFill/>
          </p:spPr>
          <p:txBody>
            <a:bodyPr wrap="square" rtlCol="0">
              <a:spAutoFit/>
            </a:bodyPr>
            <a:lstStyle/>
            <a:p>
              <a:r>
                <a:rPr lang="fr-FR"/>
                <a:t>_________________</a:t>
              </a:r>
            </a:p>
          </p:txBody>
        </p:sp>
        <p:sp>
          <p:nvSpPr>
            <p:cNvPr id="11" name="ZoneTexte 10">
              <a:extLst>
                <a:ext uri="{FF2B5EF4-FFF2-40B4-BE49-F238E27FC236}">
                  <a16:creationId xmlns:a16="http://schemas.microsoft.com/office/drawing/2014/main" id="{865125D4-120A-E83C-E1EB-99DB18A72136}"/>
                </a:ext>
              </a:extLst>
            </p:cNvPr>
            <p:cNvSpPr txBox="1"/>
            <p:nvPr/>
          </p:nvSpPr>
          <p:spPr>
            <a:xfrm>
              <a:off x="764557" y="5812267"/>
              <a:ext cx="2173357" cy="369332"/>
            </a:xfrm>
            <a:prstGeom prst="rect">
              <a:avLst/>
            </a:prstGeom>
            <a:noFill/>
          </p:spPr>
          <p:txBody>
            <a:bodyPr wrap="square" rtlCol="0">
              <a:spAutoFit/>
            </a:bodyPr>
            <a:lstStyle/>
            <a:p>
              <a:r>
                <a:rPr lang="fr-FR"/>
                <a:t>_________________</a:t>
              </a:r>
            </a:p>
          </p:txBody>
        </p:sp>
        <p:sp>
          <p:nvSpPr>
            <p:cNvPr id="12" name="ZoneTexte 11">
              <a:extLst>
                <a:ext uri="{FF2B5EF4-FFF2-40B4-BE49-F238E27FC236}">
                  <a16:creationId xmlns:a16="http://schemas.microsoft.com/office/drawing/2014/main" id="{D7A23F17-A55F-A9F5-39A6-CDBAAC1089A3}"/>
                </a:ext>
              </a:extLst>
            </p:cNvPr>
            <p:cNvSpPr txBox="1"/>
            <p:nvPr/>
          </p:nvSpPr>
          <p:spPr>
            <a:xfrm>
              <a:off x="3860439" y="5812267"/>
              <a:ext cx="2173357" cy="369332"/>
            </a:xfrm>
            <a:prstGeom prst="rect">
              <a:avLst/>
            </a:prstGeom>
            <a:noFill/>
          </p:spPr>
          <p:txBody>
            <a:bodyPr wrap="square" rtlCol="0">
              <a:spAutoFit/>
            </a:bodyPr>
            <a:lstStyle/>
            <a:p>
              <a:r>
                <a:rPr lang="fr-FR"/>
                <a:t>_________________</a:t>
              </a:r>
            </a:p>
          </p:txBody>
        </p:sp>
      </p:grpSp>
      <p:sp>
        <p:nvSpPr>
          <p:cNvPr id="15" name="ZoneTexte 14">
            <a:extLst>
              <a:ext uri="{FF2B5EF4-FFF2-40B4-BE49-F238E27FC236}">
                <a16:creationId xmlns:a16="http://schemas.microsoft.com/office/drawing/2014/main" id="{4955D931-1C44-A857-445C-5CCEDF076D74}"/>
              </a:ext>
            </a:extLst>
          </p:cNvPr>
          <p:cNvSpPr txBox="1"/>
          <p:nvPr/>
        </p:nvSpPr>
        <p:spPr>
          <a:xfrm>
            <a:off x="1292463" y="287785"/>
            <a:ext cx="5075205" cy="523220"/>
          </a:xfrm>
          <a:prstGeom prst="rect">
            <a:avLst/>
          </a:prstGeom>
          <a:noFill/>
        </p:spPr>
        <p:txBody>
          <a:bodyPr wrap="square" rtlCol="0">
            <a:spAutoFit/>
          </a:bodyPr>
          <a:lstStyle/>
          <a:p>
            <a:r>
              <a:rPr lang="fr-FR" sz="1400" dirty="0">
                <a:latin typeface="Century Gothic" panose="020B0502020202020204" pitchFamily="34" charset="0"/>
              </a:rPr>
              <a:t>Les graines de cresson. Je dessine les modifications des graines en précisant la date.</a:t>
            </a:r>
          </a:p>
        </p:txBody>
      </p:sp>
      <p:pic>
        <p:nvPicPr>
          <p:cNvPr id="3" name="Image 2">
            <a:extLst>
              <a:ext uri="{FF2B5EF4-FFF2-40B4-BE49-F238E27FC236}">
                <a16:creationId xmlns:a16="http://schemas.microsoft.com/office/drawing/2014/main" id="{5044F367-5126-BCB3-F3FF-1FE8B98864D0}"/>
              </a:ext>
            </a:extLst>
          </p:cNvPr>
          <p:cNvPicPr>
            <a:picLocks noChangeAspect="1"/>
          </p:cNvPicPr>
          <p:nvPr/>
        </p:nvPicPr>
        <p:blipFill>
          <a:blip r:embed="rId2"/>
          <a:stretch>
            <a:fillRect/>
          </a:stretch>
        </p:blipFill>
        <p:spPr>
          <a:xfrm>
            <a:off x="584200" y="6419707"/>
            <a:ext cx="5772097" cy="2724293"/>
          </a:xfrm>
          <a:prstGeom prst="rect">
            <a:avLst/>
          </a:prstGeom>
        </p:spPr>
      </p:pic>
      <p:pic>
        <p:nvPicPr>
          <p:cNvPr id="14" name="Image 13">
            <a:extLst>
              <a:ext uri="{FF2B5EF4-FFF2-40B4-BE49-F238E27FC236}">
                <a16:creationId xmlns:a16="http://schemas.microsoft.com/office/drawing/2014/main" id="{C9DC57A9-CE02-85BE-93D9-6E0D53539EC9}"/>
              </a:ext>
            </a:extLst>
          </p:cNvPr>
          <p:cNvPicPr>
            <a:picLocks noChangeAspect="1"/>
          </p:cNvPicPr>
          <p:nvPr/>
        </p:nvPicPr>
        <p:blipFill>
          <a:blip r:embed="rId3"/>
          <a:stretch>
            <a:fillRect/>
          </a:stretch>
        </p:blipFill>
        <p:spPr>
          <a:xfrm>
            <a:off x="764557" y="156829"/>
            <a:ext cx="478549" cy="760361"/>
          </a:xfrm>
          <a:prstGeom prst="rect">
            <a:avLst/>
          </a:prstGeom>
        </p:spPr>
      </p:pic>
      <p:sp>
        <p:nvSpPr>
          <p:cNvPr id="2" name="Espace réservé du numéro de diapositive 1">
            <a:extLst>
              <a:ext uri="{FF2B5EF4-FFF2-40B4-BE49-F238E27FC236}">
                <a16:creationId xmlns:a16="http://schemas.microsoft.com/office/drawing/2014/main" id="{9CC2A6BC-B808-A8C7-F772-355FF97250CC}"/>
              </a:ext>
            </a:extLst>
          </p:cNvPr>
          <p:cNvSpPr>
            <a:spLocks noGrp="1"/>
          </p:cNvSpPr>
          <p:nvPr>
            <p:ph type="sldNum" sz="quarter" idx="12"/>
          </p:nvPr>
        </p:nvSpPr>
        <p:spPr/>
        <p:txBody>
          <a:bodyPr/>
          <a:lstStyle/>
          <a:p>
            <a:fld id="{6E072B4D-8B69-1447-B4D9-EC33D46EA95F}" type="slidenum">
              <a:rPr lang="fr-FR" smtClean="0"/>
              <a:t>11</a:t>
            </a:fld>
            <a:endParaRPr lang="fr-FR"/>
          </a:p>
        </p:txBody>
      </p:sp>
      <p:sp>
        <p:nvSpPr>
          <p:cNvPr id="4" name="ZoneTexte 3">
            <a:extLst>
              <a:ext uri="{FF2B5EF4-FFF2-40B4-BE49-F238E27FC236}">
                <a16:creationId xmlns:a16="http://schemas.microsoft.com/office/drawing/2014/main" id="{EB7B682E-6EA9-EDEE-2473-EADACAC321CD}"/>
              </a:ext>
            </a:extLst>
          </p:cNvPr>
          <p:cNvSpPr txBox="1"/>
          <p:nvPr/>
        </p:nvSpPr>
        <p:spPr>
          <a:xfrm>
            <a:off x="1243106" y="1003921"/>
            <a:ext cx="1387928" cy="307777"/>
          </a:xfrm>
          <a:prstGeom prst="rect">
            <a:avLst/>
          </a:prstGeom>
          <a:noFill/>
        </p:spPr>
        <p:txBody>
          <a:bodyPr wrap="square" rtlCol="0">
            <a:spAutoFit/>
          </a:bodyPr>
          <a:lstStyle/>
          <a:p>
            <a:r>
              <a:rPr lang="fr-FR" sz="1400" dirty="0">
                <a:latin typeface="Avenir Book" panose="02000503020000020003" pitchFamily="2" charset="0"/>
              </a:rPr>
              <a:t>Avec substrat</a:t>
            </a:r>
          </a:p>
        </p:txBody>
      </p:sp>
      <p:sp>
        <p:nvSpPr>
          <p:cNvPr id="17" name="ZoneTexte 16">
            <a:extLst>
              <a:ext uri="{FF2B5EF4-FFF2-40B4-BE49-F238E27FC236}">
                <a16:creationId xmlns:a16="http://schemas.microsoft.com/office/drawing/2014/main" id="{579DEF1A-4539-DDFD-2E46-8DCC513C72DC}"/>
              </a:ext>
            </a:extLst>
          </p:cNvPr>
          <p:cNvSpPr txBox="1"/>
          <p:nvPr/>
        </p:nvSpPr>
        <p:spPr>
          <a:xfrm>
            <a:off x="1243106" y="3785956"/>
            <a:ext cx="1472651" cy="307777"/>
          </a:xfrm>
          <a:prstGeom prst="rect">
            <a:avLst/>
          </a:prstGeom>
          <a:noFill/>
        </p:spPr>
        <p:txBody>
          <a:bodyPr wrap="square">
            <a:spAutoFit/>
          </a:bodyPr>
          <a:lstStyle/>
          <a:p>
            <a:r>
              <a:rPr lang="fr-FR" sz="1400" dirty="0">
                <a:latin typeface="Avenir Book" panose="02000503020000020003" pitchFamily="2" charset="0"/>
              </a:rPr>
              <a:t>Avec substrat</a:t>
            </a:r>
          </a:p>
        </p:txBody>
      </p:sp>
      <p:sp>
        <p:nvSpPr>
          <p:cNvPr id="18" name="ZoneTexte 17">
            <a:extLst>
              <a:ext uri="{FF2B5EF4-FFF2-40B4-BE49-F238E27FC236}">
                <a16:creationId xmlns:a16="http://schemas.microsoft.com/office/drawing/2014/main" id="{212C54D7-D61D-E479-3CDD-B6F9CE054508}"/>
              </a:ext>
            </a:extLst>
          </p:cNvPr>
          <p:cNvSpPr txBox="1"/>
          <p:nvPr/>
        </p:nvSpPr>
        <p:spPr>
          <a:xfrm>
            <a:off x="1243106" y="6612623"/>
            <a:ext cx="1472651" cy="307777"/>
          </a:xfrm>
          <a:prstGeom prst="rect">
            <a:avLst/>
          </a:prstGeom>
          <a:noFill/>
        </p:spPr>
        <p:txBody>
          <a:bodyPr wrap="square">
            <a:spAutoFit/>
          </a:bodyPr>
          <a:lstStyle/>
          <a:p>
            <a:r>
              <a:rPr lang="fr-FR" sz="1400" dirty="0">
                <a:latin typeface="Avenir Book" panose="02000503020000020003" pitchFamily="2" charset="0"/>
              </a:rPr>
              <a:t>Avec substrat</a:t>
            </a:r>
          </a:p>
        </p:txBody>
      </p:sp>
      <p:sp>
        <p:nvSpPr>
          <p:cNvPr id="19" name="ZoneTexte 18">
            <a:extLst>
              <a:ext uri="{FF2B5EF4-FFF2-40B4-BE49-F238E27FC236}">
                <a16:creationId xmlns:a16="http://schemas.microsoft.com/office/drawing/2014/main" id="{01D1851E-1F2E-A0F1-6DC4-377D2709B2F0}"/>
              </a:ext>
            </a:extLst>
          </p:cNvPr>
          <p:cNvSpPr txBox="1"/>
          <p:nvPr/>
        </p:nvSpPr>
        <p:spPr>
          <a:xfrm>
            <a:off x="4210791" y="1003921"/>
            <a:ext cx="1472651" cy="307777"/>
          </a:xfrm>
          <a:prstGeom prst="rect">
            <a:avLst/>
          </a:prstGeom>
          <a:noFill/>
        </p:spPr>
        <p:txBody>
          <a:bodyPr wrap="square">
            <a:spAutoFit/>
          </a:bodyPr>
          <a:lstStyle/>
          <a:p>
            <a:r>
              <a:rPr lang="fr-FR" sz="1400" dirty="0">
                <a:latin typeface="Avenir Book" panose="02000503020000020003" pitchFamily="2" charset="0"/>
              </a:rPr>
              <a:t>Sans substrat</a:t>
            </a:r>
          </a:p>
        </p:txBody>
      </p:sp>
      <p:sp>
        <p:nvSpPr>
          <p:cNvPr id="20" name="ZoneTexte 19">
            <a:extLst>
              <a:ext uri="{FF2B5EF4-FFF2-40B4-BE49-F238E27FC236}">
                <a16:creationId xmlns:a16="http://schemas.microsoft.com/office/drawing/2014/main" id="{7E07C1F9-F154-D812-B6BF-35A5B0FC3465}"/>
              </a:ext>
            </a:extLst>
          </p:cNvPr>
          <p:cNvSpPr txBox="1"/>
          <p:nvPr/>
        </p:nvSpPr>
        <p:spPr>
          <a:xfrm>
            <a:off x="4210791" y="3785956"/>
            <a:ext cx="1472651" cy="307777"/>
          </a:xfrm>
          <a:prstGeom prst="rect">
            <a:avLst/>
          </a:prstGeom>
          <a:noFill/>
        </p:spPr>
        <p:txBody>
          <a:bodyPr wrap="square">
            <a:spAutoFit/>
          </a:bodyPr>
          <a:lstStyle/>
          <a:p>
            <a:r>
              <a:rPr lang="fr-FR" sz="1400" dirty="0">
                <a:latin typeface="Avenir Book" panose="02000503020000020003" pitchFamily="2" charset="0"/>
              </a:rPr>
              <a:t>Sans substrat</a:t>
            </a:r>
          </a:p>
        </p:txBody>
      </p:sp>
      <p:sp>
        <p:nvSpPr>
          <p:cNvPr id="21" name="ZoneTexte 20">
            <a:extLst>
              <a:ext uri="{FF2B5EF4-FFF2-40B4-BE49-F238E27FC236}">
                <a16:creationId xmlns:a16="http://schemas.microsoft.com/office/drawing/2014/main" id="{CB2D80DA-5627-2F18-7339-29CDEDB06E79}"/>
              </a:ext>
            </a:extLst>
          </p:cNvPr>
          <p:cNvSpPr txBox="1"/>
          <p:nvPr/>
        </p:nvSpPr>
        <p:spPr>
          <a:xfrm>
            <a:off x="4211890" y="6612622"/>
            <a:ext cx="1472651" cy="307777"/>
          </a:xfrm>
          <a:prstGeom prst="rect">
            <a:avLst/>
          </a:prstGeom>
          <a:noFill/>
        </p:spPr>
        <p:txBody>
          <a:bodyPr wrap="square">
            <a:spAutoFit/>
          </a:bodyPr>
          <a:lstStyle/>
          <a:p>
            <a:r>
              <a:rPr lang="fr-FR" sz="1400" dirty="0">
                <a:latin typeface="Avenir Book" panose="02000503020000020003" pitchFamily="2" charset="0"/>
              </a:rPr>
              <a:t>Sans substrat</a:t>
            </a:r>
          </a:p>
        </p:txBody>
      </p:sp>
    </p:spTree>
    <p:extLst>
      <p:ext uri="{BB962C8B-B14F-4D97-AF65-F5344CB8AC3E}">
        <p14:creationId xmlns:p14="http://schemas.microsoft.com/office/powerpoint/2010/main" val="3068521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26C4B-718C-13B6-B2FB-745FB67F8379}"/>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5619375-A85C-0515-B24B-099AFC8E79AC}"/>
              </a:ext>
            </a:extLst>
          </p:cNvPr>
          <p:cNvSpPr>
            <a:spLocks noGrp="1"/>
          </p:cNvSpPr>
          <p:nvPr>
            <p:ph type="sldNum" sz="quarter" idx="12"/>
          </p:nvPr>
        </p:nvSpPr>
        <p:spPr/>
        <p:txBody>
          <a:bodyPr/>
          <a:lstStyle/>
          <a:p>
            <a:fld id="{4F59A151-D099-AB4A-9B5F-D4589396595E}" type="slidenum">
              <a:rPr lang="fr-FR" smtClean="0"/>
              <a:t>12</a:t>
            </a:fld>
            <a:endParaRPr lang="fr-FR"/>
          </a:p>
        </p:txBody>
      </p:sp>
      <p:pic>
        <p:nvPicPr>
          <p:cNvPr id="3" name="Image 2">
            <a:extLst>
              <a:ext uri="{FF2B5EF4-FFF2-40B4-BE49-F238E27FC236}">
                <a16:creationId xmlns:a16="http://schemas.microsoft.com/office/drawing/2014/main" id="{28C33739-5E61-3549-67C3-12507C38BB9B}"/>
              </a:ext>
            </a:extLst>
          </p:cNvPr>
          <p:cNvPicPr>
            <a:picLocks noChangeAspect="1"/>
          </p:cNvPicPr>
          <p:nvPr/>
        </p:nvPicPr>
        <p:blipFill>
          <a:blip r:embed="rId2"/>
          <a:srcRect l="49133"/>
          <a:stretch>
            <a:fillRect/>
          </a:stretch>
        </p:blipFill>
        <p:spPr>
          <a:xfrm>
            <a:off x="1795712" y="2015728"/>
            <a:ext cx="2856537" cy="2693248"/>
          </a:xfrm>
          <a:prstGeom prst="rect">
            <a:avLst/>
          </a:prstGeom>
        </p:spPr>
      </p:pic>
      <p:sp>
        <p:nvSpPr>
          <p:cNvPr id="5" name="ZoneTexte 4">
            <a:extLst>
              <a:ext uri="{FF2B5EF4-FFF2-40B4-BE49-F238E27FC236}">
                <a16:creationId xmlns:a16="http://schemas.microsoft.com/office/drawing/2014/main" id="{70FE35B4-C6B1-BC8F-52AE-7B4C92A4150E}"/>
              </a:ext>
            </a:extLst>
          </p:cNvPr>
          <p:cNvSpPr txBox="1"/>
          <p:nvPr/>
        </p:nvSpPr>
        <p:spPr>
          <a:xfrm>
            <a:off x="534894" y="950633"/>
            <a:ext cx="6210300" cy="923330"/>
          </a:xfrm>
          <a:prstGeom prst="rect">
            <a:avLst/>
          </a:prstGeom>
          <a:noFill/>
        </p:spPr>
        <p:txBody>
          <a:bodyPr wrap="square">
            <a:spAutoFit/>
          </a:bodyPr>
          <a:lstStyle/>
          <a:p>
            <a:r>
              <a:rPr lang="fr-FR" sz="1800">
                <a:latin typeface="Century Gothic" panose="020B0502020202020204" pitchFamily="34" charset="0"/>
              </a:rPr>
              <a:t>Sur ce calendrier :</a:t>
            </a:r>
          </a:p>
          <a:p>
            <a:r>
              <a:rPr lang="fr-FR" sz="1800">
                <a:solidFill>
                  <a:schemeClr val="accent1"/>
                </a:solidFill>
                <a:latin typeface="Century Gothic" panose="020B0502020202020204" pitchFamily="34" charset="0"/>
              </a:rPr>
              <a:t>J’entoure en bleu le jour où nous avons semé les graines de </a:t>
            </a:r>
            <a:r>
              <a:rPr lang="fr-FR">
                <a:solidFill>
                  <a:schemeClr val="accent1"/>
                </a:solidFill>
                <a:latin typeface="Century Gothic" panose="020B0502020202020204" pitchFamily="34" charset="0"/>
              </a:rPr>
              <a:t>tagète</a:t>
            </a:r>
            <a:r>
              <a:rPr lang="fr-FR" sz="1800">
                <a:solidFill>
                  <a:schemeClr val="accent1"/>
                </a:solidFill>
                <a:latin typeface="Century Gothic" panose="020B0502020202020204" pitchFamily="34" charset="0"/>
              </a:rPr>
              <a:t>.</a:t>
            </a:r>
            <a:endParaRPr lang="fr-FR" sz="1800">
              <a:latin typeface="Century Gothic" panose="020B0502020202020204" pitchFamily="34" charset="0"/>
            </a:endParaRPr>
          </a:p>
        </p:txBody>
      </p:sp>
      <p:sp>
        <p:nvSpPr>
          <p:cNvPr id="7" name="ZoneTexte 6">
            <a:extLst>
              <a:ext uri="{FF2B5EF4-FFF2-40B4-BE49-F238E27FC236}">
                <a16:creationId xmlns:a16="http://schemas.microsoft.com/office/drawing/2014/main" id="{032A9AB1-69AA-30A0-273F-14BAE661705C}"/>
              </a:ext>
            </a:extLst>
          </p:cNvPr>
          <p:cNvSpPr txBox="1"/>
          <p:nvPr/>
        </p:nvSpPr>
        <p:spPr>
          <a:xfrm>
            <a:off x="309033" y="4851834"/>
            <a:ext cx="6350000" cy="4530536"/>
          </a:xfrm>
          <a:prstGeom prst="rect">
            <a:avLst/>
          </a:prstGeom>
          <a:noFill/>
        </p:spPr>
        <p:txBody>
          <a:bodyPr wrap="square">
            <a:spAutoFit/>
          </a:bodyPr>
          <a:lstStyle/>
          <a:p>
            <a:pPr algn="just"/>
            <a:r>
              <a:rPr lang="fr-FR" sz="1600" dirty="0">
                <a:latin typeface="Century Gothic" panose="020B0502020202020204" pitchFamily="34" charset="0"/>
              </a:rPr>
              <a:t>À chaque fois que nous observons une modification des graines, j’entoure le jour dans le calendrier en rouge et je décris cette modification ci-dessous.</a:t>
            </a:r>
            <a:endParaRPr lang="fr-FR" sz="1800" dirty="0">
              <a:latin typeface="Century Gothic" panose="020B0502020202020204" pitchFamily="34" charset="0"/>
            </a:endParaRPr>
          </a:p>
          <a:p>
            <a:pPr>
              <a:lnSpc>
                <a:spcPct val="150000"/>
              </a:lnSpc>
            </a:pPr>
            <a:r>
              <a:rPr lang="fr-FR" sz="1800" dirty="0"/>
              <a:t>………………………………………………………………………………………………………………………………………………………………………………………………………………………………………………………………………………………………………………………………………………………………………………………………………………………………………………………………………………………………………………………………………………………………………..…………………………………………</a:t>
            </a:r>
          </a:p>
          <a:p>
            <a:pPr>
              <a:lnSpc>
                <a:spcPct val="150000"/>
              </a:lnSpc>
            </a:pPr>
            <a:r>
              <a:rPr lang="fr-FR" sz="1800" dirty="0"/>
              <a:t>…………………………………………………………………………………………………………………………………………………………………………</a:t>
            </a:r>
          </a:p>
        </p:txBody>
      </p:sp>
      <p:sp>
        <p:nvSpPr>
          <p:cNvPr id="9" name="ZoneTexte 8">
            <a:extLst>
              <a:ext uri="{FF2B5EF4-FFF2-40B4-BE49-F238E27FC236}">
                <a16:creationId xmlns:a16="http://schemas.microsoft.com/office/drawing/2014/main" id="{75011911-9D52-68C6-D111-EC6B513FE450}"/>
              </a:ext>
            </a:extLst>
          </p:cNvPr>
          <p:cNvSpPr txBox="1"/>
          <p:nvPr/>
        </p:nvSpPr>
        <p:spPr>
          <a:xfrm>
            <a:off x="529493" y="439536"/>
            <a:ext cx="5388976" cy="369332"/>
          </a:xfrm>
          <a:prstGeom prst="rect">
            <a:avLst/>
          </a:prstGeom>
          <a:noFill/>
        </p:spPr>
        <p:txBody>
          <a:bodyPr wrap="none" rtlCol="0">
            <a:spAutoFit/>
          </a:bodyPr>
          <a:lstStyle/>
          <a:p>
            <a:r>
              <a:rPr lang="fr-FR">
                <a:latin typeface="Avenir Book" panose="02000503020000020003" pitchFamily="2" charset="0"/>
              </a:rPr>
              <a:t>Le facteur de germination que je teste : </a:t>
            </a:r>
            <a:r>
              <a:rPr lang="fr-FR" b="1">
                <a:latin typeface="Avenir Book" panose="02000503020000020003" pitchFamily="2" charset="0"/>
              </a:rPr>
              <a:t>le substrat</a:t>
            </a:r>
          </a:p>
        </p:txBody>
      </p:sp>
      <p:pic>
        <p:nvPicPr>
          <p:cNvPr id="4" name="Image 3">
            <a:extLst>
              <a:ext uri="{FF2B5EF4-FFF2-40B4-BE49-F238E27FC236}">
                <a16:creationId xmlns:a16="http://schemas.microsoft.com/office/drawing/2014/main" id="{F10D4FD2-F07A-A2CF-C8CB-2C85012EA70C}"/>
              </a:ext>
            </a:extLst>
          </p:cNvPr>
          <p:cNvPicPr>
            <a:picLocks noChangeAspect="1"/>
          </p:cNvPicPr>
          <p:nvPr/>
        </p:nvPicPr>
        <p:blipFill>
          <a:blip r:embed="rId3"/>
          <a:stretch>
            <a:fillRect/>
          </a:stretch>
        </p:blipFill>
        <p:spPr>
          <a:xfrm>
            <a:off x="5897567" y="246491"/>
            <a:ext cx="721700" cy="799025"/>
          </a:xfrm>
          <a:prstGeom prst="rect">
            <a:avLst/>
          </a:prstGeom>
        </p:spPr>
      </p:pic>
    </p:spTree>
    <p:extLst>
      <p:ext uri="{BB962C8B-B14F-4D97-AF65-F5344CB8AC3E}">
        <p14:creationId xmlns:p14="http://schemas.microsoft.com/office/powerpoint/2010/main" val="1814533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7959F-82FB-B118-0AE5-AF3CC67FB682}"/>
            </a:ext>
          </a:extLst>
        </p:cNvPr>
        <p:cNvGrpSpPr/>
        <p:nvPr/>
      </p:nvGrpSpPr>
      <p:grpSpPr>
        <a:xfrm>
          <a:off x="0" y="0"/>
          <a:ext cx="0" cy="0"/>
          <a:chOff x="0" y="0"/>
          <a:chExt cx="0" cy="0"/>
        </a:xfrm>
      </p:grpSpPr>
      <p:grpSp>
        <p:nvGrpSpPr>
          <p:cNvPr id="16" name="Groupe 15">
            <a:extLst>
              <a:ext uri="{FF2B5EF4-FFF2-40B4-BE49-F238E27FC236}">
                <a16:creationId xmlns:a16="http://schemas.microsoft.com/office/drawing/2014/main" id="{9C1E133C-CF1E-70DE-1540-82CEF968E153}"/>
              </a:ext>
            </a:extLst>
          </p:cNvPr>
          <p:cNvGrpSpPr/>
          <p:nvPr/>
        </p:nvGrpSpPr>
        <p:grpSpPr>
          <a:xfrm>
            <a:off x="656727" y="987733"/>
            <a:ext cx="5545289" cy="5255246"/>
            <a:chOff x="656727" y="987733"/>
            <a:chExt cx="5545289" cy="5255246"/>
          </a:xfrm>
        </p:grpSpPr>
        <p:sp>
          <p:nvSpPr>
            <p:cNvPr id="5" name="Rectangle 4">
              <a:extLst>
                <a:ext uri="{FF2B5EF4-FFF2-40B4-BE49-F238E27FC236}">
                  <a16:creationId xmlns:a16="http://schemas.microsoft.com/office/drawing/2014/main" id="{DCC83E05-0CFF-3294-B8B6-E5ABAC1D8D85}"/>
                </a:ext>
              </a:extLst>
            </p:cNvPr>
            <p:cNvSpPr/>
            <p:nvPr/>
          </p:nvSpPr>
          <p:spPr>
            <a:xfrm>
              <a:off x="656728" y="987733"/>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6" name="Rectangle 5">
              <a:extLst>
                <a:ext uri="{FF2B5EF4-FFF2-40B4-BE49-F238E27FC236}">
                  <a16:creationId xmlns:a16="http://schemas.microsoft.com/office/drawing/2014/main" id="{F4D45658-4C31-21B8-2878-A0954F49398A}"/>
                </a:ext>
              </a:extLst>
            </p:cNvPr>
            <p:cNvSpPr/>
            <p:nvPr/>
          </p:nvSpPr>
          <p:spPr>
            <a:xfrm>
              <a:off x="3670851" y="988367"/>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7" name="Rectangle 6">
              <a:extLst>
                <a:ext uri="{FF2B5EF4-FFF2-40B4-BE49-F238E27FC236}">
                  <a16:creationId xmlns:a16="http://schemas.microsoft.com/office/drawing/2014/main" id="{D37C3107-2243-60D8-743B-3013D69C8149}"/>
                </a:ext>
              </a:extLst>
            </p:cNvPr>
            <p:cNvSpPr/>
            <p:nvPr/>
          </p:nvSpPr>
          <p:spPr>
            <a:xfrm>
              <a:off x="656727" y="3711814"/>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8" name="Rectangle 7">
              <a:extLst>
                <a:ext uri="{FF2B5EF4-FFF2-40B4-BE49-F238E27FC236}">
                  <a16:creationId xmlns:a16="http://schemas.microsoft.com/office/drawing/2014/main" id="{8F4503D9-BB7A-DB8D-C3D2-09A037A0B9C9}"/>
                </a:ext>
              </a:extLst>
            </p:cNvPr>
            <p:cNvSpPr/>
            <p:nvPr/>
          </p:nvSpPr>
          <p:spPr>
            <a:xfrm>
              <a:off x="3670850" y="3705642"/>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9" name="ZoneTexte 8">
              <a:extLst>
                <a:ext uri="{FF2B5EF4-FFF2-40B4-BE49-F238E27FC236}">
                  <a16:creationId xmlns:a16="http://schemas.microsoft.com/office/drawing/2014/main" id="{8425B00F-F330-1F65-3CC0-2AA3A33B2517}"/>
                </a:ext>
              </a:extLst>
            </p:cNvPr>
            <p:cNvSpPr txBox="1"/>
            <p:nvPr/>
          </p:nvSpPr>
          <p:spPr>
            <a:xfrm>
              <a:off x="775242" y="3079023"/>
              <a:ext cx="2173357" cy="369332"/>
            </a:xfrm>
            <a:prstGeom prst="rect">
              <a:avLst/>
            </a:prstGeom>
            <a:noFill/>
          </p:spPr>
          <p:txBody>
            <a:bodyPr wrap="square" rtlCol="0">
              <a:spAutoFit/>
            </a:bodyPr>
            <a:lstStyle/>
            <a:p>
              <a:r>
                <a:rPr lang="fr-FR"/>
                <a:t>_________________</a:t>
              </a:r>
            </a:p>
          </p:txBody>
        </p:sp>
        <p:sp>
          <p:nvSpPr>
            <p:cNvPr id="10" name="ZoneTexte 9">
              <a:extLst>
                <a:ext uri="{FF2B5EF4-FFF2-40B4-BE49-F238E27FC236}">
                  <a16:creationId xmlns:a16="http://schemas.microsoft.com/office/drawing/2014/main" id="{8150A233-FDCC-7D27-FF97-11F4B55718D5}"/>
                </a:ext>
              </a:extLst>
            </p:cNvPr>
            <p:cNvSpPr txBox="1"/>
            <p:nvPr/>
          </p:nvSpPr>
          <p:spPr>
            <a:xfrm>
              <a:off x="3860439" y="3097889"/>
              <a:ext cx="2173357" cy="369332"/>
            </a:xfrm>
            <a:prstGeom prst="rect">
              <a:avLst/>
            </a:prstGeom>
            <a:noFill/>
          </p:spPr>
          <p:txBody>
            <a:bodyPr wrap="square" rtlCol="0">
              <a:spAutoFit/>
            </a:bodyPr>
            <a:lstStyle/>
            <a:p>
              <a:r>
                <a:rPr lang="fr-FR"/>
                <a:t>_________________</a:t>
              </a:r>
            </a:p>
          </p:txBody>
        </p:sp>
        <p:sp>
          <p:nvSpPr>
            <p:cNvPr id="11" name="ZoneTexte 10">
              <a:extLst>
                <a:ext uri="{FF2B5EF4-FFF2-40B4-BE49-F238E27FC236}">
                  <a16:creationId xmlns:a16="http://schemas.microsoft.com/office/drawing/2014/main" id="{E030CF08-F960-6520-FAA0-61C5737E37F6}"/>
                </a:ext>
              </a:extLst>
            </p:cNvPr>
            <p:cNvSpPr txBox="1"/>
            <p:nvPr/>
          </p:nvSpPr>
          <p:spPr>
            <a:xfrm>
              <a:off x="764557" y="5812267"/>
              <a:ext cx="2173357" cy="369332"/>
            </a:xfrm>
            <a:prstGeom prst="rect">
              <a:avLst/>
            </a:prstGeom>
            <a:noFill/>
          </p:spPr>
          <p:txBody>
            <a:bodyPr wrap="square" rtlCol="0">
              <a:spAutoFit/>
            </a:bodyPr>
            <a:lstStyle/>
            <a:p>
              <a:r>
                <a:rPr lang="fr-FR"/>
                <a:t>_________________</a:t>
              </a:r>
            </a:p>
          </p:txBody>
        </p:sp>
        <p:sp>
          <p:nvSpPr>
            <p:cNvPr id="12" name="ZoneTexte 11">
              <a:extLst>
                <a:ext uri="{FF2B5EF4-FFF2-40B4-BE49-F238E27FC236}">
                  <a16:creationId xmlns:a16="http://schemas.microsoft.com/office/drawing/2014/main" id="{05E1AD0E-967B-34F0-F3B2-A1C9011FF397}"/>
                </a:ext>
              </a:extLst>
            </p:cNvPr>
            <p:cNvSpPr txBox="1"/>
            <p:nvPr/>
          </p:nvSpPr>
          <p:spPr>
            <a:xfrm>
              <a:off x="3860439" y="5812267"/>
              <a:ext cx="2173357" cy="369332"/>
            </a:xfrm>
            <a:prstGeom prst="rect">
              <a:avLst/>
            </a:prstGeom>
            <a:noFill/>
          </p:spPr>
          <p:txBody>
            <a:bodyPr wrap="square" rtlCol="0">
              <a:spAutoFit/>
            </a:bodyPr>
            <a:lstStyle/>
            <a:p>
              <a:r>
                <a:rPr lang="fr-FR"/>
                <a:t>_________________</a:t>
              </a:r>
            </a:p>
          </p:txBody>
        </p:sp>
      </p:grpSp>
      <p:sp>
        <p:nvSpPr>
          <p:cNvPr id="15" name="ZoneTexte 14">
            <a:extLst>
              <a:ext uri="{FF2B5EF4-FFF2-40B4-BE49-F238E27FC236}">
                <a16:creationId xmlns:a16="http://schemas.microsoft.com/office/drawing/2014/main" id="{10E0D4C5-CF76-E94E-5577-A3440023CEDE}"/>
              </a:ext>
            </a:extLst>
          </p:cNvPr>
          <p:cNvSpPr txBox="1"/>
          <p:nvPr/>
        </p:nvSpPr>
        <p:spPr>
          <a:xfrm>
            <a:off x="1292463" y="287785"/>
            <a:ext cx="5075205" cy="523220"/>
          </a:xfrm>
          <a:prstGeom prst="rect">
            <a:avLst/>
          </a:prstGeom>
          <a:noFill/>
        </p:spPr>
        <p:txBody>
          <a:bodyPr wrap="square" rtlCol="0">
            <a:spAutoFit/>
          </a:bodyPr>
          <a:lstStyle/>
          <a:p>
            <a:r>
              <a:rPr lang="fr-FR" sz="1400" dirty="0">
                <a:latin typeface="Century Gothic" panose="020B0502020202020204" pitchFamily="34" charset="0"/>
              </a:rPr>
              <a:t>Les graines de tagète. Je dessine les modifications des graines en précisant la date.</a:t>
            </a:r>
          </a:p>
        </p:txBody>
      </p:sp>
      <p:pic>
        <p:nvPicPr>
          <p:cNvPr id="3" name="Image 2">
            <a:extLst>
              <a:ext uri="{FF2B5EF4-FFF2-40B4-BE49-F238E27FC236}">
                <a16:creationId xmlns:a16="http://schemas.microsoft.com/office/drawing/2014/main" id="{D06C51C9-EE20-EFFF-FE74-49A52CC42394}"/>
              </a:ext>
            </a:extLst>
          </p:cNvPr>
          <p:cNvPicPr>
            <a:picLocks noChangeAspect="1"/>
          </p:cNvPicPr>
          <p:nvPr/>
        </p:nvPicPr>
        <p:blipFill>
          <a:blip r:embed="rId2"/>
          <a:stretch>
            <a:fillRect/>
          </a:stretch>
        </p:blipFill>
        <p:spPr>
          <a:xfrm>
            <a:off x="584200" y="6419707"/>
            <a:ext cx="5772097" cy="2724293"/>
          </a:xfrm>
          <a:prstGeom prst="rect">
            <a:avLst/>
          </a:prstGeom>
        </p:spPr>
      </p:pic>
      <p:sp>
        <p:nvSpPr>
          <p:cNvPr id="2" name="Espace réservé du numéro de diapositive 1">
            <a:extLst>
              <a:ext uri="{FF2B5EF4-FFF2-40B4-BE49-F238E27FC236}">
                <a16:creationId xmlns:a16="http://schemas.microsoft.com/office/drawing/2014/main" id="{63A1D378-D065-60F5-CF67-EBD61A131BED}"/>
              </a:ext>
            </a:extLst>
          </p:cNvPr>
          <p:cNvSpPr>
            <a:spLocks noGrp="1"/>
          </p:cNvSpPr>
          <p:nvPr>
            <p:ph type="sldNum" sz="quarter" idx="12"/>
          </p:nvPr>
        </p:nvSpPr>
        <p:spPr/>
        <p:txBody>
          <a:bodyPr/>
          <a:lstStyle/>
          <a:p>
            <a:fld id="{6E072B4D-8B69-1447-B4D9-EC33D46EA95F}" type="slidenum">
              <a:rPr lang="fr-FR" smtClean="0"/>
              <a:t>13</a:t>
            </a:fld>
            <a:endParaRPr lang="fr-FR"/>
          </a:p>
        </p:txBody>
      </p:sp>
      <p:sp>
        <p:nvSpPr>
          <p:cNvPr id="4" name="ZoneTexte 3">
            <a:extLst>
              <a:ext uri="{FF2B5EF4-FFF2-40B4-BE49-F238E27FC236}">
                <a16:creationId xmlns:a16="http://schemas.microsoft.com/office/drawing/2014/main" id="{02ACC0BB-D4D2-D3AF-093B-A18604199865}"/>
              </a:ext>
            </a:extLst>
          </p:cNvPr>
          <p:cNvSpPr txBox="1"/>
          <p:nvPr/>
        </p:nvSpPr>
        <p:spPr>
          <a:xfrm>
            <a:off x="1243106" y="1003921"/>
            <a:ext cx="1387928" cy="307777"/>
          </a:xfrm>
          <a:prstGeom prst="rect">
            <a:avLst/>
          </a:prstGeom>
          <a:noFill/>
        </p:spPr>
        <p:txBody>
          <a:bodyPr wrap="square" rtlCol="0">
            <a:spAutoFit/>
          </a:bodyPr>
          <a:lstStyle/>
          <a:p>
            <a:r>
              <a:rPr lang="fr-FR" sz="1400" dirty="0">
                <a:latin typeface="Avenir Book" panose="02000503020000020003" pitchFamily="2" charset="0"/>
              </a:rPr>
              <a:t>Avec substrat</a:t>
            </a:r>
          </a:p>
        </p:txBody>
      </p:sp>
      <p:sp>
        <p:nvSpPr>
          <p:cNvPr id="17" name="ZoneTexte 16">
            <a:extLst>
              <a:ext uri="{FF2B5EF4-FFF2-40B4-BE49-F238E27FC236}">
                <a16:creationId xmlns:a16="http://schemas.microsoft.com/office/drawing/2014/main" id="{26CB311B-41B9-4349-5D56-E8F73439312C}"/>
              </a:ext>
            </a:extLst>
          </p:cNvPr>
          <p:cNvSpPr txBox="1"/>
          <p:nvPr/>
        </p:nvSpPr>
        <p:spPr>
          <a:xfrm>
            <a:off x="1243106" y="3785956"/>
            <a:ext cx="1472651" cy="307777"/>
          </a:xfrm>
          <a:prstGeom prst="rect">
            <a:avLst/>
          </a:prstGeom>
          <a:noFill/>
        </p:spPr>
        <p:txBody>
          <a:bodyPr wrap="square">
            <a:spAutoFit/>
          </a:bodyPr>
          <a:lstStyle/>
          <a:p>
            <a:r>
              <a:rPr lang="fr-FR" sz="1400" dirty="0">
                <a:latin typeface="Avenir Book" panose="02000503020000020003" pitchFamily="2" charset="0"/>
              </a:rPr>
              <a:t>Avec substrat</a:t>
            </a:r>
          </a:p>
        </p:txBody>
      </p:sp>
      <p:sp>
        <p:nvSpPr>
          <p:cNvPr id="18" name="ZoneTexte 17">
            <a:extLst>
              <a:ext uri="{FF2B5EF4-FFF2-40B4-BE49-F238E27FC236}">
                <a16:creationId xmlns:a16="http://schemas.microsoft.com/office/drawing/2014/main" id="{BA81E731-214D-43F5-662E-B8E8874C37A9}"/>
              </a:ext>
            </a:extLst>
          </p:cNvPr>
          <p:cNvSpPr txBox="1"/>
          <p:nvPr/>
        </p:nvSpPr>
        <p:spPr>
          <a:xfrm>
            <a:off x="1243106" y="6612623"/>
            <a:ext cx="1472651" cy="307777"/>
          </a:xfrm>
          <a:prstGeom prst="rect">
            <a:avLst/>
          </a:prstGeom>
          <a:noFill/>
        </p:spPr>
        <p:txBody>
          <a:bodyPr wrap="square">
            <a:spAutoFit/>
          </a:bodyPr>
          <a:lstStyle/>
          <a:p>
            <a:r>
              <a:rPr lang="fr-FR" sz="1400" dirty="0">
                <a:latin typeface="Avenir Book" panose="02000503020000020003" pitchFamily="2" charset="0"/>
              </a:rPr>
              <a:t>Avec substrat</a:t>
            </a:r>
          </a:p>
        </p:txBody>
      </p:sp>
      <p:sp>
        <p:nvSpPr>
          <p:cNvPr id="19" name="ZoneTexte 18">
            <a:extLst>
              <a:ext uri="{FF2B5EF4-FFF2-40B4-BE49-F238E27FC236}">
                <a16:creationId xmlns:a16="http://schemas.microsoft.com/office/drawing/2014/main" id="{800A04A2-185D-92E1-8F97-E6057D26DA5B}"/>
              </a:ext>
            </a:extLst>
          </p:cNvPr>
          <p:cNvSpPr txBox="1"/>
          <p:nvPr/>
        </p:nvSpPr>
        <p:spPr>
          <a:xfrm>
            <a:off x="4210791" y="1003921"/>
            <a:ext cx="1472651" cy="307777"/>
          </a:xfrm>
          <a:prstGeom prst="rect">
            <a:avLst/>
          </a:prstGeom>
          <a:noFill/>
        </p:spPr>
        <p:txBody>
          <a:bodyPr wrap="square">
            <a:spAutoFit/>
          </a:bodyPr>
          <a:lstStyle/>
          <a:p>
            <a:r>
              <a:rPr lang="fr-FR" sz="1400" dirty="0">
                <a:latin typeface="Avenir Book" panose="02000503020000020003" pitchFamily="2" charset="0"/>
              </a:rPr>
              <a:t>Sans substrat</a:t>
            </a:r>
          </a:p>
        </p:txBody>
      </p:sp>
      <p:sp>
        <p:nvSpPr>
          <p:cNvPr id="20" name="ZoneTexte 19">
            <a:extLst>
              <a:ext uri="{FF2B5EF4-FFF2-40B4-BE49-F238E27FC236}">
                <a16:creationId xmlns:a16="http://schemas.microsoft.com/office/drawing/2014/main" id="{635057B1-3899-D79F-170D-E573F36A5756}"/>
              </a:ext>
            </a:extLst>
          </p:cNvPr>
          <p:cNvSpPr txBox="1"/>
          <p:nvPr/>
        </p:nvSpPr>
        <p:spPr>
          <a:xfrm>
            <a:off x="4210791" y="3785956"/>
            <a:ext cx="1472651" cy="307777"/>
          </a:xfrm>
          <a:prstGeom prst="rect">
            <a:avLst/>
          </a:prstGeom>
          <a:noFill/>
        </p:spPr>
        <p:txBody>
          <a:bodyPr wrap="square">
            <a:spAutoFit/>
          </a:bodyPr>
          <a:lstStyle/>
          <a:p>
            <a:r>
              <a:rPr lang="fr-FR" sz="1400" dirty="0">
                <a:latin typeface="Avenir Book" panose="02000503020000020003" pitchFamily="2" charset="0"/>
              </a:rPr>
              <a:t>Sans substrat</a:t>
            </a:r>
          </a:p>
        </p:txBody>
      </p:sp>
      <p:sp>
        <p:nvSpPr>
          <p:cNvPr id="21" name="ZoneTexte 20">
            <a:extLst>
              <a:ext uri="{FF2B5EF4-FFF2-40B4-BE49-F238E27FC236}">
                <a16:creationId xmlns:a16="http://schemas.microsoft.com/office/drawing/2014/main" id="{CEB04D00-CE25-A538-8E3F-EA9DF9668445}"/>
              </a:ext>
            </a:extLst>
          </p:cNvPr>
          <p:cNvSpPr txBox="1"/>
          <p:nvPr/>
        </p:nvSpPr>
        <p:spPr>
          <a:xfrm>
            <a:off x="4211890" y="6612622"/>
            <a:ext cx="1472651" cy="307777"/>
          </a:xfrm>
          <a:prstGeom prst="rect">
            <a:avLst/>
          </a:prstGeom>
          <a:noFill/>
        </p:spPr>
        <p:txBody>
          <a:bodyPr wrap="square">
            <a:spAutoFit/>
          </a:bodyPr>
          <a:lstStyle/>
          <a:p>
            <a:r>
              <a:rPr lang="fr-FR" sz="1400" dirty="0">
                <a:latin typeface="Avenir Book" panose="02000503020000020003" pitchFamily="2" charset="0"/>
              </a:rPr>
              <a:t>Sans substrat</a:t>
            </a:r>
          </a:p>
        </p:txBody>
      </p:sp>
      <p:pic>
        <p:nvPicPr>
          <p:cNvPr id="13" name="Image 12">
            <a:extLst>
              <a:ext uri="{FF2B5EF4-FFF2-40B4-BE49-F238E27FC236}">
                <a16:creationId xmlns:a16="http://schemas.microsoft.com/office/drawing/2014/main" id="{B977AF03-9FB1-3E5E-A7F4-9F5D9B63C51C}"/>
              </a:ext>
            </a:extLst>
          </p:cNvPr>
          <p:cNvPicPr>
            <a:picLocks noChangeAspect="1"/>
          </p:cNvPicPr>
          <p:nvPr/>
        </p:nvPicPr>
        <p:blipFill>
          <a:blip r:embed="rId3"/>
          <a:stretch>
            <a:fillRect/>
          </a:stretch>
        </p:blipFill>
        <p:spPr>
          <a:xfrm>
            <a:off x="570763" y="134353"/>
            <a:ext cx="721700" cy="799025"/>
          </a:xfrm>
          <a:prstGeom prst="rect">
            <a:avLst/>
          </a:prstGeom>
        </p:spPr>
      </p:pic>
    </p:spTree>
    <p:extLst>
      <p:ext uri="{BB962C8B-B14F-4D97-AF65-F5344CB8AC3E}">
        <p14:creationId xmlns:p14="http://schemas.microsoft.com/office/powerpoint/2010/main" val="1807438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9EBA06A-B4D5-8BC2-0118-66E0AB302E43}"/>
              </a:ext>
            </a:extLst>
          </p:cNvPr>
          <p:cNvSpPr>
            <a:spLocks noGrp="1"/>
          </p:cNvSpPr>
          <p:nvPr>
            <p:ph type="sldNum" sz="quarter" idx="12"/>
          </p:nvPr>
        </p:nvSpPr>
        <p:spPr/>
        <p:txBody>
          <a:bodyPr/>
          <a:lstStyle/>
          <a:p>
            <a:fld id="{4F59A151-D099-AB4A-9B5F-D4589396595E}" type="slidenum">
              <a:rPr lang="fr-FR" smtClean="0"/>
              <a:t>14</a:t>
            </a:fld>
            <a:endParaRPr lang="fr-FR"/>
          </a:p>
        </p:txBody>
      </p:sp>
      <p:pic>
        <p:nvPicPr>
          <p:cNvPr id="3" name="Image 2">
            <a:extLst>
              <a:ext uri="{FF2B5EF4-FFF2-40B4-BE49-F238E27FC236}">
                <a16:creationId xmlns:a16="http://schemas.microsoft.com/office/drawing/2014/main" id="{C303FB0C-7FD6-9E8B-C939-F7F87DDFD8B4}"/>
              </a:ext>
            </a:extLst>
          </p:cNvPr>
          <p:cNvPicPr>
            <a:picLocks noChangeAspect="1"/>
          </p:cNvPicPr>
          <p:nvPr/>
        </p:nvPicPr>
        <p:blipFill>
          <a:blip r:embed="rId2"/>
          <a:srcRect l="49453"/>
          <a:stretch>
            <a:fillRect/>
          </a:stretch>
        </p:blipFill>
        <p:spPr>
          <a:xfrm>
            <a:off x="1881621" y="2015728"/>
            <a:ext cx="2838607" cy="2693248"/>
          </a:xfrm>
          <a:prstGeom prst="rect">
            <a:avLst/>
          </a:prstGeom>
        </p:spPr>
      </p:pic>
      <p:sp>
        <p:nvSpPr>
          <p:cNvPr id="5" name="ZoneTexte 4">
            <a:extLst>
              <a:ext uri="{FF2B5EF4-FFF2-40B4-BE49-F238E27FC236}">
                <a16:creationId xmlns:a16="http://schemas.microsoft.com/office/drawing/2014/main" id="{F849557D-7B96-B368-A3F7-2E5859386899}"/>
              </a:ext>
            </a:extLst>
          </p:cNvPr>
          <p:cNvSpPr txBox="1"/>
          <p:nvPr/>
        </p:nvSpPr>
        <p:spPr>
          <a:xfrm>
            <a:off x="534894" y="950633"/>
            <a:ext cx="6210300" cy="923330"/>
          </a:xfrm>
          <a:prstGeom prst="rect">
            <a:avLst/>
          </a:prstGeom>
          <a:noFill/>
        </p:spPr>
        <p:txBody>
          <a:bodyPr wrap="square">
            <a:spAutoFit/>
          </a:bodyPr>
          <a:lstStyle/>
          <a:p>
            <a:r>
              <a:rPr lang="fr-FR" sz="1800">
                <a:latin typeface="Century Gothic" panose="020B0502020202020204" pitchFamily="34" charset="0"/>
              </a:rPr>
              <a:t>Sur ce calendrier :</a:t>
            </a:r>
          </a:p>
          <a:p>
            <a:r>
              <a:rPr lang="fr-FR" sz="1800">
                <a:solidFill>
                  <a:schemeClr val="accent1"/>
                </a:solidFill>
                <a:latin typeface="Century Gothic" panose="020B0502020202020204" pitchFamily="34" charset="0"/>
              </a:rPr>
              <a:t>J’entoure en bleu le jour où nous avons semé les graines de cresson.</a:t>
            </a:r>
            <a:endParaRPr lang="fr-FR" sz="1800">
              <a:latin typeface="Century Gothic" panose="020B0502020202020204" pitchFamily="34" charset="0"/>
            </a:endParaRPr>
          </a:p>
        </p:txBody>
      </p:sp>
      <p:sp>
        <p:nvSpPr>
          <p:cNvPr id="7" name="ZoneTexte 6">
            <a:extLst>
              <a:ext uri="{FF2B5EF4-FFF2-40B4-BE49-F238E27FC236}">
                <a16:creationId xmlns:a16="http://schemas.microsoft.com/office/drawing/2014/main" id="{0CA510FB-5FA2-BAD9-583F-AE6391912313}"/>
              </a:ext>
            </a:extLst>
          </p:cNvPr>
          <p:cNvSpPr txBox="1"/>
          <p:nvPr/>
        </p:nvSpPr>
        <p:spPr>
          <a:xfrm>
            <a:off x="309033" y="4851834"/>
            <a:ext cx="6350000" cy="4530536"/>
          </a:xfrm>
          <a:prstGeom prst="rect">
            <a:avLst/>
          </a:prstGeom>
          <a:noFill/>
        </p:spPr>
        <p:txBody>
          <a:bodyPr wrap="square">
            <a:spAutoFit/>
          </a:bodyPr>
          <a:lstStyle/>
          <a:p>
            <a:r>
              <a:rPr lang="fr-FR" sz="1600">
                <a:latin typeface="Century Gothic" panose="020B0502020202020204" pitchFamily="34" charset="0"/>
              </a:rPr>
              <a:t>À chaque fois que nous observons une modification des graines, j’entoure le jour dans le calendrier en rouge et je décris cette modification ci-dessous.</a:t>
            </a:r>
            <a:endParaRPr lang="fr-FR" sz="1800">
              <a:latin typeface="Century Gothic" panose="020B0502020202020204" pitchFamily="34" charset="0"/>
            </a:endParaRPr>
          </a:p>
          <a:p>
            <a:pPr>
              <a:lnSpc>
                <a:spcPct val="150000"/>
              </a:lnSpc>
            </a:pPr>
            <a:r>
              <a:rPr lang="fr-FR" sz="1800"/>
              <a:t>………………………………………………………………………………………………………………………………………………………………………………………………………………………………………………………………………………………………………………………………………………………………………………………………………………………………………………………………………………………………………………………………………………………………………..…………………………………………</a:t>
            </a:r>
          </a:p>
          <a:p>
            <a:pPr>
              <a:lnSpc>
                <a:spcPct val="150000"/>
              </a:lnSpc>
            </a:pPr>
            <a:r>
              <a:rPr lang="fr-FR" sz="1800"/>
              <a:t>…………………………………………………………………………………………………………………………………………………………………………</a:t>
            </a:r>
          </a:p>
        </p:txBody>
      </p:sp>
      <p:pic>
        <p:nvPicPr>
          <p:cNvPr id="8" name="Image 7">
            <a:extLst>
              <a:ext uri="{FF2B5EF4-FFF2-40B4-BE49-F238E27FC236}">
                <a16:creationId xmlns:a16="http://schemas.microsoft.com/office/drawing/2014/main" id="{D30A0369-4112-7901-E998-D27580271B30}"/>
              </a:ext>
            </a:extLst>
          </p:cNvPr>
          <p:cNvPicPr>
            <a:picLocks noChangeAspect="1"/>
          </p:cNvPicPr>
          <p:nvPr/>
        </p:nvPicPr>
        <p:blipFill>
          <a:blip r:embed="rId3"/>
          <a:stretch>
            <a:fillRect/>
          </a:stretch>
        </p:blipFill>
        <p:spPr>
          <a:xfrm>
            <a:off x="6147238" y="1113602"/>
            <a:ext cx="478549" cy="760361"/>
          </a:xfrm>
          <a:prstGeom prst="rect">
            <a:avLst/>
          </a:prstGeom>
        </p:spPr>
      </p:pic>
      <p:sp>
        <p:nvSpPr>
          <p:cNvPr id="9" name="ZoneTexte 8">
            <a:extLst>
              <a:ext uri="{FF2B5EF4-FFF2-40B4-BE49-F238E27FC236}">
                <a16:creationId xmlns:a16="http://schemas.microsoft.com/office/drawing/2014/main" id="{2EBE72D0-F3FF-46A2-ED11-65B7C402DF5C}"/>
              </a:ext>
            </a:extLst>
          </p:cNvPr>
          <p:cNvSpPr txBox="1"/>
          <p:nvPr/>
        </p:nvSpPr>
        <p:spPr>
          <a:xfrm>
            <a:off x="529493" y="439536"/>
            <a:ext cx="5542864" cy="369332"/>
          </a:xfrm>
          <a:prstGeom prst="rect">
            <a:avLst/>
          </a:prstGeom>
          <a:noFill/>
        </p:spPr>
        <p:txBody>
          <a:bodyPr wrap="none" rtlCol="0">
            <a:spAutoFit/>
          </a:bodyPr>
          <a:lstStyle/>
          <a:p>
            <a:r>
              <a:rPr lang="fr-FR">
                <a:latin typeface="Avenir Book" panose="02000503020000020003" pitchFamily="2" charset="0"/>
              </a:rPr>
              <a:t>Le facteur de germination que je teste : …………….</a:t>
            </a:r>
          </a:p>
        </p:txBody>
      </p:sp>
    </p:spTree>
    <p:extLst>
      <p:ext uri="{BB962C8B-B14F-4D97-AF65-F5344CB8AC3E}">
        <p14:creationId xmlns:p14="http://schemas.microsoft.com/office/powerpoint/2010/main" val="2176448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D622C-D628-E64B-3787-8AE69DC1B3CF}"/>
            </a:ext>
          </a:extLst>
        </p:cNvPr>
        <p:cNvGrpSpPr/>
        <p:nvPr/>
      </p:nvGrpSpPr>
      <p:grpSpPr>
        <a:xfrm>
          <a:off x="0" y="0"/>
          <a:ext cx="0" cy="0"/>
          <a:chOff x="0" y="0"/>
          <a:chExt cx="0" cy="0"/>
        </a:xfrm>
      </p:grpSpPr>
      <p:grpSp>
        <p:nvGrpSpPr>
          <p:cNvPr id="16" name="Groupe 15">
            <a:extLst>
              <a:ext uri="{FF2B5EF4-FFF2-40B4-BE49-F238E27FC236}">
                <a16:creationId xmlns:a16="http://schemas.microsoft.com/office/drawing/2014/main" id="{038F37E0-C202-AF14-410E-AF21E66CE9CC}"/>
              </a:ext>
            </a:extLst>
          </p:cNvPr>
          <p:cNvGrpSpPr/>
          <p:nvPr/>
        </p:nvGrpSpPr>
        <p:grpSpPr>
          <a:xfrm>
            <a:off x="656727" y="987733"/>
            <a:ext cx="5545289" cy="5255246"/>
            <a:chOff x="656727" y="987733"/>
            <a:chExt cx="5545289" cy="5255246"/>
          </a:xfrm>
        </p:grpSpPr>
        <p:sp>
          <p:nvSpPr>
            <p:cNvPr id="5" name="Rectangle 4">
              <a:extLst>
                <a:ext uri="{FF2B5EF4-FFF2-40B4-BE49-F238E27FC236}">
                  <a16:creationId xmlns:a16="http://schemas.microsoft.com/office/drawing/2014/main" id="{BB8EC696-02B7-305B-F584-5BB514A85BAC}"/>
                </a:ext>
              </a:extLst>
            </p:cNvPr>
            <p:cNvSpPr/>
            <p:nvPr/>
          </p:nvSpPr>
          <p:spPr>
            <a:xfrm>
              <a:off x="656728" y="987733"/>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6" name="Rectangle 5">
              <a:extLst>
                <a:ext uri="{FF2B5EF4-FFF2-40B4-BE49-F238E27FC236}">
                  <a16:creationId xmlns:a16="http://schemas.microsoft.com/office/drawing/2014/main" id="{6AD31D91-190F-558B-822D-E60C20E7D225}"/>
                </a:ext>
              </a:extLst>
            </p:cNvPr>
            <p:cNvSpPr/>
            <p:nvPr/>
          </p:nvSpPr>
          <p:spPr>
            <a:xfrm>
              <a:off x="3670851" y="988367"/>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7" name="Rectangle 6">
              <a:extLst>
                <a:ext uri="{FF2B5EF4-FFF2-40B4-BE49-F238E27FC236}">
                  <a16:creationId xmlns:a16="http://schemas.microsoft.com/office/drawing/2014/main" id="{0E85A586-5433-B380-D9A7-B7A711B014C2}"/>
                </a:ext>
              </a:extLst>
            </p:cNvPr>
            <p:cNvSpPr/>
            <p:nvPr/>
          </p:nvSpPr>
          <p:spPr>
            <a:xfrm>
              <a:off x="656727" y="3711814"/>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8" name="Rectangle 7">
              <a:extLst>
                <a:ext uri="{FF2B5EF4-FFF2-40B4-BE49-F238E27FC236}">
                  <a16:creationId xmlns:a16="http://schemas.microsoft.com/office/drawing/2014/main" id="{25184F8D-955D-C303-EAA5-5894D19DEF05}"/>
                </a:ext>
              </a:extLst>
            </p:cNvPr>
            <p:cNvSpPr/>
            <p:nvPr/>
          </p:nvSpPr>
          <p:spPr>
            <a:xfrm>
              <a:off x="3670850" y="3705642"/>
              <a:ext cx="2531165" cy="2531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a:p>
              <a:pPr algn="ctr"/>
              <a:endParaRPr lang="fr-FR"/>
            </a:p>
          </p:txBody>
        </p:sp>
        <p:sp>
          <p:nvSpPr>
            <p:cNvPr id="9" name="ZoneTexte 8">
              <a:extLst>
                <a:ext uri="{FF2B5EF4-FFF2-40B4-BE49-F238E27FC236}">
                  <a16:creationId xmlns:a16="http://schemas.microsoft.com/office/drawing/2014/main" id="{B609BC1F-9FA6-80A7-907B-8814784FEE11}"/>
                </a:ext>
              </a:extLst>
            </p:cNvPr>
            <p:cNvSpPr txBox="1"/>
            <p:nvPr/>
          </p:nvSpPr>
          <p:spPr>
            <a:xfrm>
              <a:off x="775242" y="3079023"/>
              <a:ext cx="2173357" cy="369332"/>
            </a:xfrm>
            <a:prstGeom prst="rect">
              <a:avLst/>
            </a:prstGeom>
            <a:noFill/>
          </p:spPr>
          <p:txBody>
            <a:bodyPr wrap="square" rtlCol="0">
              <a:spAutoFit/>
            </a:bodyPr>
            <a:lstStyle/>
            <a:p>
              <a:r>
                <a:rPr lang="fr-FR"/>
                <a:t>_________________</a:t>
              </a:r>
            </a:p>
          </p:txBody>
        </p:sp>
        <p:sp>
          <p:nvSpPr>
            <p:cNvPr id="10" name="ZoneTexte 9">
              <a:extLst>
                <a:ext uri="{FF2B5EF4-FFF2-40B4-BE49-F238E27FC236}">
                  <a16:creationId xmlns:a16="http://schemas.microsoft.com/office/drawing/2014/main" id="{B341E8EC-F954-EC64-A896-01D1567BB995}"/>
                </a:ext>
              </a:extLst>
            </p:cNvPr>
            <p:cNvSpPr txBox="1"/>
            <p:nvPr/>
          </p:nvSpPr>
          <p:spPr>
            <a:xfrm>
              <a:off x="3860439" y="3097889"/>
              <a:ext cx="2173357" cy="369332"/>
            </a:xfrm>
            <a:prstGeom prst="rect">
              <a:avLst/>
            </a:prstGeom>
            <a:noFill/>
          </p:spPr>
          <p:txBody>
            <a:bodyPr wrap="square" rtlCol="0">
              <a:spAutoFit/>
            </a:bodyPr>
            <a:lstStyle/>
            <a:p>
              <a:r>
                <a:rPr lang="fr-FR"/>
                <a:t>_________________</a:t>
              </a:r>
            </a:p>
          </p:txBody>
        </p:sp>
        <p:sp>
          <p:nvSpPr>
            <p:cNvPr id="11" name="ZoneTexte 10">
              <a:extLst>
                <a:ext uri="{FF2B5EF4-FFF2-40B4-BE49-F238E27FC236}">
                  <a16:creationId xmlns:a16="http://schemas.microsoft.com/office/drawing/2014/main" id="{91E79AB4-04A5-F5C7-8F7B-80CB1FF38CD4}"/>
                </a:ext>
              </a:extLst>
            </p:cNvPr>
            <p:cNvSpPr txBox="1"/>
            <p:nvPr/>
          </p:nvSpPr>
          <p:spPr>
            <a:xfrm>
              <a:off x="764557" y="5812267"/>
              <a:ext cx="2173357" cy="369332"/>
            </a:xfrm>
            <a:prstGeom prst="rect">
              <a:avLst/>
            </a:prstGeom>
            <a:noFill/>
          </p:spPr>
          <p:txBody>
            <a:bodyPr wrap="square" rtlCol="0">
              <a:spAutoFit/>
            </a:bodyPr>
            <a:lstStyle/>
            <a:p>
              <a:r>
                <a:rPr lang="fr-FR"/>
                <a:t>_________________</a:t>
              </a:r>
            </a:p>
          </p:txBody>
        </p:sp>
        <p:sp>
          <p:nvSpPr>
            <p:cNvPr id="12" name="ZoneTexte 11">
              <a:extLst>
                <a:ext uri="{FF2B5EF4-FFF2-40B4-BE49-F238E27FC236}">
                  <a16:creationId xmlns:a16="http://schemas.microsoft.com/office/drawing/2014/main" id="{8EB1E961-C88E-A2FF-C7BF-3B770DEF932A}"/>
                </a:ext>
              </a:extLst>
            </p:cNvPr>
            <p:cNvSpPr txBox="1"/>
            <p:nvPr/>
          </p:nvSpPr>
          <p:spPr>
            <a:xfrm>
              <a:off x="3860439" y="5812267"/>
              <a:ext cx="2173357" cy="369332"/>
            </a:xfrm>
            <a:prstGeom prst="rect">
              <a:avLst/>
            </a:prstGeom>
            <a:noFill/>
          </p:spPr>
          <p:txBody>
            <a:bodyPr wrap="square" rtlCol="0">
              <a:spAutoFit/>
            </a:bodyPr>
            <a:lstStyle/>
            <a:p>
              <a:r>
                <a:rPr lang="fr-FR"/>
                <a:t>_________________</a:t>
              </a:r>
            </a:p>
          </p:txBody>
        </p:sp>
      </p:grpSp>
      <p:sp>
        <p:nvSpPr>
          <p:cNvPr id="15" name="ZoneTexte 14">
            <a:extLst>
              <a:ext uri="{FF2B5EF4-FFF2-40B4-BE49-F238E27FC236}">
                <a16:creationId xmlns:a16="http://schemas.microsoft.com/office/drawing/2014/main" id="{CD9666C5-21C0-986F-0097-0DB966C892BE}"/>
              </a:ext>
            </a:extLst>
          </p:cNvPr>
          <p:cNvSpPr txBox="1"/>
          <p:nvPr/>
        </p:nvSpPr>
        <p:spPr>
          <a:xfrm>
            <a:off x="1292463" y="287785"/>
            <a:ext cx="5075205" cy="523220"/>
          </a:xfrm>
          <a:prstGeom prst="rect">
            <a:avLst/>
          </a:prstGeom>
          <a:noFill/>
        </p:spPr>
        <p:txBody>
          <a:bodyPr wrap="square" rtlCol="0">
            <a:spAutoFit/>
          </a:bodyPr>
          <a:lstStyle/>
          <a:p>
            <a:r>
              <a:rPr lang="fr-FR" sz="1400" dirty="0">
                <a:latin typeface="Century Gothic" panose="020B0502020202020204" pitchFamily="34" charset="0"/>
              </a:rPr>
              <a:t>Les graines de cresson. Je dessine les modifications des graines en précisant la date.</a:t>
            </a:r>
          </a:p>
        </p:txBody>
      </p:sp>
      <p:pic>
        <p:nvPicPr>
          <p:cNvPr id="3" name="Image 2">
            <a:extLst>
              <a:ext uri="{FF2B5EF4-FFF2-40B4-BE49-F238E27FC236}">
                <a16:creationId xmlns:a16="http://schemas.microsoft.com/office/drawing/2014/main" id="{EA123C18-BE53-EDE1-05FA-17279543C5AF}"/>
              </a:ext>
            </a:extLst>
          </p:cNvPr>
          <p:cNvPicPr>
            <a:picLocks noChangeAspect="1"/>
          </p:cNvPicPr>
          <p:nvPr/>
        </p:nvPicPr>
        <p:blipFill>
          <a:blip r:embed="rId2"/>
          <a:stretch>
            <a:fillRect/>
          </a:stretch>
        </p:blipFill>
        <p:spPr>
          <a:xfrm>
            <a:off x="584200" y="6419707"/>
            <a:ext cx="5772097" cy="2724293"/>
          </a:xfrm>
          <a:prstGeom prst="rect">
            <a:avLst/>
          </a:prstGeom>
        </p:spPr>
      </p:pic>
      <p:pic>
        <p:nvPicPr>
          <p:cNvPr id="14" name="Image 13">
            <a:extLst>
              <a:ext uri="{FF2B5EF4-FFF2-40B4-BE49-F238E27FC236}">
                <a16:creationId xmlns:a16="http://schemas.microsoft.com/office/drawing/2014/main" id="{91ABA8A5-F82B-6F5B-C22A-552A32193422}"/>
              </a:ext>
            </a:extLst>
          </p:cNvPr>
          <p:cNvPicPr>
            <a:picLocks noChangeAspect="1"/>
          </p:cNvPicPr>
          <p:nvPr/>
        </p:nvPicPr>
        <p:blipFill>
          <a:blip r:embed="rId3"/>
          <a:stretch>
            <a:fillRect/>
          </a:stretch>
        </p:blipFill>
        <p:spPr>
          <a:xfrm>
            <a:off x="764557" y="156829"/>
            <a:ext cx="478549" cy="760361"/>
          </a:xfrm>
          <a:prstGeom prst="rect">
            <a:avLst/>
          </a:prstGeom>
        </p:spPr>
      </p:pic>
      <p:sp>
        <p:nvSpPr>
          <p:cNvPr id="2" name="Espace réservé du numéro de diapositive 1">
            <a:extLst>
              <a:ext uri="{FF2B5EF4-FFF2-40B4-BE49-F238E27FC236}">
                <a16:creationId xmlns:a16="http://schemas.microsoft.com/office/drawing/2014/main" id="{A404683C-3536-3061-D5F7-22922F59E436}"/>
              </a:ext>
            </a:extLst>
          </p:cNvPr>
          <p:cNvSpPr>
            <a:spLocks noGrp="1"/>
          </p:cNvSpPr>
          <p:nvPr>
            <p:ph type="sldNum" sz="quarter" idx="12"/>
          </p:nvPr>
        </p:nvSpPr>
        <p:spPr/>
        <p:txBody>
          <a:bodyPr/>
          <a:lstStyle/>
          <a:p>
            <a:fld id="{6E072B4D-8B69-1447-B4D9-EC33D46EA95F}" type="slidenum">
              <a:rPr lang="fr-FR" smtClean="0"/>
              <a:t>15</a:t>
            </a:fld>
            <a:endParaRPr lang="fr-FR"/>
          </a:p>
        </p:txBody>
      </p:sp>
      <p:sp>
        <p:nvSpPr>
          <p:cNvPr id="4" name="ZoneTexte 3">
            <a:extLst>
              <a:ext uri="{FF2B5EF4-FFF2-40B4-BE49-F238E27FC236}">
                <a16:creationId xmlns:a16="http://schemas.microsoft.com/office/drawing/2014/main" id="{A3BFFE26-1D2B-CEAC-33E7-8B4C7EE91F5D}"/>
              </a:ext>
            </a:extLst>
          </p:cNvPr>
          <p:cNvSpPr txBox="1"/>
          <p:nvPr/>
        </p:nvSpPr>
        <p:spPr>
          <a:xfrm>
            <a:off x="775241" y="1003921"/>
            <a:ext cx="2377035" cy="307777"/>
          </a:xfrm>
          <a:prstGeom prst="rect">
            <a:avLst/>
          </a:prstGeom>
          <a:noFill/>
        </p:spPr>
        <p:txBody>
          <a:bodyPr wrap="square" rtlCol="0">
            <a:spAutoFit/>
          </a:bodyPr>
          <a:lstStyle/>
          <a:p>
            <a:r>
              <a:rPr lang="fr-FR" sz="1400" dirty="0">
                <a:latin typeface="Avenir Book" panose="02000503020000020003" pitchFamily="2" charset="0"/>
              </a:rPr>
              <a:t>Avec ___________________</a:t>
            </a:r>
          </a:p>
        </p:txBody>
      </p:sp>
      <p:sp>
        <p:nvSpPr>
          <p:cNvPr id="22" name="ZoneTexte 21">
            <a:extLst>
              <a:ext uri="{FF2B5EF4-FFF2-40B4-BE49-F238E27FC236}">
                <a16:creationId xmlns:a16="http://schemas.microsoft.com/office/drawing/2014/main" id="{0B623686-0409-EAFA-1795-E3D76494E066}"/>
              </a:ext>
            </a:extLst>
          </p:cNvPr>
          <p:cNvSpPr txBox="1"/>
          <p:nvPr/>
        </p:nvSpPr>
        <p:spPr>
          <a:xfrm>
            <a:off x="775241" y="3785956"/>
            <a:ext cx="2377035" cy="307777"/>
          </a:xfrm>
          <a:prstGeom prst="rect">
            <a:avLst/>
          </a:prstGeom>
          <a:noFill/>
        </p:spPr>
        <p:txBody>
          <a:bodyPr wrap="square">
            <a:spAutoFit/>
          </a:bodyPr>
          <a:lstStyle/>
          <a:p>
            <a:r>
              <a:rPr lang="fr-FR" sz="1400" dirty="0">
                <a:latin typeface="Avenir Book" panose="02000503020000020003" pitchFamily="2" charset="0"/>
              </a:rPr>
              <a:t>Avec ___________________</a:t>
            </a:r>
          </a:p>
        </p:txBody>
      </p:sp>
      <p:sp>
        <p:nvSpPr>
          <p:cNvPr id="24" name="ZoneTexte 23">
            <a:extLst>
              <a:ext uri="{FF2B5EF4-FFF2-40B4-BE49-F238E27FC236}">
                <a16:creationId xmlns:a16="http://schemas.microsoft.com/office/drawing/2014/main" id="{7F81D39C-0682-90FE-96ED-29DB1AFC873F}"/>
              </a:ext>
            </a:extLst>
          </p:cNvPr>
          <p:cNvSpPr txBox="1"/>
          <p:nvPr/>
        </p:nvSpPr>
        <p:spPr>
          <a:xfrm>
            <a:off x="775241" y="6525892"/>
            <a:ext cx="2377035" cy="307777"/>
          </a:xfrm>
          <a:prstGeom prst="rect">
            <a:avLst/>
          </a:prstGeom>
          <a:noFill/>
        </p:spPr>
        <p:txBody>
          <a:bodyPr wrap="square">
            <a:spAutoFit/>
          </a:bodyPr>
          <a:lstStyle/>
          <a:p>
            <a:r>
              <a:rPr lang="fr-FR" sz="1400" dirty="0">
                <a:latin typeface="Avenir Book" panose="02000503020000020003" pitchFamily="2" charset="0"/>
              </a:rPr>
              <a:t>Avec ___________________</a:t>
            </a:r>
          </a:p>
        </p:txBody>
      </p:sp>
      <p:sp>
        <p:nvSpPr>
          <p:cNvPr id="26" name="ZoneTexte 25">
            <a:extLst>
              <a:ext uri="{FF2B5EF4-FFF2-40B4-BE49-F238E27FC236}">
                <a16:creationId xmlns:a16="http://schemas.microsoft.com/office/drawing/2014/main" id="{1EF243F6-1461-C577-6AD4-B0FB355966FD}"/>
              </a:ext>
            </a:extLst>
          </p:cNvPr>
          <p:cNvSpPr txBox="1"/>
          <p:nvPr/>
        </p:nvSpPr>
        <p:spPr>
          <a:xfrm>
            <a:off x="3711552" y="1025802"/>
            <a:ext cx="2371207" cy="307777"/>
          </a:xfrm>
          <a:prstGeom prst="rect">
            <a:avLst/>
          </a:prstGeom>
          <a:noFill/>
        </p:spPr>
        <p:txBody>
          <a:bodyPr wrap="square">
            <a:spAutoFit/>
          </a:bodyPr>
          <a:lstStyle/>
          <a:p>
            <a:r>
              <a:rPr lang="fr-FR" sz="1400" dirty="0">
                <a:latin typeface="Avenir Book" panose="02000503020000020003" pitchFamily="2" charset="0"/>
              </a:rPr>
              <a:t>Sans ___________________</a:t>
            </a:r>
          </a:p>
        </p:txBody>
      </p:sp>
      <p:sp>
        <p:nvSpPr>
          <p:cNvPr id="27" name="ZoneTexte 26">
            <a:extLst>
              <a:ext uri="{FF2B5EF4-FFF2-40B4-BE49-F238E27FC236}">
                <a16:creationId xmlns:a16="http://schemas.microsoft.com/office/drawing/2014/main" id="{DE8E25C1-1CF4-1767-4398-B7569BC7F584}"/>
              </a:ext>
            </a:extLst>
          </p:cNvPr>
          <p:cNvSpPr txBox="1"/>
          <p:nvPr/>
        </p:nvSpPr>
        <p:spPr>
          <a:xfrm>
            <a:off x="3801748" y="3785955"/>
            <a:ext cx="2371207" cy="307777"/>
          </a:xfrm>
          <a:prstGeom prst="rect">
            <a:avLst/>
          </a:prstGeom>
          <a:noFill/>
        </p:spPr>
        <p:txBody>
          <a:bodyPr wrap="square">
            <a:spAutoFit/>
          </a:bodyPr>
          <a:lstStyle/>
          <a:p>
            <a:r>
              <a:rPr lang="fr-FR" sz="1400" dirty="0">
                <a:latin typeface="Avenir Book" panose="02000503020000020003" pitchFamily="2" charset="0"/>
              </a:rPr>
              <a:t>Sans ___________________</a:t>
            </a:r>
          </a:p>
        </p:txBody>
      </p:sp>
      <p:sp>
        <p:nvSpPr>
          <p:cNvPr id="28" name="ZoneTexte 27">
            <a:extLst>
              <a:ext uri="{FF2B5EF4-FFF2-40B4-BE49-F238E27FC236}">
                <a16:creationId xmlns:a16="http://schemas.microsoft.com/office/drawing/2014/main" id="{F5BBEEB4-1765-8634-0E6E-3B5BCFDD8D8F}"/>
              </a:ext>
            </a:extLst>
          </p:cNvPr>
          <p:cNvSpPr txBox="1"/>
          <p:nvPr/>
        </p:nvSpPr>
        <p:spPr>
          <a:xfrm>
            <a:off x="3860439" y="6525891"/>
            <a:ext cx="2371207" cy="307777"/>
          </a:xfrm>
          <a:prstGeom prst="rect">
            <a:avLst/>
          </a:prstGeom>
          <a:noFill/>
        </p:spPr>
        <p:txBody>
          <a:bodyPr wrap="square">
            <a:spAutoFit/>
          </a:bodyPr>
          <a:lstStyle/>
          <a:p>
            <a:r>
              <a:rPr lang="fr-FR" sz="1400" dirty="0">
                <a:latin typeface="Avenir Book" panose="02000503020000020003" pitchFamily="2" charset="0"/>
              </a:rPr>
              <a:t>Sans ___________________</a:t>
            </a:r>
          </a:p>
        </p:txBody>
      </p:sp>
    </p:spTree>
    <p:extLst>
      <p:ext uri="{BB962C8B-B14F-4D97-AF65-F5344CB8AC3E}">
        <p14:creationId xmlns:p14="http://schemas.microsoft.com/office/powerpoint/2010/main" val="4038779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A8107-4C57-386E-C470-4778097FE49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6DFD3F4-8953-1025-4215-2542DAAEE7E9}"/>
              </a:ext>
            </a:extLst>
          </p:cNvPr>
          <p:cNvSpPr>
            <a:spLocks noGrp="1"/>
          </p:cNvSpPr>
          <p:nvPr>
            <p:ph type="sldNum" sz="quarter" idx="12"/>
          </p:nvPr>
        </p:nvSpPr>
        <p:spPr/>
        <p:txBody>
          <a:bodyPr/>
          <a:lstStyle/>
          <a:p>
            <a:fld id="{6E072B4D-8B69-1447-B4D9-EC33D46EA95F}" type="slidenum">
              <a:rPr lang="fr-FR" smtClean="0"/>
              <a:t>16</a:t>
            </a:fld>
            <a:endParaRPr lang="fr-FR"/>
          </a:p>
        </p:txBody>
      </p:sp>
      <p:sp>
        <p:nvSpPr>
          <p:cNvPr id="3" name="ZoneTexte 2">
            <a:extLst>
              <a:ext uri="{FF2B5EF4-FFF2-40B4-BE49-F238E27FC236}">
                <a16:creationId xmlns:a16="http://schemas.microsoft.com/office/drawing/2014/main" id="{2A193C78-A855-C0FE-ADA9-F729E15A39F9}"/>
              </a:ext>
            </a:extLst>
          </p:cNvPr>
          <p:cNvSpPr txBox="1"/>
          <p:nvPr/>
        </p:nvSpPr>
        <p:spPr>
          <a:xfrm>
            <a:off x="295954" y="197200"/>
            <a:ext cx="6266092" cy="646331"/>
          </a:xfrm>
          <a:prstGeom prst="rect">
            <a:avLst/>
          </a:prstGeom>
          <a:noFill/>
        </p:spPr>
        <p:txBody>
          <a:bodyPr wrap="square" rtlCol="0">
            <a:spAutoFit/>
          </a:bodyPr>
          <a:lstStyle/>
          <a:p>
            <a:r>
              <a:rPr lang="fr-FR">
                <a:solidFill>
                  <a:schemeClr val="accent2"/>
                </a:solidFill>
                <a:latin typeface="Avenir Book" panose="02000503020000020003" pitchFamily="2" charset="0"/>
              </a:rPr>
              <a:t>Leçon 4 : </a:t>
            </a:r>
          </a:p>
          <a:p>
            <a:r>
              <a:rPr lang="fr-FR">
                <a:solidFill>
                  <a:schemeClr val="accent2"/>
                </a:solidFill>
                <a:latin typeface="Avenir Book" panose="02000503020000020003" pitchFamily="2" charset="0"/>
              </a:rPr>
              <a:t>Nous observons les semis et analysons les résultats.</a:t>
            </a:r>
          </a:p>
        </p:txBody>
      </p:sp>
      <p:sp>
        <p:nvSpPr>
          <p:cNvPr id="8" name="ZoneTexte 7">
            <a:extLst>
              <a:ext uri="{FF2B5EF4-FFF2-40B4-BE49-F238E27FC236}">
                <a16:creationId xmlns:a16="http://schemas.microsoft.com/office/drawing/2014/main" id="{9AC5CDF9-8B38-2DEB-221C-6FB05D0EAE1B}"/>
              </a:ext>
            </a:extLst>
          </p:cNvPr>
          <p:cNvSpPr txBox="1"/>
          <p:nvPr/>
        </p:nvSpPr>
        <p:spPr>
          <a:xfrm rot="16200000">
            <a:off x="1686717" y="4481601"/>
            <a:ext cx="8199265" cy="1200329"/>
          </a:xfrm>
          <a:prstGeom prst="rect">
            <a:avLst/>
          </a:prstGeom>
          <a:noFill/>
        </p:spPr>
        <p:txBody>
          <a:bodyPr wrap="square" rtlCol="0">
            <a:spAutoFit/>
          </a:bodyPr>
          <a:lstStyle/>
          <a:p>
            <a:pPr algn="just"/>
            <a:r>
              <a:rPr lang="fr-FR" dirty="0">
                <a:solidFill>
                  <a:srgbClr val="00B0F0"/>
                </a:solidFill>
                <a:latin typeface="Avenir Book" panose="02000503020000020003" pitchFamily="2" charset="0"/>
              </a:rPr>
              <a:t>Les différentes parties de la graine, pour grandir, ont besoin d’énergie. Elles trouvent cette énergie dans les cotylédons de la graine. Quand les cotylédons ont transmis toute leur énergie, ils disparaissent. Pour grandir, la plantule va devoir produire son énergie d’une autre manière.</a:t>
            </a:r>
          </a:p>
        </p:txBody>
      </p:sp>
      <p:pic>
        <p:nvPicPr>
          <p:cNvPr id="11" name="Image 10">
            <a:extLst>
              <a:ext uri="{FF2B5EF4-FFF2-40B4-BE49-F238E27FC236}">
                <a16:creationId xmlns:a16="http://schemas.microsoft.com/office/drawing/2014/main" id="{33D23659-CDE3-7F2E-9C11-283231ABED0E}"/>
              </a:ext>
            </a:extLst>
          </p:cNvPr>
          <p:cNvPicPr>
            <a:picLocks noChangeAspect="1"/>
          </p:cNvPicPr>
          <p:nvPr/>
        </p:nvPicPr>
        <p:blipFill>
          <a:blip r:embed="rId2"/>
          <a:stretch>
            <a:fillRect/>
          </a:stretch>
        </p:blipFill>
        <p:spPr>
          <a:xfrm rot="16200000">
            <a:off x="-1335476" y="2659739"/>
            <a:ext cx="8246607" cy="4796708"/>
          </a:xfrm>
          <a:prstGeom prst="rect">
            <a:avLst/>
          </a:prstGeom>
        </p:spPr>
      </p:pic>
    </p:spTree>
    <p:extLst>
      <p:ext uri="{BB962C8B-B14F-4D97-AF65-F5344CB8AC3E}">
        <p14:creationId xmlns:p14="http://schemas.microsoft.com/office/powerpoint/2010/main" val="1100778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DD6DCBE-D75A-45DD-BBAE-3374D2283B6A}"/>
              </a:ext>
            </a:extLst>
          </p:cNvPr>
          <p:cNvSpPr txBox="1"/>
          <p:nvPr/>
        </p:nvSpPr>
        <p:spPr>
          <a:xfrm>
            <a:off x="201478" y="201478"/>
            <a:ext cx="5346977" cy="646331"/>
          </a:xfrm>
          <a:prstGeom prst="rect">
            <a:avLst/>
          </a:prstGeom>
          <a:noFill/>
        </p:spPr>
        <p:txBody>
          <a:bodyPr wrap="none" rtlCol="0">
            <a:spAutoFit/>
          </a:bodyPr>
          <a:lstStyle/>
          <a:p>
            <a:r>
              <a:rPr lang="fr-FR" dirty="0">
                <a:solidFill>
                  <a:schemeClr val="accent2"/>
                </a:solidFill>
                <a:latin typeface="Avenir Book" panose="02000503020000020003" pitchFamily="2" charset="0"/>
              </a:rPr>
              <a:t>Comment la plante fabrique-t-elle de la matière ? </a:t>
            </a:r>
          </a:p>
          <a:p>
            <a:r>
              <a:rPr lang="fr-FR" dirty="0">
                <a:solidFill>
                  <a:schemeClr val="accent2"/>
                </a:solidFill>
                <a:latin typeface="Avenir Book" panose="02000503020000020003" pitchFamily="2" charset="0"/>
              </a:rPr>
              <a:t>Comment grandit-elle?</a:t>
            </a:r>
          </a:p>
        </p:txBody>
      </p:sp>
      <p:pic>
        <p:nvPicPr>
          <p:cNvPr id="4" name="Image 3">
            <a:extLst>
              <a:ext uri="{FF2B5EF4-FFF2-40B4-BE49-F238E27FC236}">
                <a16:creationId xmlns:a16="http://schemas.microsoft.com/office/drawing/2014/main" id="{3F21DE8C-DC85-90E3-DFDD-B777875A4ED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rcRect l="6458" t="9167" r="6250" b="11388"/>
          <a:stretch>
            <a:fillRect/>
          </a:stretch>
        </p:blipFill>
        <p:spPr>
          <a:xfrm rot="5400000">
            <a:off x="-485775" y="2238375"/>
            <a:ext cx="7981950" cy="5448300"/>
          </a:xfrm>
          <a:prstGeom prst="rect">
            <a:avLst/>
          </a:prstGeom>
        </p:spPr>
      </p:pic>
      <p:sp>
        <p:nvSpPr>
          <p:cNvPr id="5" name="Espace réservé du numéro de diapositive 4">
            <a:extLst>
              <a:ext uri="{FF2B5EF4-FFF2-40B4-BE49-F238E27FC236}">
                <a16:creationId xmlns:a16="http://schemas.microsoft.com/office/drawing/2014/main" id="{6957BB6A-5A7E-D4C0-6185-E1A153D51E4E}"/>
              </a:ext>
            </a:extLst>
          </p:cNvPr>
          <p:cNvSpPr>
            <a:spLocks noGrp="1"/>
          </p:cNvSpPr>
          <p:nvPr>
            <p:ph type="sldNum" sz="quarter" idx="12"/>
          </p:nvPr>
        </p:nvSpPr>
        <p:spPr/>
        <p:txBody>
          <a:bodyPr/>
          <a:lstStyle/>
          <a:p>
            <a:fld id="{6E072B4D-8B69-1447-B4D9-EC33D46EA95F}" type="slidenum">
              <a:rPr lang="fr-FR" smtClean="0"/>
              <a:t>17</a:t>
            </a:fld>
            <a:endParaRPr lang="fr-FR"/>
          </a:p>
        </p:txBody>
      </p:sp>
    </p:spTree>
    <p:extLst>
      <p:ext uri="{BB962C8B-B14F-4D97-AF65-F5344CB8AC3E}">
        <p14:creationId xmlns:p14="http://schemas.microsoft.com/office/powerpoint/2010/main" val="1674379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0A2B2-C42D-8C39-7A6E-B56BE5DD550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C48D88B-0BE0-8811-9962-340496EA61A9}"/>
              </a:ext>
            </a:extLst>
          </p:cNvPr>
          <p:cNvSpPr txBox="1"/>
          <p:nvPr/>
        </p:nvSpPr>
        <p:spPr>
          <a:xfrm>
            <a:off x="260369" y="144955"/>
            <a:ext cx="6032421" cy="646331"/>
          </a:xfrm>
          <a:prstGeom prst="rect">
            <a:avLst/>
          </a:prstGeom>
          <a:noFill/>
        </p:spPr>
        <p:txBody>
          <a:bodyPr wrap="none" rtlCol="0">
            <a:spAutoFit/>
          </a:bodyPr>
          <a:lstStyle/>
          <a:p>
            <a:r>
              <a:rPr lang="fr-FR" dirty="0">
                <a:latin typeface="Avenir Book" panose="02000503020000020003" pitchFamily="2" charset="0"/>
              </a:rPr>
              <a:t>Modélisons le trajet de la sève dans la plante à l’aide de </a:t>
            </a:r>
          </a:p>
          <a:p>
            <a:r>
              <a:rPr lang="fr-FR" dirty="0" err="1">
                <a:latin typeface="Avenir Book" panose="02000503020000020003" pitchFamily="2" charset="0"/>
              </a:rPr>
              <a:t>Bunchems</a:t>
            </a:r>
            <a:r>
              <a:rPr lang="fr-FR" dirty="0">
                <a:latin typeface="Avenir Book" panose="02000503020000020003" pitchFamily="2" charset="0"/>
              </a:rPr>
              <a:t>.</a:t>
            </a:r>
          </a:p>
        </p:txBody>
      </p:sp>
      <p:pic>
        <p:nvPicPr>
          <p:cNvPr id="3" name="Image 2" descr="Une image contenant fleur, alimentation&#10;&#10;Description générée automatiquement">
            <a:extLst>
              <a:ext uri="{FF2B5EF4-FFF2-40B4-BE49-F238E27FC236}">
                <a16:creationId xmlns:a16="http://schemas.microsoft.com/office/drawing/2014/main" id="{01491254-4ACE-BAFF-7C7E-2B37BF25947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567870" y="2044553"/>
            <a:ext cx="748024" cy="720000"/>
          </a:xfrm>
          <a:prstGeom prst="ellipse">
            <a:avLst/>
          </a:prstGeom>
        </p:spPr>
      </p:pic>
      <p:pic>
        <p:nvPicPr>
          <p:cNvPr id="4" name="Image 3" descr="Une image contenant fruit, ramboutan, alimentation, fleur&#10;&#10;Description générée automatiquement">
            <a:extLst>
              <a:ext uri="{FF2B5EF4-FFF2-40B4-BE49-F238E27FC236}">
                <a16:creationId xmlns:a16="http://schemas.microsoft.com/office/drawing/2014/main" id="{53FC80DE-BB79-8ED4-50E6-74973F0FB0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3228273" y="1175124"/>
            <a:ext cx="734328" cy="720000"/>
          </a:xfrm>
          <a:prstGeom prst="ellipse">
            <a:avLst/>
          </a:prstGeom>
        </p:spPr>
      </p:pic>
      <p:pic>
        <p:nvPicPr>
          <p:cNvPr id="5" name="Image 4" descr="Une image contenant fleur, plante, chardon&#10;&#10;Description générée automatiquement">
            <a:extLst>
              <a:ext uri="{FF2B5EF4-FFF2-40B4-BE49-F238E27FC236}">
                <a16:creationId xmlns:a16="http://schemas.microsoft.com/office/drawing/2014/main" id="{5F06FB68-3668-7A3D-ACB1-BDBE39A0732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3242371" y="2023607"/>
            <a:ext cx="706132" cy="720000"/>
          </a:xfrm>
          <a:prstGeom prst="ellipse">
            <a:avLst/>
          </a:prstGeom>
        </p:spPr>
      </p:pic>
      <p:pic>
        <p:nvPicPr>
          <p:cNvPr id="7" name="Image 6" descr="Une image contenant assiette, table&#10;&#10;Description générée automatiquement">
            <a:extLst>
              <a:ext uri="{FF2B5EF4-FFF2-40B4-BE49-F238E27FC236}">
                <a16:creationId xmlns:a16="http://schemas.microsoft.com/office/drawing/2014/main" id="{D122C27C-040A-EA03-57D4-7618DF567A6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5400000">
            <a:off x="3245165" y="2826111"/>
            <a:ext cx="700544" cy="720000"/>
          </a:xfrm>
          <a:prstGeom prst="rect">
            <a:avLst/>
          </a:prstGeom>
        </p:spPr>
      </p:pic>
      <p:pic>
        <p:nvPicPr>
          <p:cNvPr id="8" name="Image 7" descr="Une image contenant fleur&#10;&#10;Description générée automatiquement">
            <a:extLst>
              <a:ext uri="{FF2B5EF4-FFF2-40B4-BE49-F238E27FC236}">
                <a16:creationId xmlns:a16="http://schemas.microsoft.com/office/drawing/2014/main" id="{BB6198FA-A2D9-F221-80B1-B005D1D7E59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5400000">
            <a:off x="594116" y="1184572"/>
            <a:ext cx="695532" cy="720000"/>
          </a:xfrm>
          <a:prstGeom prst="ellipse">
            <a:avLst/>
          </a:prstGeom>
        </p:spPr>
      </p:pic>
      <p:sp>
        <p:nvSpPr>
          <p:cNvPr id="10" name="ZoneTexte 9">
            <a:extLst>
              <a:ext uri="{FF2B5EF4-FFF2-40B4-BE49-F238E27FC236}">
                <a16:creationId xmlns:a16="http://schemas.microsoft.com/office/drawing/2014/main" id="{7A39F5F8-3D76-4DFF-795F-B82E8E4C4437}"/>
              </a:ext>
            </a:extLst>
          </p:cNvPr>
          <p:cNvSpPr txBox="1"/>
          <p:nvPr/>
        </p:nvSpPr>
        <p:spPr>
          <a:xfrm>
            <a:off x="1470212" y="1359906"/>
            <a:ext cx="638316" cy="369332"/>
          </a:xfrm>
          <a:prstGeom prst="rect">
            <a:avLst/>
          </a:prstGeom>
          <a:noFill/>
        </p:spPr>
        <p:txBody>
          <a:bodyPr wrap="none" rtlCol="0">
            <a:spAutoFit/>
          </a:bodyPr>
          <a:lstStyle/>
          <a:p>
            <a:r>
              <a:rPr lang="fr-FR">
                <a:latin typeface="Avenir Book" panose="02000503020000020003" pitchFamily="2" charset="0"/>
              </a:rPr>
              <a:t>EAU</a:t>
            </a:r>
          </a:p>
        </p:txBody>
      </p:sp>
      <p:sp>
        <p:nvSpPr>
          <p:cNvPr id="11" name="ZoneTexte 10">
            <a:extLst>
              <a:ext uri="{FF2B5EF4-FFF2-40B4-BE49-F238E27FC236}">
                <a16:creationId xmlns:a16="http://schemas.microsoft.com/office/drawing/2014/main" id="{6749FD9D-105D-86BA-79E5-8CF6396D2A2F}"/>
              </a:ext>
            </a:extLst>
          </p:cNvPr>
          <p:cNvSpPr txBox="1"/>
          <p:nvPr/>
        </p:nvSpPr>
        <p:spPr>
          <a:xfrm>
            <a:off x="1470212" y="2198941"/>
            <a:ext cx="1257075" cy="369332"/>
          </a:xfrm>
          <a:prstGeom prst="rect">
            <a:avLst/>
          </a:prstGeom>
          <a:noFill/>
        </p:spPr>
        <p:txBody>
          <a:bodyPr wrap="none" rtlCol="0">
            <a:spAutoFit/>
          </a:bodyPr>
          <a:lstStyle/>
          <a:p>
            <a:r>
              <a:rPr lang="fr-FR">
                <a:latin typeface="Avenir Book" panose="02000503020000020003" pitchFamily="2" charset="0"/>
              </a:rPr>
              <a:t>GLUCOSE</a:t>
            </a:r>
          </a:p>
        </p:txBody>
      </p:sp>
      <p:sp>
        <p:nvSpPr>
          <p:cNvPr id="12" name="ZoneTexte 11">
            <a:extLst>
              <a:ext uri="{FF2B5EF4-FFF2-40B4-BE49-F238E27FC236}">
                <a16:creationId xmlns:a16="http://schemas.microsoft.com/office/drawing/2014/main" id="{8A187BC7-722D-5BB3-E86F-ED337E43D8D1}"/>
              </a:ext>
            </a:extLst>
          </p:cNvPr>
          <p:cNvSpPr txBox="1"/>
          <p:nvPr/>
        </p:nvSpPr>
        <p:spPr>
          <a:xfrm>
            <a:off x="4006304" y="1350458"/>
            <a:ext cx="1519968" cy="369332"/>
          </a:xfrm>
          <a:prstGeom prst="rect">
            <a:avLst/>
          </a:prstGeom>
          <a:noFill/>
        </p:spPr>
        <p:txBody>
          <a:bodyPr wrap="none" rtlCol="0">
            <a:spAutoFit/>
          </a:bodyPr>
          <a:lstStyle/>
          <a:p>
            <a:r>
              <a:rPr lang="fr-FR">
                <a:latin typeface="Avenir Book" panose="02000503020000020003" pitchFamily="2" charset="0"/>
              </a:rPr>
              <a:t>DIOXYGÈNE</a:t>
            </a:r>
          </a:p>
        </p:txBody>
      </p:sp>
      <p:sp>
        <p:nvSpPr>
          <p:cNvPr id="13" name="ZoneTexte 12">
            <a:extLst>
              <a:ext uri="{FF2B5EF4-FFF2-40B4-BE49-F238E27FC236}">
                <a16:creationId xmlns:a16="http://schemas.microsoft.com/office/drawing/2014/main" id="{B43305CD-33DA-0BAF-0293-5FF67079FCE9}"/>
              </a:ext>
            </a:extLst>
          </p:cNvPr>
          <p:cNvSpPr txBox="1"/>
          <p:nvPr/>
        </p:nvSpPr>
        <p:spPr>
          <a:xfrm>
            <a:off x="3955437" y="2208271"/>
            <a:ext cx="2743059" cy="369332"/>
          </a:xfrm>
          <a:prstGeom prst="rect">
            <a:avLst/>
          </a:prstGeom>
          <a:noFill/>
        </p:spPr>
        <p:txBody>
          <a:bodyPr wrap="none" rtlCol="0">
            <a:spAutoFit/>
          </a:bodyPr>
          <a:lstStyle/>
          <a:p>
            <a:r>
              <a:rPr lang="fr-FR">
                <a:latin typeface="Avenir Book" panose="02000503020000020003" pitchFamily="2" charset="0"/>
              </a:rPr>
              <a:t>DIOXYDE DE CARBONE</a:t>
            </a:r>
          </a:p>
        </p:txBody>
      </p:sp>
      <p:sp>
        <p:nvSpPr>
          <p:cNvPr id="14" name="ZoneTexte 13">
            <a:extLst>
              <a:ext uri="{FF2B5EF4-FFF2-40B4-BE49-F238E27FC236}">
                <a16:creationId xmlns:a16="http://schemas.microsoft.com/office/drawing/2014/main" id="{087F7E27-9835-0EAB-184C-1FF32D2BA31E}"/>
              </a:ext>
            </a:extLst>
          </p:cNvPr>
          <p:cNvSpPr txBox="1"/>
          <p:nvPr/>
        </p:nvSpPr>
        <p:spPr>
          <a:xfrm>
            <a:off x="4006304" y="3001445"/>
            <a:ext cx="1165704" cy="369332"/>
          </a:xfrm>
          <a:prstGeom prst="rect">
            <a:avLst/>
          </a:prstGeom>
          <a:noFill/>
        </p:spPr>
        <p:txBody>
          <a:bodyPr wrap="none" rtlCol="0">
            <a:spAutoFit/>
          </a:bodyPr>
          <a:lstStyle/>
          <a:p>
            <a:r>
              <a:rPr lang="fr-FR">
                <a:latin typeface="Avenir Book" panose="02000503020000020003" pitchFamily="2" charset="0"/>
              </a:rPr>
              <a:t>DIAZOTE</a:t>
            </a:r>
          </a:p>
        </p:txBody>
      </p:sp>
      <p:sp>
        <p:nvSpPr>
          <p:cNvPr id="15" name="ZoneTexte 14">
            <a:extLst>
              <a:ext uri="{FF2B5EF4-FFF2-40B4-BE49-F238E27FC236}">
                <a16:creationId xmlns:a16="http://schemas.microsoft.com/office/drawing/2014/main" id="{AA90642B-09FC-52DE-B4D0-54A668057C50}"/>
              </a:ext>
            </a:extLst>
          </p:cNvPr>
          <p:cNvSpPr txBox="1"/>
          <p:nvPr/>
        </p:nvSpPr>
        <p:spPr>
          <a:xfrm>
            <a:off x="260369" y="4168296"/>
            <a:ext cx="6337260" cy="5078313"/>
          </a:xfrm>
          <a:prstGeom prst="rect">
            <a:avLst/>
          </a:prstGeom>
          <a:noFill/>
        </p:spPr>
        <p:txBody>
          <a:bodyPr wrap="square" rtlCol="0">
            <a:spAutoFit/>
          </a:bodyPr>
          <a:lstStyle/>
          <a:p>
            <a:pPr algn="just"/>
            <a:r>
              <a:rPr lang="fr-BE" dirty="0">
                <a:latin typeface="Avenir Book" panose="02000503020000020003" pitchFamily="2" charset="0"/>
              </a:rPr>
              <a:t>L’eau et les minéraux qui sont dans la terre entrent dans la plante par ses racines. </a:t>
            </a:r>
          </a:p>
          <a:p>
            <a:pPr algn="just"/>
            <a:r>
              <a:rPr lang="fr-BE" dirty="0">
                <a:latin typeface="Avenir Book" panose="02000503020000020003" pitchFamily="2" charset="0"/>
              </a:rPr>
              <a:t>Le mélange eau et minéraux s’appelle la </a:t>
            </a:r>
            <a:r>
              <a:rPr lang="fr-BE" b="1" dirty="0">
                <a:latin typeface="Avenir Book" panose="02000503020000020003" pitchFamily="2" charset="0"/>
              </a:rPr>
              <a:t>sève minérale. </a:t>
            </a:r>
          </a:p>
          <a:p>
            <a:pPr algn="just"/>
            <a:r>
              <a:rPr lang="fr-BE" dirty="0">
                <a:latin typeface="Avenir Book" panose="02000503020000020003" pitchFamily="2" charset="0"/>
              </a:rPr>
              <a:t>La sève minérale monte jusqu’aux </a:t>
            </a:r>
            <a:r>
              <a:rPr lang="fr-BE" b="1" dirty="0">
                <a:latin typeface="Avenir Book" panose="02000503020000020003" pitchFamily="2" charset="0"/>
              </a:rPr>
              <a:t>feuilles</a:t>
            </a:r>
            <a:r>
              <a:rPr lang="fr-BE" dirty="0">
                <a:latin typeface="Avenir Book" panose="02000503020000020003" pitchFamily="2" charset="0"/>
              </a:rPr>
              <a:t> grâce à de longs  « vaisseaux » qui débutent dans la racine et se continuent dans la tige.</a:t>
            </a:r>
          </a:p>
          <a:p>
            <a:pPr algn="just"/>
            <a:r>
              <a:rPr lang="fr-BE" dirty="0">
                <a:latin typeface="Avenir Book" panose="02000503020000020003" pitchFamily="2" charset="0"/>
              </a:rPr>
              <a:t>Dans les </a:t>
            </a:r>
            <a:r>
              <a:rPr lang="fr-BE" b="1" dirty="0">
                <a:latin typeface="Avenir Book" panose="02000503020000020003" pitchFamily="2" charset="0"/>
              </a:rPr>
              <a:t>feuilles</a:t>
            </a:r>
            <a:r>
              <a:rPr lang="fr-BE" dirty="0">
                <a:latin typeface="Avenir Book" panose="02000503020000020003" pitchFamily="2" charset="0"/>
              </a:rPr>
              <a:t>, la plante utilise la </a:t>
            </a:r>
            <a:r>
              <a:rPr lang="fr-BE" b="1" dirty="0">
                <a:latin typeface="Avenir Book" panose="02000503020000020003" pitchFamily="2" charset="0"/>
              </a:rPr>
              <a:t>lumière du soleil</a:t>
            </a:r>
            <a:r>
              <a:rPr lang="fr-BE" dirty="0">
                <a:latin typeface="Avenir Book" panose="02000503020000020003" pitchFamily="2" charset="0"/>
              </a:rPr>
              <a:t>, l’</a:t>
            </a:r>
            <a:r>
              <a:rPr lang="fr-BE" b="1" dirty="0">
                <a:latin typeface="Avenir Book" panose="02000503020000020003" pitchFamily="2" charset="0"/>
              </a:rPr>
              <a:t>eau</a:t>
            </a:r>
            <a:r>
              <a:rPr lang="fr-BE" dirty="0">
                <a:latin typeface="Avenir Book" panose="02000503020000020003" pitchFamily="2" charset="0"/>
              </a:rPr>
              <a:t> et un gaz de l’air, le </a:t>
            </a:r>
            <a:r>
              <a:rPr lang="fr-BE" b="1" dirty="0">
                <a:latin typeface="Avenir Book" panose="02000503020000020003" pitchFamily="2" charset="0"/>
              </a:rPr>
              <a:t>dioxyde de carbone</a:t>
            </a:r>
            <a:r>
              <a:rPr lang="fr-BE" dirty="0">
                <a:latin typeface="Avenir Book" panose="02000503020000020003" pitchFamily="2" charset="0"/>
              </a:rPr>
              <a:t>, pour fabriquer du sucre : le </a:t>
            </a:r>
            <a:r>
              <a:rPr lang="fr-BE" b="1" dirty="0">
                <a:latin typeface="Avenir Book" panose="02000503020000020003" pitchFamily="2" charset="0"/>
              </a:rPr>
              <a:t>glucose</a:t>
            </a:r>
            <a:r>
              <a:rPr lang="fr-BE" dirty="0">
                <a:latin typeface="Avenir Book" panose="02000503020000020003" pitchFamily="2" charset="0"/>
              </a:rPr>
              <a:t>. Une fois fabriqué, ce glucose se mélange à l’eau qui est dans la feuille pour former la </a:t>
            </a:r>
            <a:r>
              <a:rPr lang="fr-BE" b="1" dirty="0">
                <a:latin typeface="Avenir Book" panose="02000503020000020003" pitchFamily="2" charset="0"/>
              </a:rPr>
              <a:t>sève sucrée</a:t>
            </a:r>
            <a:r>
              <a:rPr lang="fr-BE" dirty="0">
                <a:latin typeface="Avenir Book" panose="02000503020000020003" pitchFamily="2" charset="0"/>
              </a:rPr>
              <a:t>. Celle-ci est distribuée partout dans la plante, y compris dans la tige, les racines, les fleurs et même les fruits. </a:t>
            </a:r>
          </a:p>
          <a:p>
            <a:pPr algn="just"/>
            <a:r>
              <a:rPr lang="fr-BE" dirty="0">
                <a:latin typeface="Avenir Book" panose="02000503020000020003" pitchFamily="2" charset="0"/>
              </a:rPr>
              <a:t>Grâce au sucre qui va permettre à la plante d’avoir de l’énergie les différentes parties de la plante vont grandir et grossir.</a:t>
            </a:r>
          </a:p>
          <a:p>
            <a:pPr algn="just"/>
            <a:endParaRPr lang="fr-BE" dirty="0">
              <a:latin typeface="Avenir Book" panose="02000503020000020003" pitchFamily="2" charset="0"/>
            </a:endParaRPr>
          </a:p>
          <a:p>
            <a:pPr algn="just"/>
            <a:r>
              <a:rPr lang="fr-BE" b="1" dirty="0">
                <a:solidFill>
                  <a:schemeClr val="accent2"/>
                </a:solidFill>
                <a:latin typeface="Avenir Book" panose="02000503020000020003" pitchFamily="2" charset="0"/>
              </a:rPr>
              <a:t>Pour qu’une plante grandisse, elle a besoin d’eau, de lumière, de chaleur et de terre.</a:t>
            </a:r>
          </a:p>
        </p:txBody>
      </p:sp>
      <p:sp>
        <p:nvSpPr>
          <p:cNvPr id="16" name="Rectangle 15">
            <a:extLst>
              <a:ext uri="{FF2B5EF4-FFF2-40B4-BE49-F238E27FC236}">
                <a16:creationId xmlns:a16="http://schemas.microsoft.com/office/drawing/2014/main" id="{029F8163-BAF4-C1FC-8DB8-77E229CE2DCD}"/>
              </a:ext>
            </a:extLst>
          </p:cNvPr>
          <p:cNvSpPr/>
          <p:nvPr/>
        </p:nvSpPr>
        <p:spPr>
          <a:xfrm>
            <a:off x="260369" y="986986"/>
            <a:ext cx="6438127" cy="269282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numéro de diapositive 16">
            <a:extLst>
              <a:ext uri="{FF2B5EF4-FFF2-40B4-BE49-F238E27FC236}">
                <a16:creationId xmlns:a16="http://schemas.microsoft.com/office/drawing/2014/main" id="{7D68EF62-F5A1-4EA6-71E9-52F4DA11D6B0}"/>
              </a:ext>
            </a:extLst>
          </p:cNvPr>
          <p:cNvSpPr>
            <a:spLocks noGrp="1"/>
          </p:cNvSpPr>
          <p:nvPr>
            <p:ph type="sldNum" sz="quarter" idx="12"/>
          </p:nvPr>
        </p:nvSpPr>
        <p:spPr/>
        <p:txBody>
          <a:bodyPr/>
          <a:lstStyle/>
          <a:p>
            <a:fld id="{6E072B4D-8B69-1447-B4D9-EC33D46EA95F}" type="slidenum">
              <a:rPr lang="fr-FR" smtClean="0"/>
              <a:t>18</a:t>
            </a:fld>
            <a:endParaRPr lang="fr-FR"/>
          </a:p>
        </p:txBody>
      </p:sp>
    </p:spTree>
    <p:extLst>
      <p:ext uri="{BB962C8B-B14F-4D97-AF65-F5344CB8AC3E}">
        <p14:creationId xmlns:p14="http://schemas.microsoft.com/office/powerpoint/2010/main" val="1096870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95A0BBE-1AAC-AE60-59D1-52F896C86704}"/>
              </a:ext>
            </a:extLst>
          </p:cNvPr>
          <p:cNvSpPr txBox="1"/>
          <p:nvPr/>
        </p:nvSpPr>
        <p:spPr>
          <a:xfrm>
            <a:off x="441268" y="1724993"/>
            <a:ext cx="3604197" cy="2585323"/>
          </a:xfrm>
          <a:prstGeom prst="rect">
            <a:avLst/>
          </a:prstGeom>
          <a:noFill/>
        </p:spPr>
        <p:txBody>
          <a:bodyPr wrap="square" rtlCol="0">
            <a:spAutoFit/>
          </a:bodyPr>
          <a:lstStyle/>
          <a:p>
            <a:r>
              <a:rPr lang="fr-FR" dirty="0">
                <a:latin typeface="Avenir Book" panose="02000503020000020003" pitchFamily="2" charset="0"/>
              </a:rPr>
              <a:t>Quels sont les facteurs qui sont indispensables à la germination d’une graine ? </a:t>
            </a:r>
          </a:p>
          <a:p>
            <a:endParaRPr lang="fr-FR" dirty="0">
              <a:latin typeface="Avenir Book" panose="02000503020000020003" pitchFamily="2" charset="0"/>
            </a:endParaRPr>
          </a:p>
          <a:p>
            <a:r>
              <a:rPr lang="fr-FR" dirty="0">
                <a:latin typeface="Avenir Book" panose="02000503020000020003" pitchFamily="2" charset="0"/>
              </a:rPr>
              <a:t>……………………………………</a:t>
            </a:r>
          </a:p>
          <a:p>
            <a:endParaRPr lang="fr-FR" dirty="0">
              <a:latin typeface="Avenir Book" panose="02000503020000020003" pitchFamily="2" charset="0"/>
            </a:endParaRPr>
          </a:p>
          <a:p>
            <a:r>
              <a:rPr lang="fr-FR" dirty="0">
                <a:latin typeface="Avenir Book" panose="02000503020000020003" pitchFamily="2" charset="0"/>
              </a:rPr>
              <a:t>……………………………………</a:t>
            </a:r>
          </a:p>
          <a:p>
            <a:endParaRPr lang="fr-FR" dirty="0">
              <a:latin typeface="Avenir Book" panose="02000503020000020003" pitchFamily="2" charset="0"/>
            </a:endParaRPr>
          </a:p>
          <a:p>
            <a:r>
              <a:rPr lang="fr-FR" dirty="0">
                <a:latin typeface="Avenir Book" panose="02000503020000020003" pitchFamily="2" charset="0"/>
              </a:rPr>
              <a:t>……………………………………</a:t>
            </a:r>
          </a:p>
        </p:txBody>
      </p:sp>
      <p:sp>
        <p:nvSpPr>
          <p:cNvPr id="3" name="Espace réservé du numéro de diapositive 2">
            <a:extLst>
              <a:ext uri="{FF2B5EF4-FFF2-40B4-BE49-F238E27FC236}">
                <a16:creationId xmlns:a16="http://schemas.microsoft.com/office/drawing/2014/main" id="{BD3BD45C-95A0-9946-08D7-C3DAE646D9C1}"/>
              </a:ext>
            </a:extLst>
          </p:cNvPr>
          <p:cNvSpPr>
            <a:spLocks noGrp="1"/>
          </p:cNvSpPr>
          <p:nvPr>
            <p:ph type="sldNum" sz="quarter" idx="12"/>
          </p:nvPr>
        </p:nvSpPr>
        <p:spPr/>
        <p:txBody>
          <a:bodyPr/>
          <a:lstStyle/>
          <a:p>
            <a:fld id="{6E072B4D-8B69-1447-B4D9-EC33D46EA95F}" type="slidenum">
              <a:rPr lang="fr-FR" smtClean="0"/>
              <a:t>19</a:t>
            </a:fld>
            <a:endParaRPr lang="fr-FR"/>
          </a:p>
        </p:txBody>
      </p:sp>
      <p:pic>
        <p:nvPicPr>
          <p:cNvPr id="6" name="Image 5">
            <a:extLst>
              <a:ext uri="{FF2B5EF4-FFF2-40B4-BE49-F238E27FC236}">
                <a16:creationId xmlns:a16="http://schemas.microsoft.com/office/drawing/2014/main" id="{B11E473F-CD60-0B21-221C-9FF3970472E5}"/>
              </a:ext>
            </a:extLst>
          </p:cNvPr>
          <p:cNvPicPr>
            <a:picLocks noChangeAspect="1"/>
          </p:cNvPicPr>
          <p:nvPr/>
        </p:nvPicPr>
        <p:blipFill>
          <a:blip r:embed="rId2"/>
          <a:stretch>
            <a:fillRect/>
          </a:stretch>
        </p:blipFill>
        <p:spPr>
          <a:xfrm rot="16200000">
            <a:off x="4357692" y="1074602"/>
            <a:ext cx="1754245" cy="1906237"/>
          </a:xfrm>
          <a:prstGeom prst="rect">
            <a:avLst/>
          </a:prstGeom>
        </p:spPr>
      </p:pic>
      <p:pic>
        <p:nvPicPr>
          <p:cNvPr id="8" name="Image 7">
            <a:extLst>
              <a:ext uri="{FF2B5EF4-FFF2-40B4-BE49-F238E27FC236}">
                <a16:creationId xmlns:a16="http://schemas.microsoft.com/office/drawing/2014/main" id="{BFAC5996-7095-DBD6-E921-86C66CD7369D}"/>
              </a:ext>
            </a:extLst>
          </p:cNvPr>
          <p:cNvPicPr>
            <a:picLocks noChangeAspect="1"/>
          </p:cNvPicPr>
          <p:nvPr/>
        </p:nvPicPr>
        <p:blipFill>
          <a:blip r:embed="rId3"/>
          <a:stretch>
            <a:fillRect/>
          </a:stretch>
        </p:blipFill>
        <p:spPr>
          <a:xfrm rot="16200000">
            <a:off x="4563381" y="3572568"/>
            <a:ext cx="2425701" cy="1559379"/>
          </a:xfrm>
          <a:prstGeom prst="rect">
            <a:avLst/>
          </a:prstGeom>
        </p:spPr>
      </p:pic>
      <p:pic>
        <p:nvPicPr>
          <p:cNvPr id="10" name="Image 9">
            <a:extLst>
              <a:ext uri="{FF2B5EF4-FFF2-40B4-BE49-F238E27FC236}">
                <a16:creationId xmlns:a16="http://schemas.microsoft.com/office/drawing/2014/main" id="{6A64F7CF-5CEE-FA3E-CC77-FE23D58A969F}"/>
              </a:ext>
            </a:extLst>
          </p:cNvPr>
          <p:cNvPicPr>
            <a:picLocks noChangeAspect="1"/>
          </p:cNvPicPr>
          <p:nvPr/>
        </p:nvPicPr>
        <p:blipFill>
          <a:blip r:embed="rId4"/>
          <a:stretch>
            <a:fillRect/>
          </a:stretch>
        </p:blipFill>
        <p:spPr>
          <a:xfrm>
            <a:off x="4063773" y="6001096"/>
            <a:ext cx="2342085" cy="2308325"/>
          </a:xfrm>
          <a:prstGeom prst="rect">
            <a:avLst/>
          </a:prstGeom>
        </p:spPr>
      </p:pic>
      <p:sp>
        <p:nvSpPr>
          <p:cNvPr id="12" name="ZoneTexte 11">
            <a:extLst>
              <a:ext uri="{FF2B5EF4-FFF2-40B4-BE49-F238E27FC236}">
                <a16:creationId xmlns:a16="http://schemas.microsoft.com/office/drawing/2014/main" id="{FB7235B1-5F00-01C3-811F-3C0BA7FA9DFB}"/>
              </a:ext>
            </a:extLst>
          </p:cNvPr>
          <p:cNvSpPr txBox="1"/>
          <p:nvPr/>
        </p:nvSpPr>
        <p:spPr>
          <a:xfrm>
            <a:off x="441268" y="5724098"/>
            <a:ext cx="3429000" cy="3139321"/>
          </a:xfrm>
          <a:prstGeom prst="rect">
            <a:avLst/>
          </a:prstGeom>
          <a:noFill/>
        </p:spPr>
        <p:txBody>
          <a:bodyPr wrap="square">
            <a:spAutoFit/>
          </a:bodyPr>
          <a:lstStyle/>
          <a:p>
            <a:r>
              <a:rPr lang="fr-FR" sz="1800" dirty="0">
                <a:latin typeface="Avenir Book" panose="02000503020000020003" pitchFamily="2" charset="0"/>
              </a:rPr>
              <a:t>Quels sont les facteurs qui sont indispensables à la croissance d’une plante ? </a:t>
            </a:r>
          </a:p>
          <a:p>
            <a:endParaRPr lang="fr-FR" sz="1800" dirty="0">
              <a:latin typeface="Avenir Book" panose="02000503020000020003" pitchFamily="2" charset="0"/>
            </a:endParaRPr>
          </a:p>
          <a:p>
            <a:r>
              <a:rPr lang="fr-FR" sz="1800" dirty="0">
                <a:latin typeface="Avenir Book" panose="02000503020000020003" pitchFamily="2" charset="0"/>
              </a:rPr>
              <a:t>……………………………………</a:t>
            </a:r>
          </a:p>
          <a:p>
            <a:endParaRPr lang="fr-FR" sz="1800" dirty="0">
              <a:latin typeface="Avenir Book" panose="02000503020000020003" pitchFamily="2" charset="0"/>
            </a:endParaRPr>
          </a:p>
          <a:p>
            <a:r>
              <a:rPr lang="fr-FR" sz="1800" dirty="0">
                <a:latin typeface="Avenir Book" panose="02000503020000020003" pitchFamily="2" charset="0"/>
              </a:rPr>
              <a:t>……………………………………</a:t>
            </a:r>
          </a:p>
          <a:p>
            <a:endParaRPr lang="fr-FR" sz="1800" dirty="0">
              <a:latin typeface="Avenir Book" panose="02000503020000020003" pitchFamily="2" charset="0"/>
            </a:endParaRPr>
          </a:p>
          <a:p>
            <a:r>
              <a:rPr lang="fr-FR" sz="1800" dirty="0">
                <a:latin typeface="Avenir Book" panose="02000503020000020003" pitchFamily="2" charset="0"/>
              </a:rPr>
              <a:t>……………………………………</a:t>
            </a:r>
          </a:p>
          <a:p>
            <a:endParaRPr lang="fr-FR" dirty="0">
              <a:latin typeface="Avenir Book" panose="02000503020000020003" pitchFamily="2" charset="0"/>
            </a:endParaRPr>
          </a:p>
          <a:p>
            <a:r>
              <a:rPr lang="fr-FR" sz="1800" dirty="0">
                <a:latin typeface="Avenir Book" panose="02000503020000020003" pitchFamily="2" charset="0"/>
              </a:rPr>
              <a:t>……………………………………</a:t>
            </a:r>
          </a:p>
        </p:txBody>
      </p:sp>
      <p:sp>
        <p:nvSpPr>
          <p:cNvPr id="13" name="ZoneTexte 12">
            <a:extLst>
              <a:ext uri="{FF2B5EF4-FFF2-40B4-BE49-F238E27FC236}">
                <a16:creationId xmlns:a16="http://schemas.microsoft.com/office/drawing/2014/main" id="{404BA941-4D4E-7074-D6EA-364FF8ADE277}"/>
              </a:ext>
            </a:extLst>
          </p:cNvPr>
          <p:cNvSpPr txBox="1"/>
          <p:nvPr/>
        </p:nvSpPr>
        <p:spPr>
          <a:xfrm>
            <a:off x="540068" y="417937"/>
            <a:ext cx="4097597" cy="400110"/>
          </a:xfrm>
          <a:prstGeom prst="rect">
            <a:avLst/>
          </a:prstGeom>
          <a:noFill/>
        </p:spPr>
        <p:txBody>
          <a:bodyPr wrap="none" rtlCol="0">
            <a:spAutoFit/>
          </a:bodyPr>
          <a:lstStyle/>
          <a:p>
            <a:r>
              <a:rPr lang="fr-FR" sz="2000" u="sng" dirty="0">
                <a:solidFill>
                  <a:schemeClr val="accent2"/>
                </a:solidFill>
                <a:latin typeface="Avenir Book" panose="02000503020000020003" pitchFamily="2" charset="0"/>
              </a:rPr>
              <a:t>Les besoins des plantes : synthèse</a:t>
            </a:r>
          </a:p>
        </p:txBody>
      </p:sp>
    </p:spTree>
    <p:extLst>
      <p:ext uri="{BB962C8B-B14F-4D97-AF65-F5344CB8AC3E}">
        <p14:creationId xmlns:p14="http://schemas.microsoft.com/office/powerpoint/2010/main" val="1163713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3736AC8-550C-8330-484C-642604FD12B2}"/>
              </a:ext>
            </a:extLst>
          </p:cNvPr>
          <p:cNvSpPr txBox="1"/>
          <p:nvPr/>
        </p:nvSpPr>
        <p:spPr>
          <a:xfrm>
            <a:off x="233082" y="233082"/>
            <a:ext cx="6382871" cy="1200329"/>
          </a:xfrm>
          <a:prstGeom prst="rect">
            <a:avLst/>
          </a:prstGeom>
          <a:noFill/>
        </p:spPr>
        <p:txBody>
          <a:bodyPr wrap="square" rtlCol="0">
            <a:spAutoFit/>
          </a:bodyPr>
          <a:lstStyle/>
          <a:p>
            <a:r>
              <a:rPr lang="fr-FR">
                <a:solidFill>
                  <a:schemeClr val="accent2"/>
                </a:solidFill>
                <a:latin typeface="Avenir Book" panose="02000503020000020003" pitchFamily="2" charset="0"/>
              </a:rPr>
              <a:t>Leçon 1</a:t>
            </a:r>
          </a:p>
          <a:p>
            <a:r>
              <a:rPr lang="fr-FR">
                <a:latin typeface="Avenir Book" panose="02000503020000020003" pitchFamily="2" charset="0"/>
              </a:rPr>
              <a:t>Voici un plan de tagète. Annotons une photo de ce plant.</a:t>
            </a:r>
          </a:p>
          <a:p>
            <a:endParaRPr lang="fr-FR"/>
          </a:p>
          <a:p>
            <a:endParaRPr lang="fr-FR"/>
          </a:p>
        </p:txBody>
      </p:sp>
      <p:pic>
        <p:nvPicPr>
          <p:cNvPr id="4" name="Image 3">
            <a:extLst>
              <a:ext uri="{FF2B5EF4-FFF2-40B4-BE49-F238E27FC236}">
                <a16:creationId xmlns:a16="http://schemas.microsoft.com/office/drawing/2014/main" id="{6ABE7894-958E-777E-F7CC-D11FEA782410}"/>
              </a:ext>
            </a:extLst>
          </p:cNvPr>
          <p:cNvPicPr>
            <a:picLocks noChangeAspect="1"/>
          </p:cNvPicPr>
          <p:nvPr/>
        </p:nvPicPr>
        <p:blipFill>
          <a:blip r:embed="rId2"/>
          <a:stretch>
            <a:fillRect/>
          </a:stretch>
        </p:blipFill>
        <p:spPr>
          <a:xfrm rot="5400000">
            <a:off x="138392" y="2488406"/>
            <a:ext cx="6572250" cy="4929188"/>
          </a:xfrm>
          <a:prstGeom prst="rect">
            <a:avLst/>
          </a:prstGeom>
        </p:spPr>
      </p:pic>
      <p:cxnSp>
        <p:nvCxnSpPr>
          <p:cNvPr id="6" name="Connecteur droit avec flèche 5">
            <a:extLst>
              <a:ext uri="{FF2B5EF4-FFF2-40B4-BE49-F238E27FC236}">
                <a16:creationId xmlns:a16="http://schemas.microsoft.com/office/drawing/2014/main" id="{6775AE22-9311-DD4E-73CE-BDB44FF44363}"/>
              </a:ext>
            </a:extLst>
          </p:cNvPr>
          <p:cNvCxnSpPr/>
          <p:nvPr/>
        </p:nvCxnSpPr>
        <p:spPr>
          <a:xfrm flipH="1" flipV="1">
            <a:off x="3981450" y="7829550"/>
            <a:ext cx="1333500" cy="704850"/>
          </a:xfrm>
          <a:prstGeom prst="straightConnector1">
            <a:avLst/>
          </a:prstGeom>
          <a:ln w="38100">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7" name="ZoneTexte 6">
            <a:extLst>
              <a:ext uri="{FF2B5EF4-FFF2-40B4-BE49-F238E27FC236}">
                <a16:creationId xmlns:a16="http://schemas.microsoft.com/office/drawing/2014/main" id="{78E3074E-991F-9A02-5EE5-FCB458B37623}"/>
              </a:ext>
            </a:extLst>
          </p:cNvPr>
          <p:cNvSpPr txBox="1"/>
          <p:nvPr/>
        </p:nvSpPr>
        <p:spPr>
          <a:xfrm>
            <a:off x="4648200" y="8686800"/>
            <a:ext cx="2207656" cy="369332"/>
          </a:xfrm>
          <a:prstGeom prst="rect">
            <a:avLst/>
          </a:prstGeom>
          <a:noFill/>
        </p:spPr>
        <p:txBody>
          <a:bodyPr wrap="none" rtlCol="0">
            <a:spAutoFit/>
          </a:bodyPr>
          <a:lstStyle/>
          <a:p>
            <a:r>
              <a:rPr lang="fr-FR"/>
              <a:t>…………………………..</a:t>
            </a:r>
          </a:p>
        </p:txBody>
      </p:sp>
      <p:cxnSp>
        <p:nvCxnSpPr>
          <p:cNvPr id="8" name="Connecteur droit avec flèche 7">
            <a:extLst>
              <a:ext uri="{FF2B5EF4-FFF2-40B4-BE49-F238E27FC236}">
                <a16:creationId xmlns:a16="http://schemas.microsoft.com/office/drawing/2014/main" id="{DF6DE1CF-CCC4-9EB6-8AD8-BD397ADECC51}"/>
              </a:ext>
            </a:extLst>
          </p:cNvPr>
          <p:cNvCxnSpPr>
            <a:cxnSpLocks/>
          </p:cNvCxnSpPr>
          <p:nvPr/>
        </p:nvCxnSpPr>
        <p:spPr>
          <a:xfrm>
            <a:off x="704850" y="1666874"/>
            <a:ext cx="1386167" cy="657226"/>
          </a:xfrm>
          <a:prstGeom prst="straightConnector1">
            <a:avLst/>
          </a:prstGeom>
          <a:ln w="38100">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10" name="ZoneTexte 9">
            <a:extLst>
              <a:ext uri="{FF2B5EF4-FFF2-40B4-BE49-F238E27FC236}">
                <a16:creationId xmlns:a16="http://schemas.microsoft.com/office/drawing/2014/main" id="{0D73C524-1AF6-9141-94E6-C078C1FB59F7}"/>
              </a:ext>
            </a:extLst>
          </p:cNvPr>
          <p:cNvSpPr txBox="1"/>
          <p:nvPr/>
        </p:nvSpPr>
        <p:spPr>
          <a:xfrm>
            <a:off x="19050" y="1103250"/>
            <a:ext cx="2207656" cy="369332"/>
          </a:xfrm>
          <a:prstGeom prst="rect">
            <a:avLst/>
          </a:prstGeom>
          <a:noFill/>
        </p:spPr>
        <p:txBody>
          <a:bodyPr wrap="none" rtlCol="0">
            <a:spAutoFit/>
          </a:bodyPr>
          <a:lstStyle/>
          <a:p>
            <a:r>
              <a:rPr lang="fr-FR"/>
              <a:t>…………………………..</a:t>
            </a:r>
          </a:p>
        </p:txBody>
      </p:sp>
      <p:sp>
        <p:nvSpPr>
          <p:cNvPr id="11" name="ZoneTexte 10">
            <a:extLst>
              <a:ext uri="{FF2B5EF4-FFF2-40B4-BE49-F238E27FC236}">
                <a16:creationId xmlns:a16="http://schemas.microsoft.com/office/drawing/2014/main" id="{2EDFEF7E-D4B9-BA70-A5AF-74311CB466DC}"/>
              </a:ext>
            </a:extLst>
          </p:cNvPr>
          <p:cNvSpPr txBox="1"/>
          <p:nvPr/>
        </p:nvSpPr>
        <p:spPr>
          <a:xfrm>
            <a:off x="19050" y="5276850"/>
            <a:ext cx="2207656" cy="369332"/>
          </a:xfrm>
          <a:prstGeom prst="rect">
            <a:avLst/>
          </a:prstGeom>
          <a:noFill/>
        </p:spPr>
        <p:txBody>
          <a:bodyPr wrap="none" rtlCol="0">
            <a:spAutoFit/>
          </a:bodyPr>
          <a:lstStyle/>
          <a:p>
            <a:r>
              <a:rPr lang="fr-FR"/>
              <a:t>…………………………..</a:t>
            </a:r>
          </a:p>
        </p:txBody>
      </p:sp>
      <p:cxnSp>
        <p:nvCxnSpPr>
          <p:cNvPr id="12" name="Connecteur droit avec flèche 11">
            <a:extLst>
              <a:ext uri="{FF2B5EF4-FFF2-40B4-BE49-F238E27FC236}">
                <a16:creationId xmlns:a16="http://schemas.microsoft.com/office/drawing/2014/main" id="{1C57CFCD-F88C-A653-A547-64FD89A83804}"/>
              </a:ext>
            </a:extLst>
          </p:cNvPr>
          <p:cNvCxnSpPr>
            <a:cxnSpLocks/>
          </p:cNvCxnSpPr>
          <p:nvPr/>
        </p:nvCxnSpPr>
        <p:spPr>
          <a:xfrm>
            <a:off x="1734024" y="5132903"/>
            <a:ext cx="1433555" cy="513279"/>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14" name="Connecteur droit avec flèche 13">
            <a:extLst>
              <a:ext uri="{FF2B5EF4-FFF2-40B4-BE49-F238E27FC236}">
                <a16:creationId xmlns:a16="http://schemas.microsoft.com/office/drawing/2014/main" id="{B5317480-4851-25B9-B6B0-168C07BB2EA1}"/>
              </a:ext>
            </a:extLst>
          </p:cNvPr>
          <p:cNvCxnSpPr>
            <a:cxnSpLocks/>
          </p:cNvCxnSpPr>
          <p:nvPr/>
        </p:nvCxnSpPr>
        <p:spPr>
          <a:xfrm flipH="1" flipV="1">
            <a:off x="3424517" y="3498006"/>
            <a:ext cx="1890433" cy="1209674"/>
          </a:xfrm>
          <a:prstGeom prst="straightConnector1">
            <a:avLst/>
          </a:prstGeom>
          <a:ln w="38100">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16" name="ZoneTexte 15">
            <a:extLst>
              <a:ext uri="{FF2B5EF4-FFF2-40B4-BE49-F238E27FC236}">
                <a16:creationId xmlns:a16="http://schemas.microsoft.com/office/drawing/2014/main" id="{3E9AB95A-D21C-32BB-85B3-5EA77DF42D4E}"/>
              </a:ext>
            </a:extLst>
          </p:cNvPr>
          <p:cNvSpPr txBox="1"/>
          <p:nvPr/>
        </p:nvSpPr>
        <p:spPr>
          <a:xfrm>
            <a:off x="4650344" y="4875439"/>
            <a:ext cx="2207656" cy="369332"/>
          </a:xfrm>
          <a:prstGeom prst="rect">
            <a:avLst/>
          </a:prstGeom>
          <a:noFill/>
        </p:spPr>
        <p:txBody>
          <a:bodyPr wrap="none" rtlCol="0">
            <a:spAutoFit/>
          </a:bodyPr>
          <a:lstStyle/>
          <a:p>
            <a:r>
              <a:rPr lang="fr-FR"/>
              <a:t>…………………………..</a:t>
            </a:r>
          </a:p>
        </p:txBody>
      </p:sp>
      <p:cxnSp>
        <p:nvCxnSpPr>
          <p:cNvPr id="17" name="Connecteur droit avec flèche 16">
            <a:extLst>
              <a:ext uri="{FF2B5EF4-FFF2-40B4-BE49-F238E27FC236}">
                <a16:creationId xmlns:a16="http://schemas.microsoft.com/office/drawing/2014/main" id="{1E03BCE5-E4EC-B5CF-ABBD-A8A092F3AFF7}"/>
              </a:ext>
            </a:extLst>
          </p:cNvPr>
          <p:cNvCxnSpPr>
            <a:cxnSpLocks/>
          </p:cNvCxnSpPr>
          <p:nvPr/>
        </p:nvCxnSpPr>
        <p:spPr>
          <a:xfrm flipH="1" flipV="1">
            <a:off x="4935281" y="2918732"/>
            <a:ext cx="532069" cy="283999"/>
          </a:xfrm>
          <a:prstGeom prst="straightConnector1">
            <a:avLst/>
          </a:prstGeom>
          <a:ln w="38100">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19" name="ZoneTexte 18">
            <a:extLst>
              <a:ext uri="{FF2B5EF4-FFF2-40B4-BE49-F238E27FC236}">
                <a16:creationId xmlns:a16="http://schemas.microsoft.com/office/drawing/2014/main" id="{FD23828D-DB24-D29D-B31D-F90827D9180E}"/>
              </a:ext>
            </a:extLst>
          </p:cNvPr>
          <p:cNvSpPr txBox="1"/>
          <p:nvPr/>
        </p:nvSpPr>
        <p:spPr>
          <a:xfrm>
            <a:off x="4632883" y="3347689"/>
            <a:ext cx="2207656" cy="369332"/>
          </a:xfrm>
          <a:prstGeom prst="rect">
            <a:avLst/>
          </a:prstGeom>
          <a:noFill/>
        </p:spPr>
        <p:txBody>
          <a:bodyPr wrap="none" rtlCol="0">
            <a:spAutoFit/>
          </a:bodyPr>
          <a:lstStyle/>
          <a:p>
            <a:r>
              <a:rPr lang="fr-FR"/>
              <a:t>…………………………..</a:t>
            </a:r>
          </a:p>
        </p:txBody>
      </p:sp>
      <p:sp>
        <p:nvSpPr>
          <p:cNvPr id="21" name="Espace réservé du numéro de diapositive 20">
            <a:extLst>
              <a:ext uri="{FF2B5EF4-FFF2-40B4-BE49-F238E27FC236}">
                <a16:creationId xmlns:a16="http://schemas.microsoft.com/office/drawing/2014/main" id="{38339E8C-A1E3-E664-ACE8-1438AA8C638B}"/>
              </a:ext>
            </a:extLst>
          </p:cNvPr>
          <p:cNvSpPr>
            <a:spLocks noGrp="1"/>
          </p:cNvSpPr>
          <p:nvPr>
            <p:ph type="sldNum" sz="quarter" idx="12"/>
          </p:nvPr>
        </p:nvSpPr>
        <p:spPr/>
        <p:txBody>
          <a:bodyPr/>
          <a:lstStyle/>
          <a:p>
            <a:fld id="{6E072B4D-8B69-1447-B4D9-EC33D46EA95F}" type="slidenum">
              <a:rPr lang="fr-FR" smtClean="0"/>
              <a:t>2</a:t>
            </a:fld>
            <a:endParaRPr lang="fr-FR"/>
          </a:p>
        </p:txBody>
      </p:sp>
    </p:spTree>
    <p:extLst>
      <p:ext uri="{BB962C8B-B14F-4D97-AF65-F5344CB8AC3E}">
        <p14:creationId xmlns:p14="http://schemas.microsoft.com/office/powerpoint/2010/main" val="3306119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2E86273-6C62-E73A-1920-93285FD1A9A9}"/>
              </a:ext>
            </a:extLst>
          </p:cNvPr>
          <p:cNvSpPr txBox="1"/>
          <p:nvPr/>
        </p:nvSpPr>
        <p:spPr>
          <a:xfrm>
            <a:off x="273423" y="256419"/>
            <a:ext cx="6311153" cy="923330"/>
          </a:xfrm>
          <a:prstGeom prst="rect">
            <a:avLst/>
          </a:prstGeom>
          <a:noFill/>
        </p:spPr>
        <p:txBody>
          <a:bodyPr wrap="square">
            <a:spAutoFit/>
          </a:bodyPr>
          <a:lstStyle/>
          <a:p>
            <a:pPr algn="just"/>
            <a:r>
              <a:rPr lang="fr-FR" kern="100">
                <a:latin typeface="Century Gothic" panose="020B0502020202020204" pitchFamily="34" charset="0"/>
                <a:cs typeface="Times New Roman" panose="02020603050405020304" pitchFamily="18" charset="0"/>
              </a:rPr>
              <a:t>« Comment expliquer que la plante est née, s’est développée ? Qu’a fait mon institutrice pour obtenir cette plante ? »</a:t>
            </a:r>
            <a:endParaRPr lang="fr-BE" kern="100">
              <a:latin typeface="Century Gothic" panose="020B050202020202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19290D01-5BA8-98A8-B1C6-D6FCC2EF5DBD}"/>
              </a:ext>
            </a:extLst>
          </p:cNvPr>
          <p:cNvSpPr txBox="1"/>
          <p:nvPr/>
        </p:nvSpPr>
        <p:spPr>
          <a:xfrm>
            <a:off x="273423" y="1452283"/>
            <a:ext cx="3833742" cy="369332"/>
          </a:xfrm>
          <a:prstGeom prst="rect">
            <a:avLst/>
          </a:prstGeom>
          <a:noFill/>
        </p:spPr>
        <p:txBody>
          <a:bodyPr wrap="none" rtlCol="0">
            <a:spAutoFit/>
          </a:bodyPr>
          <a:lstStyle/>
          <a:p>
            <a:r>
              <a:rPr lang="fr-FR">
                <a:latin typeface="Avenir Book" panose="02000503020000020003" pitchFamily="2" charset="0"/>
              </a:rPr>
              <a:t>Je dessine et/ou je rédige un texte.</a:t>
            </a:r>
          </a:p>
        </p:txBody>
      </p:sp>
      <p:sp>
        <p:nvSpPr>
          <p:cNvPr id="5" name="ZoneTexte 4">
            <a:extLst>
              <a:ext uri="{FF2B5EF4-FFF2-40B4-BE49-F238E27FC236}">
                <a16:creationId xmlns:a16="http://schemas.microsoft.com/office/drawing/2014/main" id="{720487B3-E190-F5E7-0E0F-1065FF4A18C1}"/>
              </a:ext>
            </a:extLst>
          </p:cNvPr>
          <p:cNvSpPr txBox="1"/>
          <p:nvPr/>
        </p:nvSpPr>
        <p:spPr>
          <a:xfrm>
            <a:off x="273423" y="4827687"/>
            <a:ext cx="6459070" cy="5078313"/>
          </a:xfrm>
          <a:prstGeom prst="rect">
            <a:avLst/>
          </a:prstGeom>
          <a:noFill/>
        </p:spPr>
        <p:txBody>
          <a:bodyPr wrap="square" rtlCol="0">
            <a:spAutoFit/>
          </a:bodyPr>
          <a:lstStyle/>
          <a:p>
            <a:pPr>
              <a:lnSpc>
                <a:spcPct val="200000"/>
              </a:lnSpc>
            </a:pPr>
            <a:r>
              <a:rPr lang="fr-FR">
                <a:latin typeface="Avenir Book" panose="02000503020000020003" pitchFamily="2" charset="0"/>
              </a:rPr>
              <a:t>…………………………………………………………………........</a:t>
            </a:r>
          </a:p>
          <a:p>
            <a:pPr>
              <a:lnSpc>
                <a:spcPct val="200000"/>
              </a:lnSpc>
            </a:pPr>
            <a:r>
              <a:rPr lang="fr-FR">
                <a:latin typeface="Avenir Book" panose="02000503020000020003" pitchFamily="2" charset="0"/>
              </a:rPr>
              <a:t>…………………………………………………………………........</a:t>
            </a:r>
          </a:p>
          <a:p>
            <a:pPr>
              <a:lnSpc>
                <a:spcPct val="200000"/>
              </a:lnSpc>
            </a:pPr>
            <a:r>
              <a:rPr lang="fr-FR">
                <a:latin typeface="Avenir Book" panose="02000503020000020003" pitchFamily="2" charset="0"/>
              </a:rPr>
              <a:t>…………………………………………………………………........</a:t>
            </a:r>
          </a:p>
          <a:p>
            <a:pPr>
              <a:lnSpc>
                <a:spcPct val="200000"/>
              </a:lnSpc>
            </a:pPr>
            <a:r>
              <a:rPr lang="fr-FR">
                <a:latin typeface="Avenir Book" panose="02000503020000020003" pitchFamily="2" charset="0"/>
              </a:rPr>
              <a:t>…………………………………………………………………........</a:t>
            </a:r>
          </a:p>
          <a:p>
            <a:pPr>
              <a:lnSpc>
                <a:spcPct val="200000"/>
              </a:lnSpc>
            </a:pPr>
            <a:r>
              <a:rPr lang="fr-FR">
                <a:latin typeface="Avenir Book" panose="02000503020000020003" pitchFamily="2" charset="0"/>
              </a:rPr>
              <a:t>…………………………………………………………………........</a:t>
            </a:r>
          </a:p>
          <a:p>
            <a:pPr>
              <a:lnSpc>
                <a:spcPct val="200000"/>
              </a:lnSpc>
            </a:pPr>
            <a:r>
              <a:rPr lang="fr-FR">
                <a:latin typeface="Avenir Book" panose="02000503020000020003" pitchFamily="2" charset="0"/>
              </a:rPr>
              <a:t>…………………………………………………………………........</a:t>
            </a:r>
          </a:p>
          <a:p>
            <a:pPr>
              <a:lnSpc>
                <a:spcPct val="200000"/>
              </a:lnSpc>
            </a:pPr>
            <a:r>
              <a:rPr lang="fr-FR">
                <a:latin typeface="Avenir Book" panose="02000503020000020003" pitchFamily="2" charset="0"/>
              </a:rPr>
              <a:t>…………………………………………………………………........</a:t>
            </a:r>
          </a:p>
          <a:p>
            <a:pPr>
              <a:lnSpc>
                <a:spcPct val="200000"/>
              </a:lnSpc>
            </a:pPr>
            <a:endParaRPr lang="fr-FR">
              <a:latin typeface="Avenir Book" panose="02000503020000020003" pitchFamily="2" charset="0"/>
            </a:endParaRPr>
          </a:p>
          <a:p>
            <a:endParaRPr lang="fr-FR">
              <a:latin typeface="Avenir Book" panose="02000503020000020003" pitchFamily="2" charset="0"/>
            </a:endParaRPr>
          </a:p>
          <a:p>
            <a:endParaRPr lang="fr-FR">
              <a:latin typeface="Avenir Book" panose="02000503020000020003" pitchFamily="2" charset="0"/>
            </a:endParaRPr>
          </a:p>
        </p:txBody>
      </p:sp>
      <p:sp>
        <p:nvSpPr>
          <p:cNvPr id="2" name="Espace réservé du numéro de diapositive 1">
            <a:extLst>
              <a:ext uri="{FF2B5EF4-FFF2-40B4-BE49-F238E27FC236}">
                <a16:creationId xmlns:a16="http://schemas.microsoft.com/office/drawing/2014/main" id="{D554B363-6E07-AAA8-B5BE-5E89C8D6171A}"/>
              </a:ext>
            </a:extLst>
          </p:cNvPr>
          <p:cNvSpPr>
            <a:spLocks noGrp="1"/>
          </p:cNvSpPr>
          <p:nvPr>
            <p:ph type="sldNum" sz="quarter" idx="12"/>
          </p:nvPr>
        </p:nvSpPr>
        <p:spPr/>
        <p:txBody>
          <a:bodyPr/>
          <a:lstStyle/>
          <a:p>
            <a:fld id="{6E072B4D-8B69-1447-B4D9-EC33D46EA95F}" type="slidenum">
              <a:rPr lang="fr-FR" smtClean="0"/>
              <a:t>3</a:t>
            </a:fld>
            <a:endParaRPr lang="fr-FR"/>
          </a:p>
        </p:txBody>
      </p:sp>
    </p:spTree>
    <p:extLst>
      <p:ext uri="{BB962C8B-B14F-4D97-AF65-F5344CB8AC3E}">
        <p14:creationId xmlns:p14="http://schemas.microsoft.com/office/powerpoint/2010/main" val="2167479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332B32B-6CD3-29C0-1E41-A77237267287}"/>
              </a:ext>
            </a:extLst>
          </p:cNvPr>
          <p:cNvSpPr txBox="1"/>
          <p:nvPr/>
        </p:nvSpPr>
        <p:spPr>
          <a:xfrm>
            <a:off x="233082" y="286870"/>
            <a:ext cx="2404826" cy="369332"/>
          </a:xfrm>
          <a:prstGeom prst="rect">
            <a:avLst/>
          </a:prstGeom>
          <a:noFill/>
        </p:spPr>
        <p:txBody>
          <a:bodyPr wrap="none" rtlCol="0">
            <a:spAutoFit/>
          </a:bodyPr>
          <a:lstStyle/>
          <a:p>
            <a:r>
              <a:rPr lang="fr-FR">
                <a:latin typeface="Avenir Book" panose="02000503020000020003" pitchFamily="2" charset="0"/>
              </a:rPr>
              <a:t>Nous pensons que …</a:t>
            </a:r>
          </a:p>
        </p:txBody>
      </p:sp>
      <p:sp>
        <p:nvSpPr>
          <p:cNvPr id="3" name="Espace réservé du numéro de diapositive 2">
            <a:extLst>
              <a:ext uri="{FF2B5EF4-FFF2-40B4-BE49-F238E27FC236}">
                <a16:creationId xmlns:a16="http://schemas.microsoft.com/office/drawing/2014/main" id="{D8F5B728-394E-5867-FD76-C911386537E3}"/>
              </a:ext>
            </a:extLst>
          </p:cNvPr>
          <p:cNvSpPr>
            <a:spLocks noGrp="1"/>
          </p:cNvSpPr>
          <p:nvPr>
            <p:ph type="sldNum" sz="quarter" idx="12"/>
          </p:nvPr>
        </p:nvSpPr>
        <p:spPr/>
        <p:txBody>
          <a:bodyPr/>
          <a:lstStyle/>
          <a:p>
            <a:fld id="{6E072B4D-8B69-1447-B4D9-EC33D46EA95F}" type="slidenum">
              <a:rPr lang="fr-FR" smtClean="0"/>
              <a:t>4</a:t>
            </a:fld>
            <a:endParaRPr lang="fr-FR"/>
          </a:p>
        </p:txBody>
      </p:sp>
    </p:spTree>
    <p:extLst>
      <p:ext uri="{BB962C8B-B14F-4D97-AF65-F5344CB8AC3E}">
        <p14:creationId xmlns:p14="http://schemas.microsoft.com/office/powerpoint/2010/main" val="476574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435E6A2-8FDE-7C66-A715-7AD2D440AEEF}"/>
              </a:ext>
            </a:extLst>
          </p:cNvPr>
          <p:cNvSpPr>
            <a:spLocks noGrp="1"/>
          </p:cNvSpPr>
          <p:nvPr>
            <p:ph type="sldNum" sz="quarter" idx="12"/>
          </p:nvPr>
        </p:nvSpPr>
        <p:spPr/>
        <p:txBody>
          <a:bodyPr/>
          <a:lstStyle/>
          <a:p>
            <a:fld id="{6E072B4D-8B69-1447-B4D9-EC33D46EA95F}" type="slidenum">
              <a:rPr lang="fr-FR" smtClean="0"/>
              <a:t>5</a:t>
            </a:fld>
            <a:endParaRPr lang="fr-FR"/>
          </a:p>
        </p:txBody>
      </p:sp>
      <p:sp>
        <p:nvSpPr>
          <p:cNvPr id="3" name="ZoneTexte 2">
            <a:extLst>
              <a:ext uri="{FF2B5EF4-FFF2-40B4-BE49-F238E27FC236}">
                <a16:creationId xmlns:a16="http://schemas.microsoft.com/office/drawing/2014/main" id="{99F6E559-96D0-EE98-0815-74F7C76CDAF2}"/>
              </a:ext>
            </a:extLst>
          </p:cNvPr>
          <p:cNvSpPr txBox="1"/>
          <p:nvPr/>
        </p:nvSpPr>
        <p:spPr>
          <a:xfrm>
            <a:off x="307774" y="212820"/>
            <a:ext cx="3865161" cy="369332"/>
          </a:xfrm>
          <a:prstGeom prst="rect">
            <a:avLst/>
          </a:prstGeom>
          <a:noFill/>
        </p:spPr>
        <p:txBody>
          <a:bodyPr wrap="none" rtlCol="0">
            <a:spAutoFit/>
          </a:bodyPr>
          <a:lstStyle/>
          <a:p>
            <a:r>
              <a:rPr lang="fr-FR">
                <a:solidFill>
                  <a:schemeClr val="accent2"/>
                </a:solidFill>
                <a:latin typeface="Avenir Book" panose="02000503020000020003" pitchFamily="2" charset="0"/>
              </a:rPr>
              <a:t>Observons l’anatomie d’une graine.</a:t>
            </a:r>
          </a:p>
        </p:txBody>
      </p:sp>
      <p:sp>
        <p:nvSpPr>
          <p:cNvPr id="4" name="ZoneTexte 3">
            <a:extLst>
              <a:ext uri="{FF2B5EF4-FFF2-40B4-BE49-F238E27FC236}">
                <a16:creationId xmlns:a16="http://schemas.microsoft.com/office/drawing/2014/main" id="{8A62C9E4-A39E-5A0D-EFB5-BBBD52918AB3}"/>
              </a:ext>
            </a:extLst>
          </p:cNvPr>
          <p:cNvSpPr txBox="1"/>
          <p:nvPr/>
        </p:nvSpPr>
        <p:spPr>
          <a:xfrm>
            <a:off x="1224944" y="887887"/>
            <a:ext cx="4030270" cy="307777"/>
          </a:xfrm>
          <a:prstGeom prst="rect">
            <a:avLst/>
          </a:prstGeom>
          <a:noFill/>
        </p:spPr>
        <p:txBody>
          <a:bodyPr wrap="none" rtlCol="0">
            <a:spAutoFit/>
          </a:bodyPr>
          <a:lstStyle/>
          <a:p>
            <a:r>
              <a:rPr lang="fr-FR" sz="1400">
                <a:latin typeface="Century Gothic" panose="020B0502020202020204" pitchFamily="34" charset="0"/>
              </a:rPr>
              <a:t>Je dessine l’intérieur de la graine de haricot.</a:t>
            </a:r>
          </a:p>
        </p:txBody>
      </p:sp>
      <p:sp>
        <p:nvSpPr>
          <p:cNvPr id="5" name="ZoneTexte 4">
            <a:extLst>
              <a:ext uri="{FF2B5EF4-FFF2-40B4-BE49-F238E27FC236}">
                <a16:creationId xmlns:a16="http://schemas.microsoft.com/office/drawing/2014/main" id="{F8A0EBD4-0CEA-F4F4-F675-7C6156693C35}"/>
              </a:ext>
            </a:extLst>
          </p:cNvPr>
          <p:cNvSpPr txBox="1"/>
          <p:nvPr/>
        </p:nvSpPr>
        <p:spPr>
          <a:xfrm>
            <a:off x="438943" y="1410401"/>
            <a:ext cx="5980113" cy="3542599"/>
          </a:xfrm>
          <a:prstGeom prst="rect">
            <a:avLst/>
          </a:prstGeom>
          <a:noFill/>
          <a:ln>
            <a:solidFill>
              <a:schemeClr val="accent1"/>
            </a:solidFill>
          </a:ln>
        </p:spPr>
        <p:txBody>
          <a:bodyPr wrap="square" rtlCol="0">
            <a:spAutoFit/>
          </a:bodyPr>
          <a:lstStyle/>
          <a:p>
            <a:endParaRPr lang="fr-FR"/>
          </a:p>
        </p:txBody>
      </p:sp>
      <p:sp>
        <p:nvSpPr>
          <p:cNvPr id="6" name="ZoneTexte 5">
            <a:extLst>
              <a:ext uri="{FF2B5EF4-FFF2-40B4-BE49-F238E27FC236}">
                <a16:creationId xmlns:a16="http://schemas.microsoft.com/office/drawing/2014/main" id="{EF64E296-F6E3-59EF-85E7-D7F1CBA7FD52}"/>
              </a:ext>
            </a:extLst>
          </p:cNvPr>
          <p:cNvSpPr txBox="1"/>
          <p:nvPr/>
        </p:nvSpPr>
        <p:spPr>
          <a:xfrm>
            <a:off x="399617" y="5167737"/>
            <a:ext cx="5980113" cy="923330"/>
          </a:xfrm>
          <a:prstGeom prst="rect">
            <a:avLst/>
          </a:prstGeom>
          <a:noFill/>
        </p:spPr>
        <p:txBody>
          <a:bodyPr wrap="square" rtlCol="0">
            <a:spAutoFit/>
          </a:bodyPr>
          <a:lstStyle/>
          <a:p>
            <a:r>
              <a:rPr lang="fr-FR">
                <a:latin typeface="Avenir Book" panose="02000503020000020003" pitchFamily="2" charset="0"/>
              </a:rPr>
              <a:t>L’anatomie des graines de tagète et de cresson est la même que celle de la graine de haricot. Je colle des graines de cresson et de tagète.</a:t>
            </a:r>
          </a:p>
        </p:txBody>
      </p:sp>
    </p:spTree>
    <p:extLst>
      <p:ext uri="{BB962C8B-B14F-4D97-AF65-F5344CB8AC3E}">
        <p14:creationId xmlns:p14="http://schemas.microsoft.com/office/powerpoint/2010/main" val="324950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44D3D-0D3C-D194-4004-016C133C2FD2}"/>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971A542B-A09A-2A98-616E-303E02171E08}"/>
              </a:ext>
            </a:extLst>
          </p:cNvPr>
          <p:cNvSpPr txBox="1"/>
          <p:nvPr/>
        </p:nvSpPr>
        <p:spPr>
          <a:xfrm>
            <a:off x="372995" y="299692"/>
            <a:ext cx="5780314" cy="523220"/>
          </a:xfrm>
          <a:prstGeom prst="rect">
            <a:avLst/>
          </a:prstGeom>
          <a:noFill/>
        </p:spPr>
        <p:txBody>
          <a:bodyPr wrap="square" rtlCol="0">
            <a:spAutoFit/>
          </a:bodyPr>
          <a:lstStyle/>
          <a:p>
            <a:r>
              <a:rPr lang="fr-FR" sz="1400" dirty="0">
                <a:latin typeface="Century Gothic" panose="020B0502020202020204" pitchFamily="34" charset="0"/>
              </a:rPr>
              <a:t>Je compare mon dessin avec le dessin d’un scientifique et j’annote le dessin.</a:t>
            </a:r>
          </a:p>
        </p:txBody>
      </p:sp>
      <p:sp>
        <p:nvSpPr>
          <p:cNvPr id="16" name="Espace réservé du numéro de diapositive 15">
            <a:extLst>
              <a:ext uri="{FF2B5EF4-FFF2-40B4-BE49-F238E27FC236}">
                <a16:creationId xmlns:a16="http://schemas.microsoft.com/office/drawing/2014/main" id="{3B275D46-AB9B-0040-B270-4FC6FD760DEE}"/>
              </a:ext>
            </a:extLst>
          </p:cNvPr>
          <p:cNvSpPr>
            <a:spLocks noGrp="1"/>
          </p:cNvSpPr>
          <p:nvPr>
            <p:ph type="sldNum" sz="quarter" idx="12"/>
          </p:nvPr>
        </p:nvSpPr>
        <p:spPr/>
        <p:txBody>
          <a:bodyPr/>
          <a:lstStyle/>
          <a:p>
            <a:fld id="{6E072B4D-8B69-1447-B4D9-EC33D46EA95F}" type="slidenum">
              <a:rPr lang="fr-FR" smtClean="0"/>
              <a:t>6</a:t>
            </a:fld>
            <a:endParaRPr lang="fr-FR"/>
          </a:p>
        </p:txBody>
      </p:sp>
      <p:pic>
        <p:nvPicPr>
          <p:cNvPr id="14" name="Image 13">
            <a:extLst>
              <a:ext uri="{FF2B5EF4-FFF2-40B4-BE49-F238E27FC236}">
                <a16:creationId xmlns:a16="http://schemas.microsoft.com/office/drawing/2014/main" id="{1FE0997B-4869-A781-3DC0-2B13EE0459EE}"/>
              </a:ext>
            </a:extLst>
          </p:cNvPr>
          <p:cNvPicPr>
            <a:picLocks noChangeAspect="1"/>
          </p:cNvPicPr>
          <p:nvPr/>
        </p:nvPicPr>
        <p:blipFill>
          <a:blip r:embed="rId2"/>
          <a:stretch>
            <a:fillRect/>
          </a:stretch>
        </p:blipFill>
        <p:spPr>
          <a:xfrm>
            <a:off x="780302" y="1331684"/>
            <a:ext cx="5440990" cy="2783115"/>
          </a:xfrm>
          <a:prstGeom prst="rect">
            <a:avLst/>
          </a:prstGeom>
        </p:spPr>
      </p:pic>
    </p:spTree>
    <p:extLst>
      <p:ext uri="{BB962C8B-B14F-4D97-AF65-F5344CB8AC3E}">
        <p14:creationId xmlns:p14="http://schemas.microsoft.com/office/powerpoint/2010/main" val="250917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80B17C48-2DC2-B827-BFBD-B15B7979E133}"/>
              </a:ext>
            </a:extLst>
          </p:cNvPr>
          <p:cNvSpPr txBox="1"/>
          <p:nvPr/>
        </p:nvSpPr>
        <p:spPr>
          <a:xfrm>
            <a:off x="307774" y="212820"/>
            <a:ext cx="3759362" cy="369332"/>
          </a:xfrm>
          <a:prstGeom prst="rect">
            <a:avLst/>
          </a:prstGeom>
          <a:noFill/>
        </p:spPr>
        <p:txBody>
          <a:bodyPr wrap="none" rtlCol="0">
            <a:spAutoFit/>
          </a:bodyPr>
          <a:lstStyle/>
          <a:p>
            <a:r>
              <a:rPr lang="fr-FR">
                <a:solidFill>
                  <a:schemeClr val="accent2"/>
                </a:solidFill>
                <a:latin typeface="Avenir Book" panose="02000503020000020003" pitchFamily="2" charset="0"/>
              </a:rPr>
              <a:t>Observons des sachets de graines.</a:t>
            </a:r>
          </a:p>
        </p:txBody>
      </p:sp>
      <p:sp>
        <p:nvSpPr>
          <p:cNvPr id="9" name="ZoneTexte 8">
            <a:extLst>
              <a:ext uri="{FF2B5EF4-FFF2-40B4-BE49-F238E27FC236}">
                <a16:creationId xmlns:a16="http://schemas.microsoft.com/office/drawing/2014/main" id="{DB36D93C-63E5-28DD-C293-0289B82D6F4F}"/>
              </a:ext>
            </a:extLst>
          </p:cNvPr>
          <p:cNvSpPr txBox="1"/>
          <p:nvPr/>
        </p:nvSpPr>
        <p:spPr>
          <a:xfrm>
            <a:off x="307774" y="915963"/>
            <a:ext cx="6337953" cy="646331"/>
          </a:xfrm>
          <a:prstGeom prst="rect">
            <a:avLst/>
          </a:prstGeom>
          <a:noFill/>
        </p:spPr>
        <p:txBody>
          <a:bodyPr wrap="none" rtlCol="0">
            <a:spAutoFit/>
          </a:bodyPr>
          <a:lstStyle/>
          <a:p>
            <a:r>
              <a:rPr lang="fr-FR">
                <a:latin typeface="Avenir Book" panose="02000503020000020003" pitchFamily="2" charset="0"/>
              </a:rPr>
              <a:t>Observons le sachet de graines de cresson. </a:t>
            </a:r>
          </a:p>
          <a:p>
            <a:r>
              <a:rPr lang="fr-FR">
                <a:latin typeface="Avenir Book" panose="02000503020000020003" pitchFamily="2" charset="0"/>
              </a:rPr>
              <a:t>Quelles sont les informations que nous lisons sur le sachet ?</a:t>
            </a:r>
          </a:p>
        </p:txBody>
      </p:sp>
      <p:pic>
        <p:nvPicPr>
          <p:cNvPr id="3" name="Image 2">
            <a:extLst>
              <a:ext uri="{FF2B5EF4-FFF2-40B4-BE49-F238E27FC236}">
                <a16:creationId xmlns:a16="http://schemas.microsoft.com/office/drawing/2014/main" id="{72954AF2-9ABB-86C3-AB38-9F99DB264FA0}"/>
              </a:ext>
            </a:extLst>
          </p:cNvPr>
          <p:cNvPicPr>
            <a:picLocks noChangeAspect="1"/>
          </p:cNvPicPr>
          <p:nvPr/>
        </p:nvPicPr>
        <p:blipFill>
          <a:blip r:embed="rId2"/>
          <a:srcRect l="5136" t="15985" b="11838"/>
          <a:stretch>
            <a:fillRect/>
          </a:stretch>
        </p:blipFill>
        <p:spPr>
          <a:xfrm rot="5400000">
            <a:off x="2809750" y="2567895"/>
            <a:ext cx="3708893" cy="2116410"/>
          </a:xfrm>
          <a:prstGeom prst="rect">
            <a:avLst/>
          </a:prstGeom>
        </p:spPr>
      </p:pic>
      <p:pic>
        <p:nvPicPr>
          <p:cNvPr id="10" name="Image 9">
            <a:extLst>
              <a:ext uri="{FF2B5EF4-FFF2-40B4-BE49-F238E27FC236}">
                <a16:creationId xmlns:a16="http://schemas.microsoft.com/office/drawing/2014/main" id="{874188BA-9A4E-CC9C-60CC-D12C5C8E1A6A}"/>
              </a:ext>
            </a:extLst>
          </p:cNvPr>
          <p:cNvPicPr>
            <a:picLocks noChangeAspect="1"/>
          </p:cNvPicPr>
          <p:nvPr/>
        </p:nvPicPr>
        <p:blipFill>
          <a:blip r:embed="rId3"/>
          <a:srcRect l="3528" t="13216" r="2198" b="13950"/>
          <a:stretch>
            <a:fillRect/>
          </a:stretch>
        </p:blipFill>
        <p:spPr>
          <a:xfrm rot="5400000">
            <a:off x="145810" y="2551561"/>
            <a:ext cx="3708893" cy="2149079"/>
          </a:xfrm>
          <a:prstGeom prst="rect">
            <a:avLst/>
          </a:prstGeom>
        </p:spPr>
      </p:pic>
      <p:sp>
        <p:nvSpPr>
          <p:cNvPr id="11" name="Espace réservé du numéro de diapositive 10">
            <a:extLst>
              <a:ext uri="{FF2B5EF4-FFF2-40B4-BE49-F238E27FC236}">
                <a16:creationId xmlns:a16="http://schemas.microsoft.com/office/drawing/2014/main" id="{EDAA56D9-EED7-3156-4BD8-22E9B47BF083}"/>
              </a:ext>
            </a:extLst>
          </p:cNvPr>
          <p:cNvSpPr>
            <a:spLocks noGrp="1"/>
          </p:cNvSpPr>
          <p:nvPr>
            <p:ph type="sldNum" sz="quarter" idx="12"/>
          </p:nvPr>
        </p:nvSpPr>
        <p:spPr/>
        <p:txBody>
          <a:bodyPr/>
          <a:lstStyle/>
          <a:p>
            <a:fld id="{6E072B4D-8B69-1447-B4D9-EC33D46EA95F}" type="slidenum">
              <a:rPr lang="fr-FR" smtClean="0"/>
              <a:t>7</a:t>
            </a:fld>
            <a:endParaRPr lang="fr-FR"/>
          </a:p>
        </p:txBody>
      </p:sp>
      <p:sp>
        <p:nvSpPr>
          <p:cNvPr id="2" name="ZoneTexte 1">
            <a:extLst>
              <a:ext uri="{FF2B5EF4-FFF2-40B4-BE49-F238E27FC236}">
                <a16:creationId xmlns:a16="http://schemas.microsoft.com/office/drawing/2014/main" id="{6CC91DAE-AFD5-888B-79A2-16ADDD2CF6AD}"/>
              </a:ext>
            </a:extLst>
          </p:cNvPr>
          <p:cNvSpPr txBox="1"/>
          <p:nvPr/>
        </p:nvSpPr>
        <p:spPr>
          <a:xfrm>
            <a:off x="212270" y="5758099"/>
            <a:ext cx="6433457" cy="3431709"/>
          </a:xfrm>
          <a:prstGeom prst="rect">
            <a:avLst/>
          </a:prstGeom>
          <a:noFill/>
          <a:ln>
            <a:solidFill>
              <a:schemeClr val="accent1"/>
            </a:solidFill>
          </a:ln>
        </p:spPr>
        <p:txBody>
          <a:bodyPr wrap="square" rtlCol="0">
            <a:spAutoFit/>
          </a:bodyPr>
          <a:lstStyle/>
          <a:p>
            <a:r>
              <a:rPr lang="fr-FR" sz="1400">
                <a:latin typeface="Century Gothic" panose="020B0502020202020204" pitchFamily="34" charset="0"/>
              </a:rPr>
              <a:t>Je résume les informations lues sur le sachet de graines de cresson.</a:t>
            </a:r>
          </a:p>
          <a:p>
            <a:endParaRPr lang="fr-FR" sz="1400">
              <a:latin typeface="Century Gothic" panose="020B0502020202020204" pitchFamily="34" charset="0"/>
            </a:endParaRPr>
          </a:p>
          <a:p>
            <a:pPr marL="285726" indent="-285726">
              <a:lnSpc>
                <a:spcPct val="250000"/>
              </a:lnSpc>
              <a:buFont typeface="Arial" panose="020B0604020202020204" pitchFamily="34" charset="0"/>
              <a:buChar char="•"/>
            </a:pPr>
            <a:r>
              <a:rPr lang="fr-FR" sz="1400">
                <a:latin typeface="Century Gothic" panose="020B0502020202020204" pitchFamily="34" charset="0"/>
              </a:rPr>
              <a:t>Période de semis : ……………………………………………….......................</a:t>
            </a:r>
          </a:p>
          <a:p>
            <a:pPr marL="285726" indent="-285726">
              <a:lnSpc>
                <a:spcPct val="250000"/>
              </a:lnSpc>
              <a:buFont typeface="Arial" panose="020B0604020202020204" pitchFamily="34" charset="0"/>
              <a:buChar char="•"/>
            </a:pPr>
            <a:r>
              <a:rPr lang="fr-FR" sz="1400">
                <a:latin typeface="Century Gothic" panose="020B0502020202020204" pitchFamily="34" charset="0"/>
              </a:rPr>
              <a:t>Paramètres météo de cette période :</a:t>
            </a:r>
          </a:p>
          <a:p>
            <a:pPr>
              <a:lnSpc>
                <a:spcPct val="250000"/>
              </a:lnSpc>
            </a:pPr>
            <a:r>
              <a:rPr lang="fr-FR" sz="1400">
                <a:latin typeface="Century Gothic" panose="020B0502020202020204" pitchFamily="34" charset="0"/>
              </a:rPr>
              <a:t>……………………………………………………………………………………………</a:t>
            </a:r>
          </a:p>
          <a:p>
            <a:pPr marL="285726" indent="-285726">
              <a:lnSpc>
                <a:spcPct val="250000"/>
              </a:lnSpc>
              <a:buFont typeface="Arial" panose="020B0604020202020204" pitchFamily="34" charset="0"/>
              <a:buChar char="•"/>
            </a:pPr>
            <a:r>
              <a:rPr lang="fr-FR" sz="1400">
                <a:latin typeface="Century Gothic" panose="020B0502020202020204" pitchFamily="34" charset="0"/>
              </a:rPr>
              <a:t>Période de récolte : …………………………………………………………...</a:t>
            </a:r>
          </a:p>
          <a:p>
            <a:pPr marL="285726" indent="-285726">
              <a:lnSpc>
                <a:spcPct val="250000"/>
              </a:lnSpc>
              <a:buFont typeface="Arial" panose="020B0604020202020204" pitchFamily="34" charset="0"/>
              <a:buChar char="•"/>
            </a:pPr>
            <a:r>
              <a:rPr lang="fr-FR" sz="1400">
                <a:latin typeface="Century Gothic" panose="020B0502020202020204" pitchFamily="34" charset="0"/>
              </a:rPr>
              <a:t>Entretien : ………………………………………………………………………….</a:t>
            </a:r>
          </a:p>
          <a:p>
            <a:pPr marL="285726" indent="-285726">
              <a:buFontTx/>
              <a:buChar char="-"/>
            </a:pPr>
            <a:endParaRPr lang="fr-FR" sz="1400">
              <a:latin typeface="Century Gothic" panose="020B0502020202020204" pitchFamily="34" charset="0"/>
            </a:endParaRPr>
          </a:p>
        </p:txBody>
      </p:sp>
    </p:spTree>
    <p:extLst>
      <p:ext uri="{BB962C8B-B14F-4D97-AF65-F5344CB8AC3E}">
        <p14:creationId xmlns:p14="http://schemas.microsoft.com/office/powerpoint/2010/main" val="2425567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0E54B5B-C416-FF1D-4833-C2A7EE152E0D}"/>
              </a:ext>
            </a:extLst>
          </p:cNvPr>
          <p:cNvSpPr txBox="1"/>
          <p:nvPr/>
        </p:nvSpPr>
        <p:spPr>
          <a:xfrm>
            <a:off x="283520" y="5749688"/>
            <a:ext cx="6433457" cy="3431709"/>
          </a:xfrm>
          <a:prstGeom prst="rect">
            <a:avLst/>
          </a:prstGeom>
          <a:noFill/>
          <a:ln>
            <a:solidFill>
              <a:schemeClr val="accent1"/>
            </a:solidFill>
          </a:ln>
        </p:spPr>
        <p:txBody>
          <a:bodyPr wrap="square" rtlCol="0">
            <a:spAutoFit/>
          </a:bodyPr>
          <a:lstStyle/>
          <a:p>
            <a:r>
              <a:rPr lang="fr-FR" sz="1400">
                <a:latin typeface="Century Gothic" panose="020B0502020202020204" pitchFamily="34" charset="0"/>
              </a:rPr>
              <a:t>Je résume les informations lues sur le sachet de graines de cresson.</a:t>
            </a:r>
          </a:p>
          <a:p>
            <a:endParaRPr lang="fr-FR" sz="1400">
              <a:latin typeface="Century Gothic" panose="020B0502020202020204" pitchFamily="34" charset="0"/>
            </a:endParaRPr>
          </a:p>
          <a:p>
            <a:pPr marL="285726" indent="-285726">
              <a:lnSpc>
                <a:spcPct val="250000"/>
              </a:lnSpc>
              <a:buFont typeface="Arial" panose="020B0604020202020204" pitchFamily="34" charset="0"/>
              <a:buChar char="•"/>
            </a:pPr>
            <a:r>
              <a:rPr lang="fr-FR" sz="1400">
                <a:latin typeface="Century Gothic" panose="020B0502020202020204" pitchFamily="34" charset="0"/>
              </a:rPr>
              <a:t>Période de semis : ……………………………………………….......................</a:t>
            </a:r>
          </a:p>
          <a:p>
            <a:pPr marL="285726" indent="-285726">
              <a:lnSpc>
                <a:spcPct val="250000"/>
              </a:lnSpc>
              <a:buFont typeface="Arial" panose="020B0604020202020204" pitchFamily="34" charset="0"/>
              <a:buChar char="•"/>
            </a:pPr>
            <a:r>
              <a:rPr lang="fr-FR" sz="1400">
                <a:latin typeface="Century Gothic" panose="020B0502020202020204" pitchFamily="34" charset="0"/>
              </a:rPr>
              <a:t>Paramètres météo de cette période :</a:t>
            </a:r>
          </a:p>
          <a:p>
            <a:pPr>
              <a:lnSpc>
                <a:spcPct val="250000"/>
              </a:lnSpc>
            </a:pPr>
            <a:r>
              <a:rPr lang="fr-FR" sz="1400">
                <a:latin typeface="Century Gothic" panose="020B0502020202020204" pitchFamily="34" charset="0"/>
              </a:rPr>
              <a:t>……………………………………………………………………………………………</a:t>
            </a:r>
          </a:p>
          <a:p>
            <a:pPr marL="285726" indent="-285726">
              <a:lnSpc>
                <a:spcPct val="250000"/>
              </a:lnSpc>
              <a:buFont typeface="Arial" panose="020B0604020202020204" pitchFamily="34" charset="0"/>
              <a:buChar char="•"/>
            </a:pPr>
            <a:r>
              <a:rPr lang="fr-FR" sz="1400">
                <a:latin typeface="Century Gothic" panose="020B0502020202020204" pitchFamily="34" charset="0"/>
              </a:rPr>
              <a:t>Période de floraison : …………………………………………………………...</a:t>
            </a:r>
          </a:p>
          <a:p>
            <a:pPr marL="285726" indent="-285726">
              <a:lnSpc>
                <a:spcPct val="250000"/>
              </a:lnSpc>
              <a:buFont typeface="Arial" panose="020B0604020202020204" pitchFamily="34" charset="0"/>
              <a:buChar char="•"/>
            </a:pPr>
            <a:r>
              <a:rPr lang="fr-FR" sz="1400">
                <a:latin typeface="Century Gothic" panose="020B0502020202020204" pitchFamily="34" charset="0"/>
              </a:rPr>
              <a:t>Entretien : ………………………………………………………………………….</a:t>
            </a:r>
          </a:p>
          <a:p>
            <a:pPr marL="285726" indent="-285726">
              <a:buFontTx/>
              <a:buChar char="-"/>
            </a:pPr>
            <a:endParaRPr lang="fr-FR" sz="1400">
              <a:latin typeface="Century Gothic" panose="020B0502020202020204" pitchFamily="34" charset="0"/>
            </a:endParaRPr>
          </a:p>
        </p:txBody>
      </p:sp>
      <p:sp>
        <p:nvSpPr>
          <p:cNvPr id="5" name="ZoneTexte 4">
            <a:extLst>
              <a:ext uri="{FF2B5EF4-FFF2-40B4-BE49-F238E27FC236}">
                <a16:creationId xmlns:a16="http://schemas.microsoft.com/office/drawing/2014/main" id="{EDF449F6-97A9-521A-2374-2D044762CB9B}"/>
              </a:ext>
            </a:extLst>
          </p:cNvPr>
          <p:cNvSpPr txBox="1"/>
          <p:nvPr/>
        </p:nvSpPr>
        <p:spPr>
          <a:xfrm>
            <a:off x="331273" y="373522"/>
            <a:ext cx="6337953" cy="646331"/>
          </a:xfrm>
          <a:prstGeom prst="rect">
            <a:avLst/>
          </a:prstGeom>
          <a:noFill/>
        </p:spPr>
        <p:txBody>
          <a:bodyPr wrap="none" rtlCol="0">
            <a:spAutoFit/>
          </a:bodyPr>
          <a:lstStyle/>
          <a:p>
            <a:r>
              <a:rPr lang="fr-FR">
                <a:latin typeface="Avenir Book" panose="02000503020000020003" pitchFamily="2" charset="0"/>
              </a:rPr>
              <a:t>Observons le sachet de graines de tagète. </a:t>
            </a:r>
          </a:p>
          <a:p>
            <a:r>
              <a:rPr lang="fr-FR">
                <a:latin typeface="Avenir Book" panose="02000503020000020003" pitchFamily="2" charset="0"/>
              </a:rPr>
              <a:t>Quelles sont les informations que nous lisons sur le sachet ?</a:t>
            </a:r>
          </a:p>
        </p:txBody>
      </p:sp>
      <p:pic>
        <p:nvPicPr>
          <p:cNvPr id="3" name="Image 2">
            <a:extLst>
              <a:ext uri="{FF2B5EF4-FFF2-40B4-BE49-F238E27FC236}">
                <a16:creationId xmlns:a16="http://schemas.microsoft.com/office/drawing/2014/main" id="{B51C1491-021B-ED53-C1AA-B4568864D96F}"/>
              </a:ext>
            </a:extLst>
          </p:cNvPr>
          <p:cNvPicPr>
            <a:picLocks noChangeAspect="1"/>
          </p:cNvPicPr>
          <p:nvPr/>
        </p:nvPicPr>
        <p:blipFill>
          <a:blip r:embed="rId2"/>
          <a:srcRect l="6063" t="17575" r="3937" b="13334"/>
          <a:stretch>
            <a:fillRect/>
          </a:stretch>
        </p:blipFill>
        <p:spPr>
          <a:xfrm rot="5400000">
            <a:off x="-218778" y="2034633"/>
            <a:ext cx="4433638" cy="2552700"/>
          </a:xfrm>
          <a:prstGeom prst="rect">
            <a:avLst/>
          </a:prstGeom>
        </p:spPr>
      </p:pic>
      <p:pic>
        <p:nvPicPr>
          <p:cNvPr id="7" name="Image 6">
            <a:extLst>
              <a:ext uri="{FF2B5EF4-FFF2-40B4-BE49-F238E27FC236}">
                <a16:creationId xmlns:a16="http://schemas.microsoft.com/office/drawing/2014/main" id="{15ED0864-86E8-CE1C-1B44-1705AB73792D}"/>
              </a:ext>
            </a:extLst>
          </p:cNvPr>
          <p:cNvPicPr>
            <a:picLocks noChangeAspect="1"/>
          </p:cNvPicPr>
          <p:nvPr/>
        </p:nvPicPr>
        <p:blipFill>
          <a:blip r:embed="rId3"/>
          <a:srcRect l="5416" t="20539" r="3603" b="5387"/>
          <a:stretch>
            <a:fillRect/>
          </a:stretch>
        </p:blipFill>
        <p:spPr>
          <a:xfrm rot="5400000">
            <a:off x="2565835" y="1957328"/>
            <a:ext cx="4433639" cy="2707309"/>
          </a:xfrm>
          <a:prstGeom prst="rect">
            <a:avLst/>
          </a:prstGeom>
        </p:spPr>
      </p:pic>
      <p:sp>
        <p:nvSpPr>
          <p:cNvPr id="8" name="Espace réservé du numéro de diapositive 7">
            <a:extLst>
              <a:ext uri="{FF2B5EF4-FFF2-40B4-BE49-F238E27FC236}">
                <a16:creationId xmlns:a16="http://schemas.microsoft.com/office/drawing/2014/main" id="{1AA36796-7D6E-394F-D423-11C34DDD3B9A}"/>
              </a:ext>
            </a:extLst>
          </p:cNvPr>
          <p:cNvSpPr>
            <a:spLocks noGrp="1"/>
          </p:cNvSpPr>
          <p:nvPr>
            <p:ph type="sldNum" sz="quarter" idx="12"/>
          </p:nvPr>
        </p:nvSpPr>
        <p:spPr/>
        <p:txBody>
          <a:bodyPr/>
          <a:lstStyle/>
          <a:p>
            <a:fld id="{6E072B4D-8B69-1447-B4D9-EC33D46EA95F}" type="slidenum">
              <a:rPr lang="fr-FR" smtClean="0"/>
              <a:t>8</a:t>
            </a:fld>
            <a:endParaRPr lang="fr-FR"/>
          </a:p>
        </p:txBody>
      </p:sp>
    </p:spTree>
    <p:extLst>
      <p:ext uri="{BB962C8B-B14F-4D97-AF65-F5344CB8AC3E}">
        <p14:creationId xmlns:p14="http://schemas.microsoft.com/office/powerpoint/2010/main" val="4185159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81AAB-6AA1-B8AF-884D-9154AE01F56E}"/>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EB187FF6-919F-5A2F-876E-2F1B2B4E51D6}"/>
              </a:ext>
            </a:extLst>
          </p:cNvPr>
          <p:cNvSpPr txBox="1"/>
          <p:nvPr/>
        </p:nvSpPr>
        <p:spPr>
          <a:xfrm>
            <a:off x="170747" y="672203"/>
            <a:ext cx="6516506" cy="646331"/>
          </a:xfrm>
          <a:prstGeom prst="rect">
            <a:avLst/>
          </a:prstGeom>
          <a:noFill/>
        </p:spPr>
        <p:txBody>
          <a:bodyPr wrap="square" rtlCol="0">
            <a:spAutoFit/>
          </a:bodyPr>
          <a:lstStyle/>
          <a:p>
            <a:r>
              <a:rPr lang="fr-FR">
                <a:latin typeface="Avenir Book" panose="02000503020000020003" pitchFamily="2" charset="0"/>
              </a:rPr>
              <a:t>Nous réalisons des expériences pour savoir quels sont les facteurs qui influencent la germination.</a:t>
            </a:r>
          </a:p>
        </p:txBody>
      </p:sp>
      <p:sp>
        <p:nvSpPr>
          <p:cNvPr id="2" name="Espace réservé du numéro de diapositive 1">
            <a:extLst>
              <a:ext uri="{FF2B5EF4-FFF2-40B4-BE49-F238E27FC236}">
                <a16:creationId xmlns:a16="http://schemas.microsoft.com/office/drawing/2014/main" id="{CB64A013-1554-5500-FA55-0A7E125BF980}"/>
              </a:ext>
            </a:extLst>
          </p:cNvPr>
          <p:cNvSpPr>
            <a:spLocks noGrp="1"/>
          </p:cNvSpPr>
          <p:nvPr>
            <p:ph type="sldNum" sz="quarter" idx="12"/>
          </p:nvPr>
        </p:nvSpPr>
        <p:spPr/>
        <p:txBody>
          <a:bodyPr/>
          <a:lstStyle/>
          <a:p>
            <a:fld id="{6E072B4D-8B69-1447-B4D9-EC33D46EA95F}" type="slidenum">
              <a:rPr lang="fr-FR" smtClean="0"/>
              <a:t>9</a:t>
            </a:fld>
            <a:endParaRPr lang="fr-FR"/>
          </a:p>
        </p:txBody>
      </p:sp>
      <p:sp>
        <p:nvSpPr>
          <p:cNvPr id="3" name="ZoneTexte 2">
            <a:extLst>
              <a:ext uri="{FF2B5EF4-FFF2-40B4-BE49-F238E27FC236}">
                <a16:creationId xmlns:a16="http://schemas.microsoft.com/office/drawing/2014/main" id="{73576AF5-106E-6088-3C78-840BDEF5D6F8}"/>
              </a:ext>
            </a:extLst>
          </p:cNvPr>
          <p:cNvSpPr txBox="1"/>
          <p:nvPr/>
        </p:nvSpPr>
        <p:spPr>
          <a:xfrm>
            <a:off x="170747" y="265560"/>
            <a:ext cx="1555234" cy="369332"/>
          </a:xfrm>
          <a:prstGeom prst="rect">
            <a:avLst/>
          </a:prstGeom>
          <a:noFill/>
        </p:spPr>
        <p:txBody>
          <a:bodyPr wrap="none" rtlCol="0">
            <a:spAutoFit/>
          </a:bodyPr>
          <a:lstStyle/>
          <a:p>
            <a:r>
              <a:rPr lang="fr-FR" dirty="0">
                <a:solidFill>
                  <a:schemeClr val="accent2"/>
                </a:solidFill>
                <a:latin typeface="Avenir Book" panose="02000503020000020003" pitchFamily="2" charset="0"/>
              </a:rPr>
              <a:t>Leçons 2 et 3</a:t>
            </a:r>
          </a:p>
        </p:txBody>
      </p:sp>
      <p:pic>
        <p:nvPicPr>
          <p:cNvPr id="8" name="Image 7">
            <a:extLst>
              <a:ext uri="{FF2B5EF4-FFF2-40B4-BE49-F238E27FC236}">
                <a16:creationId xmlns:a16="http://schemas.microsoft.com/office/drawing/2014/main" id="{A348B0DA-41A0-8A0B-F9B2-9183E45B7C1B}"/>
              </a:ext>
            </a:extLst>
          </p:cNvPr>
          <p:cNvPicPr>
            <a:picLocks noChangeAspect="1"/>
          </p:cNvPicPr>
          <p:nvPr/>
        </p:nvPicPr>
        <p:blipFill>
          <a:blip r:embed="rId2"/>
          <a:stretch>
            <a:fillRect/>
          </a:stretch>
        </p:blipFill>
        <p:spPr>
          <a:xfrm rot="16200000">
            <a:off x="-1064730" y="3051903"/>
            <a:ext cx="8287350" cy="4820612"/>
          </a:xfrm>
          <a:prstGeom prst="rect">
            <a:avLst/>
          </a:prstGeom>
        </p:spPr>
      </p:pic>
    </p:spTree>
    <p:extLst>
      <p:ext uri="{BB962C8B-B14F-4D97-AF65-F5344CB8AC3E}">
        <p14:creationId xmlns:p14="http://schemas.microsoft.com/office/powerpoint/2010/main" val="3491179535"/>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11e56a1-96d6-40f1-84d6-16cb71412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24F3CFA23507842A57E897C813E1A15" ma:contentTypeVersion="12" ma:contentTypeDescription="Crée un document." ma:contentTypeScope="" ma:versionID="48ef7fab060ab018f8ebead8ac0c1739">
  <xsd:schema xmlns:xsd="http://www.w3.org/2001/XMLSchema" xmlns:xs="http://www.w3.org/2001/XMLSchema" xmlns:p="http://schemas.microsoft.com/office/2006/metadata/properties" xmlns:ns2="e11e56a1-96d6-40f1-84d6-16cb71412cb5" targetNamespace="http://schemas.microsoft.com/office/2006/metadata/properties" ma:root="true" ma:fieldsID="b5feb869c05cd313dba0362eb0bc0591" ns2:_="">
    <xsd:import namespace="e11e56a1-96d6-40f1-84d6-16cb71412cb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1e56a1-96d6-40f1-84d6-16cb71412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alises d’images" ma:readOnly="false" ma:fieldId="{5cf76f15-5ced-4ddc-b409-7134ff3c332f}" ma:taxonomyMulti="true" ma:sspId="644f71e4-9239-498e-80b1-027df265fbd8" ma:termSetId="09814cd3-568e-fe90-9814-8d621ff8fb84" ma:anchorId="fba54fb3-c3e1-fe81-a776-ca4b69148c4d" ma:open="true" ma:isKeyword="false">
      <xsd:complexType>
        <xsd:sequence>
          <xsd:element ref="pc:Terms" minOccurs="0" maxOccurs="1"/>
        </xsd:sequence>
      </xsd:complex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0898AB-5365-41F0-A956-C0A8E4557F11}">
  <ds:schemaRefs>
    <ds:schemaRef ds:uri="http://purl.org/dc/terms/"/>
    <ds:schemaRef ds:uri="e11e56a1-96d6-40f1-84d6-16cb71412cb5"/>
    <ds:schemaRef ds:uri="http://www.w3.org/XML/1998/namespace"/>
    <ds:schemaRef ds:uri="http://schemas.openxmlformats.org/package/2006/metadata/core-properties"/>
    <ds:schemaRef ds:uri="http://schemas.microsoft.com/office/2006/metadata/properties"/>
    <ds:schemaRef ds:uri="http://purl.org/dc/dcmitype/"/>
    <ds:schemaRef ds:uri="http://schemas.microsoft.com/office/infopath/2007/PartnerControls"/>
    <ds:schemaRef ds:uri="http://schemas.microsoft.com/office/2006/documentManagement/types"/>
    <ds:schemaRef ds:uri="http://purl.org/dc/elements/1.1/"/>
  </ds:schemaRefs>
</ds:datastoreItem>
</file>

<file path=customXml/itemProps2.xml><?xml version="1.0" encoding="utf-8"?>
<ds:datastoreItem xmlns:ds="http://schemas.openxmlformats.org/officeDocument/2006/customXml" ds:itemID="{8A8147A5-1A14-4691-9D96-C0B1C6D5D20A}">
  <ds:schemaRefs>
    <ds:schemaRef ds:uri="http://schemas.microsoft.com/sharepoint/v3/contenttype/forms"/>
  </ds:schemaRefs>
</ds:datastoreItem>
</file>

<file path=customXml/itemProps3.xml><?xml version="1.0" encoding="utf-8"?>
<ds:datastoreItem xmlns:ds="http://schemas.openxmlformats.org/officeDocument/2006/customXml" ds:itemID="{F0745431-4611-46C7-8C6A-C66FDB9B937A}">
  <ds:schemaRefs>
    <ds:schemaRef ds:uri="e11e56a1-96d6-40f1-84d6-16cb71412cb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72</TotalTime>
  <Words>892</Words>
  <Application>Microsoft Macintosh PowerPoint</Application>
  <PresentationFormat>Format A4 (210 x 297 mm)</PresentationFormat>
  <Paragraphs>162</Paragraphs>
  <Slides>19</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Aptos</vt:lpstr>
      <vt:lpstr>Aptos Display</vt:lpstr>
      <vt:lpstr>Arial</vt:lpstr>
      <vt:lpstr>Avenir Book</vt:lpstr>
      <vt:lpstr>Calibri</vt:lpstr>
      <vt:lpstr>Century Gothic</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Florence Richard</dc:creator>
  <cp:lastModifiedBy>Nadine Stouvenakers(Hypothese)</cp:lastModifiedBy>
  <cp:revision>7</cp:revision>
  <dcterms:created xsi:type="dcterms:W3CDTF">2026-05-13T11:50:19Z</dcterms:created>
  <dcterms:modified xsi:type="dcterms:W3CDTF">2026-08-21T10:28:51Z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0x010100724F3CFA23507842A57E897C813E1A15</vt:lpwstr>
  </property>
  <property fmtid="{D5CDD505-2E9C-101B-9397-08002B2CF9AE}" pid="3" name="MediaServiceImageTags">
    <vt:lpwstr/>
  </property>
</Properties>
</file>