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0" r:id="rId2"/>
    <p:sldId id="271" r:id="rId3"/>
    <p:sldId id="274" r:id="rId4"/>
    <p:sldId id="276" r:id="rId5"/>
    <p:sldId id="275" r:id="rId6"/>
    <p:sldId id="277" r:id="rId7"/>
    <p:sldId id="278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2"/>
    <p:restoredTop sz="94830"/>
  </p:normalViewPr>
  <p:slideViewPr>
    <p:cSldViewPr snapToGrid="0">
      <p:cViewPr varScale="1">
        <p:scale>
          <a:sx n="101" d="100"/>
          <a:sy n="101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99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09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83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04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6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08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0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20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2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3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6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4A59B4-9023-2F4B-8155-D0E30039062C}" type="datetimeFigureOut">
              <a:rPr lang="fr-FR" smtClean="0"/>
              <a:t>04/01/2026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690E07-B051-0747-AD89-68AB309D5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3D56F-63B7-ED43-0C5D-D636DE90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98DC0E0-1ACC-0A52-BC76-8504D12EFE98}"/>
              </a:ext>
            </a:extLst>
          </p:cNvPr>
          <p:cNvSpPr txBox="1"/>
          <p:nvPr/>
        </p:nvSpPr>
        <p:spPr>
          <a:xfrm>
            <a:off x="951137" y="323855"/>
            <a:ext cx="79916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4000" dirty="0">
                <a:latin typeface="Avenir Book" panose="02000503020000020003" pitchFamily="2" charset="0"/>
              </a:rPr>
              <a:t>Lundi 1</a:t>
            </a:r>
            <a:r>
              <a:rPr lang="fr-BE" sz="4000" baseline="30000" dirty="0">
                <a:latin typeface="Avenir Book" panose="02000503020000020003" pitchFamily="2" charset="0"/>
              </a:rPr>
              <a:t>er</a:t>
            </a:r>
            <a:r>
              <a:rPr lang="fr-BE" sz="4000" dirty="0">
                <a:latin typeface="Avenir Book" panose="02000503020000020003" pitchFamily="2" charset="0"/>
              </a:rPr>
              <a:t> décembre 2025 - </a:t>
            </a:r>
            <a:r>
              <a:rPr lang="fr-BE" sz="4000" dirty="0" err="1">
                <a:latin typeface="Avenir Book" panose="02000503020000020003" pitchFamily="2" charset="0"/>
              </a:rPr>
              <a:t>Fontin</a:t>
            </a:r>
            <a:r>
              <a:rPr lang="fr-BE" sz="4000" dirty="0">
                <a:latin typeface="Avenir Book" panose="02000503020000020003" pitchFamily="2" charset="0"/>
              </a:rPr>
              <a:t> </a:t>
            </a:r>
            <a:endParaRPr lang="fr-FR" sz="4000" dirty="0">
              <a:latin typeface="Avenir Book" panose="02000503020000020003" pitchFamily="2" charset="0"/>
            </a:endParaRPr>
          </a:p>
        </p:txBody>
      </p:sp>
      <p:sp>
        <p:nvSpPr>
          <p:cNvPr id="6" name="Zone de texte 8">
            <a:extLst>
              <a:ext uri="{FF2B5EF4-FFF2-40B4-BE49-F238E27FC236}">
                <a16:creationId xmlns:a16="http://schemas.microsoft.com/office/drawing/2014/main" id="{55B698AE-9776-C8BA-3170-8BD414ED5C1B}"/>
              </a:ext>
            </a:extLst>
          </p:cNvPr>
          <p:cNvSpPr txBox="1"/>
          <p:nvPr/>
        </p:nvSpPr>
        <p:spPr>
          <a:xfrm>
            <a:off x="490957" y="1204825"/>
            <a:ext cx="670560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appareil, thermomètre, texte&#10;&#10;Le contenu généré par l’IA peut être incorrect.">
            <a:extLst>
              <a:ext uri="{FF2B5EF4-FFF2-40B4-BE49-F238E27FC236}">
                <a16:creationId xmlns:a16="http://schemas.microsoft.com/office/drawing/2014/main" id="{0B1F2C79-D408-2397-E340-ADE6B0344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" y="1964962"/>
            <a:ext cx="1828800" cy="455993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B1245E2-B783-D3AF-E338-6AC2096C4D86}"/>
              </a:ext>
            </a:extLst>
          </p:cNvPr>
          <p:cNvCxnSpPr>
            <a:cxnSpLocks/>
          </p:cNvCxnSpPr>
          <p:nvPr/>
        </p:nvCxnSpPr>
        <p:spPr>
          <a:xfrm>
            <a:off x="886383" y="4395604"/>
            <a:ext cx="0" cy="151811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E35933-1CA8-EE25-4162-08AC3511A0BD}"/>
              </a:ext>
            </a:extLst>
          </p:cNvPr>
          <p:cNvCxnSpPr>
            <a:cxnSpLocks/>
          </p:cNvCxnSpPr>
          <p:nvPr/>
        </p:nvCxnSpPr>
        <p:spPr>
          <a:xfrm>
            <a:off x="1786231" y="4285509"/>
            <a:ext cx="0" cy="16077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 de texte 3">
            <a:extLst>
              <a:ext uri="{FF2B5EF4-FFF2-40B4-BE49-F238E27FC236}">
                <a16:creationId xmlns:a16="http://schemas.microsoft.com/office/drawing/2014/main" id="{EE25F9CC-2BD4-6D1B-8A90-5D9B4835E72E}"/>
              </a:ext>
            </a:extLst>
          </p:cNvPr>
          <p:cNvSpPr txBox="1"/>
          <p:nvPr/>
        </p:nvSpPr>
        <p:spPr>
          <a:xfrm>
            <a:off x="2359642" y="4324419"/>
            <a:ext cx="7134601" cy="22433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None/>
            </a:pPr>
            <a:r>
              <a:rPr lang="fr-BE" sz="2600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Lundi, </a:t>
            </a:r>
            <a:r>
              <a:rPr lang="fr-BE" sz="26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températures varieront entre 4 et 8 degrés. Le vent sera modéré. Le ciel sera partiellement nuageux </a:t>
            </a:r>
            <a:r>
              <a:rPr lang="fr-FR" sz="2600" dirty="0">
                <a:latin typeface="Avenir Book" panose="02000503020000020003" pitchFamily="2" charset="0"/>
              </a:rPr>
              <a:t>et sec. </a:t>
            </a:r>
            <a:endParaRPr lang="fr-BE" sz="26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8">
            <a:extLst>
              <a:ext uri="{FF2B5EF4-FFF2-40B4-BE49-F238E27FC236}">
                <a16:creationId xmlns:a16="http://schemas.microsoft.com/office/drawing/2014/main" id="{D6565AB5-4034-48B9-5DCD-5E05BF0F0C87}"/>
              </a:ext>
            </a:extLst>
          </p:cNvPr>
          <p:cNvSpPr txBox="1"/>
          <p:nvPr/>
        </p:nvSpPr>
        <p:spPr>
          <a:xfrm>
            <a:off x="1416661" y="1204825"/>
            <a:ext cx="809908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9F77AB1-A379-79A1-EA44-ADAE2132A5D2}"/>
              </a:ext>
            </a:extLst>
          </p:cNvPr>
          <p:cNvSpPr/>
          <p:nvPr/>
        </p:nvSpPr>
        <p:spPr>
          <a:xfrm>
            <a:off x="0" y="1"/>
            <a:ext cx="9906000" cy="6858000"/>
          </a:xfrm>
          <a:prstGeom prst="frame">
            <a:avLst>
              <a:gd name="adj1" fmla="val 26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5DA462-1276-4327-FE8D-C46BA9D5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72" y="1284166"/>
            <a:ext cx="2628639" cy="249883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4DE5035-1A00-1A6E-42F1-69DE83439E66}"/>
              </a:ext>
            </a:extLst>
          </p:cNvPr>
          <p:cNvSpPr txBox="1"/>
          <p:nvPr/>
        </p:nvSpPr>
        <p:spPr>
          <a:xfrm>
            <a:off x="7020805" y="3389906"/>
            <a:ext cx="74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0 mm</a:t>
            </a:r>
          </a:p>
        </p:txBody>
      </p:sp>
      <p:pic>
        <p:nvPicPr>
          <p:cNvPr id="3" name="Image 2" descr="Une image contenant ustensiles de cuisine&#10;&#10;Le contenu généré par l’IA peut être incorrect.">
            <a:extLst>
              <a:ext uri="{FF2B5EF4-FFF2-40B4-BE49-F238E27FC236}">
                <a16:creationId xmlns:a16="http://schemas.microsoft.com/office/drawing/2014/main" id="{D694698B-B57D-2ED0-B618-782EA3249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973" y="1618012"/>
            <a:ext cx="2378914" cy="1831138"/>
          </a:xfrm>
          <a:prstGeom prst="rect">
            <a:avLst/>
          </a:prstGeom>
        </p:spPr>
      </p:pic>
      <p:pic>
        <p:nvPicPr>
          <p:cNvPr id="4" name="Image 3" descr="Une image contenant plastique, bouteille, intérieur&#10;&#10;Le contenu généré par l’IA peut être incorrect.">
            <a:extLst>
              <a:ext uri="{FF2B5EF4-FFF2-40B4-BE49-F238E27FC236}">
                <a16:creationId xmlns:a16="http://schemas.microsoft.com/office/drawing/2014/main" id="{3B7F9B80-6D47-AC42-C8DF-307E7CC09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7185" t="5461" r="25574" b="3765"/>
          <a:stretch>
            <a:fillRect/>
          </a:stretch>
        </p:blipFill>
        <p:spPr>
          <a:xfrm>
            <a:off x="7693158" y="1454520"/>
            <a:ext cx="1571046" cy="22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6764-1AB6-9635-A8CF-54C10608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6A4EDF-5E49-64C9-21FD-9AFEDE37C49F}"/>
              </a:ext>
            </a:extLst>
          </p:cNvPr>
          <p:cNvSpPr txBox="1"/>
          <p:nvPr/>
        </p:nvSpPr>
        <p:spPr>
          <a:xfrm>
            <a:off x="1075176" y="323855"/>
            <a:ext cx="77435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4000" dirty="0">
                <a:latin typeface="Avenir Book" panose="02000503020000020003" pitchFamily="2" charset="0"/>
              </a:rPr>
              <a:t>Mardi 2 décembre 2025 - </a:t>
            </a:r>
            <a:r>
              <a:rPr lang="fr-BE" sz="4000" dirty="0" err="1">
                <a:latin typeface="Avenir Book" panose="02000503020000020003" pitchFamily="2" charset="0"/>
              </a:rPr>
              <a:t>Fontin</a:t>
            </a:r>
            <a:r>
              <a:rPr lang="fr-BE" sz="4000" dirty="0">
                <a:latin typeface="Avenir Book" panose="02000503020000020003" pitchFamily="2" charset="0"/>
              </a:rPr>
              <a:t> </a:t>
            </a:r>
            <a:endParaRPr lang="fr-FR" sz="4000" dirty="0">
              <a:latin typeface="Avenir Book" panose="02000503020000020003" pitchFamily="2" charset="0"/>
            </a:endParaRPr>
          </a:p>
        </p:txBody>
      </p:sp>
      <p:sp>
        <p:nvSpPr>
          <p:cNvPr id="6" name="Zone de texte 8">
            <a:extLst>
              <a:ext uri="{FF2B5EF4-FFF2-40B4-BE49-F238E27FC236}">
                <a16:creationId xmlns:a16="http://schemas.microsoft.com/office/drawing/2014/main" id="{EC8796A6-3E01-11D9-279B-252944B80FC1}"/>
              </a:ext>
            </a:extLst>
          </p:cNvPr>
          <p:cNvSpPr txBox="1"/>
          <p:nvPr/>
        </p:nvSpPr>
        <p:spPr>
          <a:xfrm>
            <a:off x="490957" y="1204825"/>
            <a:ext cx="670560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appareil, thermomètre, texte&#10;&#10;Le contenu généré par l’IA peut être incorrect.">
            <a:extLst>
              <a:ext uri="{FF2B5EF4-FFF2-40B4-BE49-F238E27FC236}">
                <a16:creationId xmlns:a16="http://schemas.microsoft.com/office/drawing/2014/main" id="{518882FB-F358-2551-E86B-8DAB0C99A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" y="1964962"/>
            <a:ext cx="1828800" cy="455993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F540E6-C185-E4D5-DE42-6D397AE5071A}"/>
              </a:ext>
            </a:extLst>
          </p:cNvPr>
          <p:cNvCxnSpPr>
            <a:cxnSpLocks/>
          </p:cNvCxnSpPr>
          <p:nvPr/>
        </p:nvCxnSpPr>
        <p:spPr>
          <a:xfrm>
            <a:off x="886383" y="4318363"/>
            <a:ext cx="0" cy="155832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C9CA201-9855-BE94-F93E-B6204E0C34C7}"/>
              </a:ext>
            </a:extLst>
          </p:cNvPr>
          <p:cNvCxnSpPr>
            <a:cxnSpLocks/>
          </p:cNvCxnSpPr>
          <p:nvPr/>
        </p:nvCxnSpPr>
        <p:spPr>
          <a:xfrm>
            <a:off x="1786231" y="4202607"/>
            <a:ext cx="0" cy="167299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 de texte 3">
            <a:extLst>
              <a:ext uri="{FF2B5EF4-FFF2-40B4-BE49-F238E27FC236}">
                <a16:creationId xmlns:a16="http://schemas.microsoft.com/office/drawing/2014/main" id="{86F9442E-497C-9F06-500F-9583E67FCD69}"/>
              </a:ext>
            </a:extLst>
          </p:cNvPr>
          <p:cNvSpPr txBox="1"/>
          <p:nvPr/>
        </p:nvSpPr>
        <p:spPr>
          <a:xfrm>
            <a:off x="2359642" y="4324419"/>
            <a:ext cx="7134601" cy="22433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BE" sz="26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Mardi, les températures varieront entre 7 et 11 degrés. Le vent sera fort. </a:t>
            </a:r>
            <a:r>
              <a:rPr lang="fr-FR" sz="2600" dirty="0">
                <a:latin typeface="Avenir Book" panose="02000503020000020003" pitchFamily="2" charset="0"/>
              </a:rPr>
              <a:t>Le ciel sera partiellement nuageux avec de la bruine faible.</a:t>
            </a:r>
          </a:p>
          <a:p>
            <a:pPr algn="just">
              <a:buNone/>
            </a:pPr>
            <a:endParaRPr lang="fr-BE" sz="2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8">
            <a:extLst>
              <a:ext uri="{FF2B5EF4-FFF2-40B4-BE49-F238E27FC236}">
                <a16:creationId xmlns:a16="http://schemas.microsoft.com/office/drawing/2014/main" id="{F032A3FF-BFC1-E0C7-B4F5-63AA37D1922F}"/>
              </a:ext>
            </a:extLst>
          </p:cNvPr>
          <p:cNvSpPr txBox="1"/>
          <p:nvPr/>
        </p:nvSpPr>
        <p:spPr>
          <a:xfrm>
            <a:off x="1416661" y="1204825"/>
            <a:ext cx="809908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15BB30DD-24ED-B4E0-7DF5-B0F4BDCED3F8}"/>
              </a:ext>
            </a:extLst>
          </p:cNvPr>
          <p:cNvSpPr/>
          <p:nvPr/>
        </p:nvSpPr>
        <p:spPr>
          <a:xfrm>
            <a:off x="0" y="1"/>
            <a:ext cx="9906000" cy="6858000"/>
          </a:xfrm>
          <a:prstGeom prst="frame">
            <a:avLst>
              <a:gd name="adj1" fmla="val 26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2F92C1C-D9A6-4CFF-234A-EE9948AB54E9}"/>
              </a:ext>
            </a:extLst>
          </p:cNvPr>
          <p:cNvSpPr txBox="1"/>
          <p:nvPr/>
        </p:nvSpPr>
        <p:spPr>
          <a:xfrm>
            <a:off x="7020805" y="3389906"/>
            <a:ext cx="75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1 mm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FB4AECB-CD49-75B1-90EC-DAA065EC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037" y="1355595"/>
            <a:ext cx="2224568" cy="24988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7D673C-116F-92D3-1E58-4E8E42FD4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81" y="1558768"/>
            <a:ext cx="2284849" cy="2030977"/>
          </a:xfrm>
          <a:prstGeom prst="rect">
            <a:avLst/>
          </a:prstGeom>
        </p:spPr>
      </p:pic>
      <p:pic>
        <p:nvPicPr>
          <p:cNvPr id="17" name="Image 16" descr="Une image contenant couvercle, plastique&#10;&#10;Le contenu généré par l’IA peut être incorrect.">
            <a:extLst>
              <a:ext uri="{FF2B5EF4-FFF2-40B4-BE49-F238E27FC236}">
                <a16:creationId xmlns:a16="http://schemas.microsoft.com/office/drawing/2014/main" id="{376E0442-25C4-945C-215C-897FA081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642" y="1620760"/>
            <a:ext cx="1470375" cy="2202811"/>
          </a:xfrm>
          <a:prstGeom prst="rect">
            <a:avLst/>
          </a:prstGeom>
        </p:spPr>
      </p:pic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74AEDD62-5645-579D-6719-CE18CDD68C61}"/>
              </a:ext>
            </a:extLst>
          </p:cNvPr>
          <p:cNvSpPr/>
          <p:nvPr/>
        </p:nvSpPr>
        <p:spPr>
          <a:xfrm>
            <a:off x="7656163" y="3498392"/>
            <a:ext cx="116237" cy="72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13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3D03-5480-D716-03F2-8D5AE3BF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4B01DF-8473-2516-A9D9-2C02A21341A6}"/>
              </a:ext>
            </a:extLst>
          </p:cNvPr>
          <p:cNvSpPr txBox="1"/>
          <p:nvPr/>
        </p:nvSpPr>
        <p:spPr>
          <a:xfrm>
            <a:off x="719118" y="323855"/>
            <a:ext cx="845571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4000" dirty="0">
                <a:latin typeface="Avenir Book" panose="02000503020000020003" pitchFamily="2" charset="0"/>
              </a:rPr>
              <a:t>Mercredi 3 décembre 2025 - </a:t>
            </a:r>
            <a:r>
              <a:rPr lang="fr-BE" sz="4000" dirty="0" err="1">
                <a:latin typeface="Avenir Book" panose="02000503020000020003" pitchFamily="2" charset="0"/>
              </a:rPr>
              <a:t>Fontin</a:t>
            </a:r>
            <a:r>
              <a:rPr lang="fr-BE" sz="4000" dirty="0">
                <a:latin typeface="Avenir Book" panose="02000503020000020003" pitchFamily="2" charset="0"/>
              </a:rPr>
              <a:t> </a:t>
            </a:r>
            <a:endParaRPr lang="fr-FR" sz="4000" dirty="0">
              <a:latin typeface="Avenir Book" panose="02000503020000020003" pitchFamily="2" charset="0"/>
            </a:endParaRPr>
          </a:p>
        </p:txBody>
      </p:sp>
      <p:sp>
        <p:nvSpPr>
          <p:cNvPr id="6" name="Zone de texte 8">
            <a:extLst>
              <a:ext uri="{FF2B5EF4-FFF2-40B4-BE49-F238E27FC236}">
                <a16:creationId xmlns:a16="http://schemas.microsoft.com/office/drawing/2014/main" id="{2F4B8BD9-1435-3730-B6E7-B555501646D4}"/>
              </a:ext>
            </a:extLst>
          </p:cNvPr>
          <p:cNvSpPr txBox="1"/>
          <p:nvPr/>
        </p:nvSpPr>
        <p:spPr>
          <a:xfrm>
            <a:off x="490957" y="1204825"/>
            <a:ext cx="670560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appareil, thermomètre, texte&#10;&#10;Le contenu généré par l’IA peut être incorrect.">
            <a:extLst>
              <a:ext uri="{FF2B5EF4-FFF2-40B4-BE49-F238E27FC236}">
                <a16:creationId xmlns:a16="http://schemas.microsoft.com/office/drawing/2014/main" id="{5748FF7D-219A-BDA4-F460-3991AD497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" y="1964962"/>
            <a:ext cx="1828800" cy="455993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14244D5-FB9D-D8EE-F51D-9EE6065C1579}"/>
              </a:ext>
            </a:extLst>
          </p:cNvPr>
          <p:cNvCxnSpPr>
            <a:cxnSpLocks/>
          </p:cNvCxnSpPr>
          <p:nvPr/>
        </p:nvCxnSpPr>
        <p:spPr>
          <a:xfrm>
            <a:off x="886383" y="4371975"/>
            <a:ext cx="0" cy="149756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202C022-2F9F-608C-C561-060351C80B09}"/>
              </a:ext>
            </a:extLst>
          </p:cNvPr>
          <p:cNvCxnSpPr>
            <a:cxnSpLocks/>
          </p:cNvCxnSpPr>
          <p:nvPr/>
        </p:nvCxnSpPr>
        <p:spPr>
          <a:xfrm>
            <a:off x="1786231" y="4281191"/>
            <a:ext cx="0" cy="167299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 de texte 3">
            <a:extLst>
              <a:ext uri="{FF2B5EF4-FFF2-40B4-BE49-F238E27FC236}">
                <a16:creationId xmlns:a16="http://schemas.microsoft.com/office/drawing/2014/main" id="{5A32F99B-913F-59FD-1FA5-6025BBDB0D06}"/>
              </a:ext>
            </a:extLst>
          </p:cNvPr>
          <p:cNvSpPr txBox="1"/>
          <p:nvPr/>
        </p:nvSpPr>
        <p:spPr>
          <a:xfrm>
            <a:off x="2359642" y="4324419"/>
            <a:ext cx="7134601" cy="22433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BE" sz="26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Mercredi, les températures varieront entre 5 et 8 degrés. Le vent sera faible à modéré. Quelques gouttes de pluie sont possibles. </a:t>
            </a:r>
            <a:r>
              <a:rPr lang="fr-FR" sz="2600" dirty="0">
                <a:latin typeface="Avenir Book" panose="02000503020000020003" pitchFamily="2" charset="0"/>
              </a:rPr>
              <a:t>Le ciel sera partiellement nuageux avec des éclaircies l’après-midi. </a:t>
            </a:r>
            <a:endParaRPr lang="fr-BE" sz="2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8">
            <a:extLst>
              <a:ext uri="{FF2B5EF4-FFF2-40B4-BE49-F238E27FC236}">
                <a16:creationId xmlns:a16="http://schemas.microsoft.com/office/drawing/2014/main" id="{01DAA2C6-628A-A9E1-64E4-859748CCD3C8}"/>
              </a:ext>
            </a:extLst>
          </p:cNvPr>
          <p:cNvSpPr txBox="1"/>
          <p:nvPr/>
        </p:nvSpPr>
        <p:spPr>
          <a:xfrm>
            <a:off x="1416661" y="1204825"/>
            <a:ext cx="809908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8A5BC6D5-7605-A853-1617-E5C33E4B88D6}"/>
              </a:ext>
            </a:extLst>
          </p:cNvPr>
          <p:cNvSpPr/>
          <p:nvPr/>
        </p:nvSpPr>
        <p:spPr>
          <a:xfrm>
            <a:off x="0" y="1"/>
            <a:ext cx="9906000" cy="6858000"/>
          </a:xfrm>
          <a:prstGeom prst="frame">
            <a:avLst>
              <a:gd name="adj1" fmla="val 26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2AC210B-9B08-92D6-31C4-3C680BB4207C}"/>
              </a:ext>
            </a:extLst>
          </p:cNvPr>
          <p:cNvSpPr txBox="1"/>
          <p:nvPr/>
        </p:nvSpPr>
        <p:spPr>
          <a:xfrm>
            <a:off x="7020805" y="3389906"/>
            <a:ext cx="75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1 mm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956F25A-B9F1-B8F2-FF89-549611415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81" y="1558768"/>
            <a:ext cx="2284849" cy="2030977"/>
          </a:xfrm>
          <a:prstGeom prst="rect">
            <a:avLst/>
          </a:prstGeom>
        </p:spPr>
      </p:pic>
      <p:pic>
        <p:nvPicPr>
          <p:cNvPr id="17" name="Image 16" descr="Une image contenant couvercle, plastique&#10;&#10;Le contenu généré par l’IA peut être incorrect.">
            <a:extLst>
              <a:ext uri="{FF2B5EF4-FFF2-40B4-BE49-F238E27FC236}">
                <a16:creationId xmlns:a16="http://schemas.microsoft.com/office/drawing/2014/main" id="{5738970A-8329-E91A-A792-D36E017F4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642" y="1620760"/>
            <a:ext cx="1470375" cy="2202811"/>
          </a:xfrm>
          <a:prstGeom prst="rect">
            <a:avLst/>
          </a:prstGeom>
        </p:spPr>
      </p:pic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3F46B2E4-103E-8B33-1478-26ECDD45D815}"/>
              </a:ext>
            </a:extLst>
          </p:cNvPr>
          <p:cNvSpPr/>
          <p:nvPr/>
        </p:nvSpPr>
        <p:spPr>
          <a:xfrm>
            <a:off x="7656163" y="3498392"/>
            <a:ext cx="116237" cy="72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27F7EC-DE4A-211A-41E8-514BE66B8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472" y="1284166"/>
            <a:ext cx="2628639" cy="24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5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D306-4E25-2D97-5FB9-C86326475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3E5DC2-6F66-0354-291C-A95753108EB1}"/>
              </a:ext>
            </a:extLst>
          </p:cNvPr>
          <p:cNvSpPr txBox="1"/>
          <p:nvPr/>
        </p:nvSpPr>
        <p:spPr>
          <a:xfrm>
            <a:off x="1108234" y="323855"/>
            <a:ext cx="76774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4000" dirty="0">
                <a:latin typeface="Avenir Book" panose="02000503020000020003" pitchFamily="2" charset="0"/>
              </a:rPr>
              <a:t>Jeudi 4 décembre 2025 - </a:t>
            </a:r>
            <a:r>
              <a:rPr lang="fr-BE" sz="4000" dirty="0" err="1">
                <a:latin typeface="Avenir Book" panose="02000503020000020003" pitchFamily="2" charset="0"/>
              </a:rPr>
              <a:t>Fontin</a:t>
            </a:r>
            <a:r>
              <a:rPr lang="fr-BE" sz="4000" dirty="0">
                <a:latin typeface="Avenir Book" panose="02000503020000020003" pitchFamily="2" charset="0"/>
              </a:rPr>
              <a:t> </a:t>
            </a:r>
            <a:endParaRPr lang="fr-FR" sz="4000" dirty="0">
              <a:latin typeface="Avenir Book" panose="02000503020000020003" pitchFamily="2" charset="0"/>
            </a:endParaRPr>
          </a:p>
        </p:txBody>
      </p:sp>
      <p:sp>
        <p:nvSpPr>
          <p:cNvPr id="6" name="Zone de texte 8">
            <a:extLst>
              <a:ext uri="{FF2B5EF4-FFF2-40B4-BE49-F238E27FC236}">
                <a16:creationId xmlns:a16="http://schemas.microsoft.com/office/drawing/2014/main" id="{8094A42F-91D7-8BC5-5E4D-FA3CD8B4CCC5}"/>
              </a:ext>
            </a:extLst>
          </p:cNvPr>
          <p:cNvSpPr txBox="1"/>
          <p:nvPr/>
        </p:nvSpPr>
        <p:spPr>
          <a:xfrm>
            <a:off x="490957" y="1204825"/>
            <a:ext cx="670560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appareil, thermomètre, texte&#10;&#10;Le contenu généré par l’IA peut être incorrect.">
            <a:extLst>
              <a:ext uri="{FF2B5EF4-FFF2-40B4-BE49-F238E27FC236}">
                <a16:creationId xmlns:a16="http://schemas.microsoft.com/office/drawing/2014/main" id="{F29A36F2-3EF9-2690-C816-13CA2EE90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" y="1964962"/>
            <a:ext cx="1828800" cy="455993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8381C78-CB42-81F5-8801-76C1098DFC51}"/>
              </a:ext>
            </a:extLst>
          </p:cNvPr>
          <p:cNvCxnSpPr>
            <a:cxnSpLocks/>
          </p:cNvCxnSpPr>
          <p:nvPr/>
        </p:nvCxnSpPr>
        <p:spPr>
          <a:xfrm>
            <a:off x="886383" y="4402667"/>
            <a:ext cx="0" cy="15587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5EBABFD-F823-B045-7A40-75B1FD6CC643}"/>
              </a:ext>
            </a:extLst>
          </p:cNvPr>
          <p:cNvCxnSpPr>
            <a:cxnSpLocks/>
          </p:cNvCxnSpPr>
          <p:nvPr/>
        </p:nvCxnSpPr>
        <p:spPr>
          <a:xfrm>
            <a:off x="1786231" y="4346368"/>
            <a:ext cx="0" cy="161504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 de texte 8">
            <a:extLst>
              <a:ext uri="{FF2B5EF4-FFF2-40B4-BE49-F238E27FC236}">
                <a16:creationId xmlns:a16="http://schemas.microsoft.com/office/drawing/2014/main" id="{AFBC6792-F8E2-02F2-6F57-B6432A5D8BFA}"/>
              </a:ext>
            </a:extLst>
          </p:cNvPr>
          <p:cNvSpPr txBox="1"/>
          <p:nvPr/>
        </p:nvSpPr>
        <p:spPr>
          <a:xfrm>
            <a:off x="1416661" y="1204825"/>
            <a:ext cx="809908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39982970-B6CD-1AAB-DA4D-5989AECD1715}"/>
              </a:ext>
            </a:extLst>
          </p:cNvPr>
          <p:cNvSpPr/>
          <p:nvPr/>
        </p:nvSpPr>
        <p:spPr>
          <a:xfrm>
            <a:off x="0" y="1"/>
            <a:ext cx="9906000" cy="6858000"/>
          </a:xfrm>
          <a:prstGeom prst="frame">
            <a:avLst>
              <a:gd name="adj1" fmla="val 26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FC089BF-E7ED-5698-CA40-8E03DB07EADB}"/>
              </a:ext>
            </a:extLst>
          </p:cNvPr>
          <p:cNvSpPr txBox="1"/>
          <p:nvPr/>
        </p:nvSpPr>
        <p:spPr>
          <a:xfrm>
            <a:off x="7020805" y="3389906"/>
            <a:ext cx="75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1 mm</a:t>
            </a:r>
          </a:p>
        </p:txBody>
      </p:sp>
      <p:pic>
        <p:nvPicPr>
          <p:cNvPr id="17" name="Image 16" descr="Une image contenant couvercle, plastique&#10;&#10;Le contenu généré par l’IA peut être incorrect.">
            <a:extLst>
              <a:ext uri="{FF2B5EF4-FFF2-40B4-BE49-F238E27FC236}">
                <a16:creationId xmlns:a16="http://schemas.microsoft.com/office/drawing/2014/main" id="{BB40CB93-17D1-4A01-5A95-FC067465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42" y="1620760"/>
            <a:ext cx="1470375" cy="2202811"/>
          </a:xfrm>
          <a:prstGeom prst="rect">
            <a:avLst/>
          </a:prstGeom>
        </p:spPr>
      </p:pic>
      <p:sp>
        <p:nvSpPr>
          <p:cNvPr id="18" name="Parenthèse ouvrante 17">
            <a:extLst>
              <a:ext uri="{FF2B5EF4-FFF2-40B4-BE49-F238E27FC236}">
                <a16:creationId xmlns:a16="http://schemas.microsoft.com/office/drawing/2014/main" id="{A9134A76-0033-88E0-4D4D-4E867A6F04D8}"/>
              </a:ext>
            </a:extLst>
          </p:cNvPr>
          <p:cNvSpPr/>
          <p:nvPr/>
        </p:nvSpPr>
        <p:spPr>
          <a:xfrm>
            <a:off x="7656163" y="3498392"/>
            <a:ext cx="116237" cy="72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5246C9-128A-86A5-4985-0277C40E3B4C}"/>
              </a:ext>
            </a:extLst>
          </p:cNvPr>
          <p:cNvSpPr txBox="1"/>
          <p:nvPr/>
        </p:nvSpPr>
        <p:spPr>
          <a:xfrm>
            <a:off x="2393984" y="4261963"/>
            <a:ext cx="67913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26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Jeudi, les températures varieront entre 4 et 6 degrés. Le vent sera modéré. </a:t>
            </a:r>
            <a:r>
              <a:rPr lang="fr-FR" sz="2600" dirty="0">
                <a:latin typeface="Avenir Book" panose="02000503020000020003" pitchFamily="2" charset="0"/>
              </a:rPr>
              <a:t>Le ciel sera nuageux. Quelques gouttes de pluie sont prévues. </a:t>
            </a:r>
            <a:endParaRPr lang="fr-BE" sz="2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4440B6-407A-D481-05D9-5A6733F96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090" y="1486122"/>
            <a:ext cx="2628639" cy="24988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70A7E3-1A42-1335-82B0-22739ADD8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44" t="25631" r="67159" b="64661"/>
          <a:stretch>
            <a:fillRect/>
          </a:stretch>
        </p:blipFill>
        <p:spPr>
          <a:xfrm>
            <a:off x="4876015" y="1657149"/>
            <a:ext cx="2191858" cy="18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7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1E4E-BE78-0454-5B4A-C63C8C1B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EC5255-F929-C7BA-3368-B702812960A2}"/>
              </a:ext>
            </a:extLst>
          </p:cNvPr>
          <p:cNvSpPr txBox="1"/>
          <p:nvPr/>
        </p:nvSpPr>
        <p:spPr>
          <a:xfrm>
            <a:off x="708571" y="323855"/>
            <a:ext cx="84768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4000" dirty="0">
                <a:latin typeface="Avenir Book" panose="02000503020000020003" pitchFamily="2" charset="0"/>
              </a:rPr>
              <a:t>Vendredi 5 décembre 2025 - </a:t>
            </a:r>
            <a:r>
              <a:rPr lang="fr-BE" sz="4000" dirty="0" err="1">
                <a:latin typeface="Avenir Book" panose="02000503020000020003" pitchFamily="2" charset="0"/>
              </a:rPr>
              <a:t>Fontin</a:t>
            </a:r>
            <a:r>
              <a:rPr lang="fr-BE" sz="4000" dirty="0">
                <a:latin typeface="Avenir Book" panose="02000503020000020003" pitchFamily="2" charset="0"/>
              </a:rPr>
              <a:t> </a:t>
            </a:r>
            <a:endParaRPr lang="fr-FR" sz="4000" dirty="0">
              <a:latin typeface="Avenir Book" panose="02000503020000020003" pitchFamily="2" charset="0"/>
            </a:endParaRPr>
          </a:p>
        </p:txBody>
      </p:sp>
      <p:sp>
        <p:nvSpPr>
          <p:cNvPr id="6" name="Zone de texte 8">
            <a:extLst>
              <a:ext uri="{FF2B5EF4-FFF2-40B4-BE49-F238E27FC236}">
                <a16:creationId xmlns:a16="http://schemas.microsoft.com/office/drawing/2014/main" id="{CD3B8A25-252B-9C61-D85C-F06A78E47CC5}"/>
              </a:ext>
            </a:extLst>
          </p:cNvPr>
          <p:cNvSpPr txBox="1"/>
          <p:nvPr/>
        </p:nvSpPr>
        <p:spPr>
          <a:xfrm>
            <a:off x="490957" y="1204825"/>
            <a:ext cx="670560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appareil, thermomètre, texte&#10;&#10;Le contenu généré par l’IA peut être incorrect.">
            <a:extLst>
              <a:ext uri="{FF2B5EF4-FFF2-40B4-BE49-F238E27FC236}">
                <a16:creationId xmlns:a16="http://schemas.microsoft.com/office/drawing/2014/main" id="{3A1CF8D5-A5C1-B1AC-0B37-4D1A7F82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" y="1964962"/>
            <a:ext cx="1828800" cy="455993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5F2F06-A749-8A43-2185-E3C7E7439D2D}"/>
              </a:ext>
            </a:extLst>
          </p:cNvPr>
          <p:cNvCxnSpPr>
            <a:cxnSpLocks/>
          </p:cNvCxnSpPr>
          <p:nvPr/>
        </p:nvCxnSpPr>
        <p:spPr>
          <a:xfrm>
            <a:off x="886383" y="4479792"/>
            <a:ext cx="0" cy="144780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66A8147-B0F8-7A07-0F7E-332F9D3CC8FC}"/>
              </a:ext>
            </a:extLst>
          </p:cNvPr>
          <p:cNvCxnSpPr>
            <a:cxnSpLocks/>
          </p:cNvCxnSpPr>
          <p:nvPr/>
        </p:nvCxnSpPr>
        <p:spPr>
          <a:xfrm>
            <a:off x="1786231" y="4337082"/>
            <a:ext cx="0" cy="161356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 de texte 3">
            <a:extLst>
              <a:ext uri="{FF2B5EF4-FFF2-40B4-BE49-F238E27FC236}">
                <a16:creationId xmlns:a16="http://schemas.microsoft.com/office/drawing/2014/main" id="{173E2C02-EEBD-EE4E-9AB4-C34870DBC19B}"/>
              </a:ext>
            </a:extLst>
          </p:cNvPr>
          <p:cNvSpPr txBox="1"/>
          <p:nvPr/>
        </p:nvSpPr>
        <p:spPr>
          <a:xfrm>
            <a:off x="2359642" y="4717256"/>
            <a:ext cx="7134601" cy="14576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BE" sz="26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Vendredi, les températures varieront entre 1 et 6 degrés. Le vent sera faible. </a:t>
            </a:r>
            <a:r>
              <a:rPr lang="fr-FR" sz="2600" dirty="0">
                <a:latin typeface="Avenir Book" panose="02000503020000020003" pitchFamily="2" charset="0"/>
              </a:rPr>
              <a:t>Le ciel sera nuageux. Pas de pluie prévue. </a:t>
            </a:r>
            <a:endParaRPr lang="fr-BE" sz="2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8">
            <a:extLst>
              <a:ext uri="{FF2B5EF4-FFF2-40B4-BE49-F238E27FC236}">
                <a16:creationId xmlns:a16="http://schemas.microsoft.com/office/drawing/2014/main" id="{9AA2E1DC-5CD3-177E-0A70-C2FC887A1A5B}"/>
              </a:ext>
            </a:extLst>
          </p:cNvPr>
          <p:cNvSpPr txBox="1"/>
          <p:nvPr/>
        </p:nvSpPr>
        <p:spPr>
          <a:xfrm>
            <a:off x="1416661" y="1204825"/>
            <a:ext cx="809908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90CB59ED-7DA9-3122-74EA-4B85247F0097}"/>
              </a:ext>
            </a:extLst>
          </p:cNvPr>
          <p:cNvSpPr/>
          <p:nvPr/>
        </p:nvSpPr>
        <p:spPr>
          <a:xfrm>
            <a:off x="0" y="1"/>
            <a:ext cx="9906000" cy="6858000"/>
          </a:xfrm>
          <a:prstGeom prst="frame">
            <a:avLst>
              <a:gd name="adj1" fmla="val 26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4A39BA-3514-E602-5522-5D8618475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4" t="25631" r="67159" b="64661"/>
          <a:stretch>
            <a:fillRect/>
          </a:stretch>
        </p:blipFill>
        <p:spPr>
          <a:xfrm>
            <a:off x="4876015" y="1657149"/>
            <a:ext cx="2191858" cy="18712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1FF821-B720-91C8-3699-E9A2AC579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218" y="1535324"/>
            <a:ext cx="2200804" cy="2498830"/>
          </a:xfrm>
          <a:prstGeom prst="rect">
            <a:avLst/>
          </a:prstGeom>
        </p:spPr>
      </p:pic>
      <p:pic>
        <p:nvPicPr>
          <p:cNvPr id="19" name="Image 18" descr="Une image contenant plastique, bouteille, intérieur&#10;&#10;Le contenu généré par l’IA peut être incorrect.">
            <a:extLst>
              <a:ext uri="{FF2B5EF4-FFF2-40B4-BE49-F238E27FC236}">
                <a16:creationId xmlns:a16="http://schemas.microsoft.com/office/drawing/2014/main" id="{6CD66BDF-F8D6-694C-376B-405D02970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7185" t="5461" r="25574" b="3765"/>
          <a:stretch>
            <a:fillRect/>
          </a:stretch>
        </p:blipFill>
        <p:spPr>
          <a:xfrm>
            <a:off x="7198847" y="1425287"/>
            <a:ext cx="1910989" cy="2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27CDB-5C21-8632-D480-D0467BF6E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F1BEAD-0254-6481-8DBA-529765F39906}"/>
              </a:ext>
            </a:extLst>
          </p:cNvPr>
          <p:cNvSpPr txBox="1"/>
          <p:nvPr/>
        </p:nvSpPr>
        <p:spPr>
          <a:xfrm>
            <a:off x="1489750" y="323855"/>
            <a:ext cx="691445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4000" dirty="0">
                <a:latin typeface="Avenir Book" panose="02000503020000020003" pitchFamily="2" charset="0"/>
              </a:rPr>
              <a:t>Mardi 6 janvier 2026 - </a:t>
            </a:r>
            <a:r>
              <a:rPr lang="fr-BE" sz="4000" dirty="0" err="1">
                <a:latin typeface="Avenir Book" panose="02000503020000020003" pitchFamily="2" charset="0"/>
              </a:rPr>
              <a:t>Fontin</a:t>
            </a:r>
            <a:r>
              <a:rPr lang="fr-BE" sz="4000" dirty="0">
                <a:latin typeface="Avenir Book" panose="02000503020000020003" pitchFamily="2" charset="0"/>
              </a:rPr>
              <a:t> </a:t>
            </a:r>
            <a:endParaRPr lang="fr-FR" sz="4000" dirty="0">
              <a:latin typeface="Avenir Book" panose="02000503020000020003" pitchFamily="2" charset="0"/>
            </a:endParaRPr>
          </a:p>
        </p:txBody>
      </p:sp>
      <p:sp>
        <p:nvSpPr>
          <p:cNvPr id="6" name="Zone de texte 8">
            <a:extLst>
              <a:ext uri="{FF2B5EF4-FFF2-40B4-BE49-F238E27FC236}">
                <a16:creationId xmlns:a16="http://schemas.microsoft.com/office/drawing/2014/main" id="{317DB703-5268-D177-DEA7-3CF1919EFED7}"/>
              </a:ext>
            </a:extLst>
          </p:cNvPr>
          <p:cNvSpPr txBox="1"/>
          <p:nvPr/>
        </p:nvSpPr>
        <p:spPr>
          <a:xfrm>
            <a:off x="490957" y="1204825"/>
            <a:ext cx="670560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appareil, thermomètre, texte&#10;&#10;Le contenu généré par l’IA peut être incorrect.">
            <a:extLst>
              <a:ext uri="{FF2B5EF4-FFF2-40B4-BE49-F238E27FC236}">
                <a16:creationId xmlns:a16="http://schemas.microsoft.com/office/drawing/2014/main" id="{AAB8DE2B-8769-4F1D-CC3C-EEB04A2B4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" y="1964962"/>
            <a:ext cx="1828800" cy="455993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E45E455-6C7D-0E14-7454-E7C5E8F90BED}"/>
              </a:ext>
            </a:extLst>
          </p:cNvPr>
          <p:cNvCxnSpPr>
            <a:cxnSpLocks/>
          </p:cNvCxnSpPr>
          <p:nvPr/>
        </p:nvCxnSpPr>
        <p:spPr>
          <a:xfrm>
            <a:off x="886383" y="4680386"/>
            <a:ext cx="0" cy="121034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8B9CA59-A00B-9290-AE7E-FFAF10A1EC16}"/>
              </a:ext>
            </a:extLst>
          </p:cNvPr>
          <p:cNvCxnSpPr>
            <a:cxnSpLocks/>
          </p:cNvCxnSpPr>
          <p:nvPr/>
        </p:nvCxnSpPr>
        <p:spPr>
          <a:xfrm>
            <a:off x="1786231" y="4513007"/>
            <a:ext cx="0" cy="142289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 de texte 3">
            <a:extLst>
              <a:ext uri="{FF2B5EF4-FFF2-40B4-BE49-F238E27FC236}">
                <a16:creationId xmlns:a16="http://schemas.microsoft.com/office/drawing/2014/main" id="{BF32E994-2660-AC09-3433-DFC99E4F3132}"/>
              </a:ext>
            </a:extLst>
          </p:cNvPr>
          <p:cNvSpPr txBox="1"/>
          <p:nvPr/>
        </p:nvSpPr>
        <p:spPr>
          <a:xfrm>
            <a:off x="2359642" y="4717256"/>
            <a:ext cx="7134601" cy="16982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BE" sz="26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Mardi, les températures varieront entre -6 et 0 degrés. Le vent sera faible. Le </a:t>
            </a:r>
            <a:r>
              <a:rPr lang="fr-FR" sz="24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400" dirty="0">
                <a:latin typeface="Avenir Book" panose="02000503020000020003" pitchFamily="2" charset="0"/>
              </a:rPr>
              <a:t>emps sera partiellement nuageux et sec avec présence de soleil. Pas de précipitations annoncées.</a:t>
            </a:r>
          </a:p>
          <a:p>
            <a:pPr algn="just"/>
            <a:endParaRPr lang="fr-BE" sz="2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8">
            <a:extLst>
              <a:ext uri="{FF2B5EF4-FFF2-40B4-BE49-F238E27FC236}">
                <a16:creationId xmlns:a16="http://schemas.microsoft.com/office/drawing/2014/main" id="{03DC21A3-38A5-1BA5-200F-ECF90DDA625D}"/>
              </a:ext>
            </a:extLst>
          </p:cNvPr>
          <p:cNvSpPr txBox="1"/>
          <p:nvPr/>
        </p:nvSpPr>
        <p:spPr>
          <a:xfrm>
            <a:off x="1416661" y="1204825"/>
            <a:ext cx="809908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DAB0B8B8-DDC7-DF86-4597-D12A896D6FA1}"/>
              </a:ext>
            </a:extLst>
          </p:cNvPr>
          <p:cNvSpPr/>
          <p:nvPr/>
        </p:nvSpPr>
        <p:spPr>
          <a:xfrm>
            <a:off x="0" y="1"/>
            <a:ext cx="9906000" cy="6858000"/>
          </a:xfrm>
          <a:prstGeom prst="frame">
            <a:avLst>
              <a:gd name="adj1" fmla="val 26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0E3A10-3A0B-C272-20F7-BD34EB6D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218" y="1535324"/>
            <a:ext cx="2200804" cy="2498830"/>
          </a:xfrm>
          <a:prstGeom prst="rect">
            <a:avLst/>
          </a:prstGeom>
        </p:spPr>
      </p:pic>
      <p:pic>
        <p:nvPicPr>
          <p:cNvPr id="19" name="Image 18" descr="Une image contenant plastique, bouteille, intérieur&#10;&#10;Le contenu généré par l’IA peut être incorrect.">
            <a:extLst>
              <a:ext uri="{FF2B5EF4-FFF2-40B4-BE49-F238E27FC236}">
                <a16:creationId xmlns:a16="http://schemas.microsoft.com/office/drawing/2014/main" id="{F0292909-17CA-1851-AD0F-1C04ECEFA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7185" t="5461" r="25574" b="3765"/>
          <a:stretch>
            <a:fillRect/>
          </a:stretch>
        </p:blipFill>
        <p:spPr>
          <a:xfrm>
            <a:off x="7198847" y="1425287"/>
            <a:ext cx="1910989" cy="2754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A1E8C6-6BF3-19F1-FA69-6B49F3624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770" y="1964962"/>
            <a:ext cx="25273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8CF3A-A386-086D-5662-A08F7F31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2F48EC-8C91-A9D8-E408-CE6EBA2DDA62}"/>
              </a:ext>
            </a:extLst>
          </p:cNvPr>
          <p:cNvSpPr txBox="1"/>
          <p:nvPr/>
        </p:nvSpPr>
        <p:spPr>
          <a:xfrm>
            <a:off x="1133691" y="323855"/>
            <a:ext cx="76265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4000" dirty="0">
                <a:latin typeface="Avenir Book" panose="02000503020000020003" pitchFamily="2" charset="0"/>
              </a:rPr>
              <a:t>Mercredi 7 janvier 2026 - </a:t>
            </a:r>
            <a:r>
              <a:rPr lang="fr-BE" sz="4000" dirty="0" err="1">
                <a:latin typeface="Avenir Book" panose="02000503020000020003" pitchFamily="2" charset="0"/>
              </a:rPr>
              <a:t>Fontin</a:t>
            </a:r>
            <a:r>
              <a:rPr lang="fr-BE" sz="4000" dirty="0">
                <a:latin typeface="Avenir Book" panose="02000503020000020003" pitchFamily="2" charset="0"/>
              </a:rPr>
              <a:t> </a:t>
            </a:r>
            <a:endParaRPr lang="fr-FR" sz="4000" dirty="0">
              <a:latin typeface="Avenir Book" panose="02000503020000020003" pitchFamily="2" charset="0"/>
            </a:endParaRPr>
          </a:p>
        </p:txBody>
      </p:sp>
      <p:sp>
        <p:nvSpPr>
          <p:cNvPr id="6" name="Zone de texte 8">
            <a:extLst>
              <a:ext uri="{FF2B5EF4-FFF2-40B4-BE49-F238E27FC236}">
                <a16:creationId xmlns:a16="http://schemas.microsoft.com/office/drawing/2014/main" id="{F41AD1CB-544A-AAAB-38E5-0B527B094481}"/>
              </a:ext>
            </a:extLst>
          </p:cNvPr>
          <p:cNvSpPr txBox="1"/>
          <p:nvPr/>
        </p:nvSpPr>
        <p:spPr>
          <a:xfrm>
            <a:off x="490957" y="1204825"/>
            <a:ext cx="670560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appareil, thermomètre, texte&#10;&#10;Le contenu généré par l’IA peut être incorrect.">
            <a:extLst>
              <a:ext uri="{FF2B5EF4-FFF2-40B4-BE49-F238E27FC236}">
                <a16:creationId xmlns:a16="http://schemas.microsoft.com/office/drawing/2014/main" id="{FD5E3D6D-33E4-0B15-2517-28E05E33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" y="1964962"/>
            <a:ext cx="1828800" cy="455993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B07587-DCF7-CB8E-DDB0-81FAEA267496}"/>
              </a:ext>
            </a:extLst>
          </p:cNvPr>
          <p:cNvCxnSpPr>
            <a:cxnSpLocks/>
          </p:cNvCxnSpPr>
          <p:nvPr/>
        </p:nvCxnSpPr>
        <p:spPr>
          <a:xfrm>
            <a:off x="886383" y="4591318"/>
            <a:ext cx="0" cy="129940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7F7BBD3-776B-3E0B-5E90-DE2A26E30C86}"/>
              </a:ext>
            </a:extLst>
          </p:cNvPr>
          <p:cNvCxnSpPr>
            <a:cxnSpLocks/>
          </p:cNvCxnSpPr>
          <p:nvPr/>
        </p:nvCxnSpPr>
        <p:spPr>
          <a:xfrm>
            <a:off x="1786231" y="4513007"/>
            <a:ext cx="0" cy="142289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 de texte 3">
            <a:extLst>
              <a:ext uri="{FF2B5EF4-FFF2-40B4-BE49-F238E27FC236}">
                <a16:creationId xmlns:a16="http://schemas.microsoft.com/office/drawing/2014/main" id="{7C3F7BA7-AE23-D4D1-1B80-9C7E8337C452}"/>
              </a:ext>
            </a:extLst>
          </p:cNvPr>
          <p:cNvSpPr txBox="1"/>
          <p:nvPr/>
        </p:nvSpPr>
        <p:spPr>
          <a:xfrm>
            <a:off x="2359642" y="4717256"/>
            <a:ext cx="7134601" cy="16982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26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Mardi, les températures varieront entre -3 et 0 degrés. Le vent sera piquant. La </a:t>
            </a:r>
            <a:r>
              <a:rPr lang="fr-FR" sz="2400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400" dirty="0">
                <a:latin typeface="Avenir Book" panose="02000503020000020003" pitchFamily="2" charset="0"/>
              </a:rPr>
              <a:t>ébulosité sera variable avec de faibles averses de neige possibles.</a:t>
            </a:r>
          </a:p>
          <a:p>
            <a:pPr algn="just"/>
            <a:endParaRPr lang="fr-BE" sz="2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8">
            <a:extLst>
              <a:ext uri="{FF2B5EF4-FFF2-40B4-BE49-F238E27FC236}">
                <a16:creationId xmlns:a16="http://schemas.microsoft.com/office/drawing/2014/main" id="{700092D5-D504-E4F3-2A21-4C3B4D957BAE}"/>
              </a:ext>
            </a:extLst>
          </p:cNvPr>
          <p:cNvSpPr txBox="1"/>
          <p:nvPr/>
        </p:nvSpPr>
        <p:spPr>
          <a:xfrm>
            <a:off x="1416661" y="1204825"/>
            <a:ext cx="809908" cy="7078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kern="1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l-NL" kern="1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fr-BE" kern="1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6C529B9B-5292-1C1A-2C64-C0D00DF1A8E8}"/>
              </a:ext>
            </a:extLst>
          </p:cNvPr>
          <p:cNvSpPr/>
          <p:nvPr/>
        </p:nvSpPr>
        <p:spPr>
          <a:xfrm>
            <a:off x="0" y="1"/>
            <a:ext cx="9906000" cy="6858000"/>
          </a:xfrm>
          <a:prstGeom prst="frame">
            <a:avLst>
              <a:gd name="adj1" fmla="val 26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10E390F-ED9B-E50A-5CCA-689D4C2CF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218" y="1535324"/>
            <a:ext cx="2200804" cy="24988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425965-5A18-6FF8-0CC3-C3276FC44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77" r="83576" b="13238"/>
          <a:stretch>
            <a:fillRect/>
          </a:stretch>
        </p:blipFill>
        <p:spPr>
          <a:xfrm>
            <a:off x="4799775" y="2267871"/>
            <a:ext cx="2009370" cy="1766283"/>
          </a:xfrm>
          <a:prstGeom prst="rect">
            <a:avLst/>
          </a:prstGeom>
        </p:spPr>
      </p:pic>
      <p:pic>
        <p:nvPicPr>
          <p:cNvPr id="3" name="Image 2" descr="Une image contenant plastique, intérieur&#10;&#10;Le contenu généré par l’IA peut être incorrect.">
            <a:extLst>
              <a:ext uri="{FF2B5EF4-FFF2-40B4-BE49-F238E27FC236}">
                <a16:creationId xmlns:a16="http://schemas.microsoft.com/office/drawing/2014/main" id="{F06263B4-7989-9F74-22D3-7478C1E79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99"/>
          <a:stretch>
            <a:fillRect/>
          </a:stretch>
        </p:blipFill>
        <p:spPr>
          <a:xfrm>
            <a:off x="7127169" y="1410260"/>
            <a:ext cx="1937602" cy="2748958"/>
          </a:xfrm>
          <a:prstGeom prst="rect">
            <a:avLst/>
          </a:prstGeom>
        </p:spPr>
      </p:pic>
      <p:sp>
        <p:nvSpPr>
          <p:cNvPr id="5" name="Parenthèse ouvrante 4">
            <a:extLst>
              <a:ext uri="{FF2B5EF4-FFF2-40B4-BE49-F238E27FC236}">
                <a16:creationId xmlns:a16="http://schemas.microsoft.com/office/drawing/2014/main" id="{11A08EF5-2801-66AB-80C9-24E978DD4273}"/>
              </a:ext>
            </a:extLst>
          </p:cNvPr>
          <p:cNvSpPr/>
          <p:nvPr/>
        </p:nvSpPr>
        <p:spPr>
          <a:xfrm>
            <a:off x="7319240" y="3632200"/>
            <a:ext cx="63500" cy="23029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FA21FE-CC6C-F437-28C6-9C5393ED9362}"/>
              </a:ext>
            </a:extLst>
          </p:cNvPr>
          <p:cNvSpPr txBox="1"/>
          <p:nvPr/>
        </p:nvSpPr>
        <p:spPr>
          <a:xfrm>
            <a:off x="6467146" y="357553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mm</a:t>
            </a:r>
          </a:p>
        </p:txBody>
      </p:sp>
    </p:spTree>
    <p:extLst>
      <p:ext uri="{BB962C8B-B14F-4D97-AF65-F5344CB8AC3E}">
        <p14:creationId xmlns:p14="http://schemas.microsoft.com/office/powerpoint/2010/main" val="1655810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299</Words>
  <Application>Microsoft Macintosh PowerPoint</Application>
  <PresentationFormat>Format A4 (210 x 297 mm)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Avenir Book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Nadine STOUVENAKERS</dc:creator>
  <cp:lastModifiedBy>Florence Richard</cp:lastModifiedBy>
  <cp:revision>12</cp:revision>
  <cp:lastPrinted>2025-11-26T08:11:04Z</cp:lastPrinted>
  <dcterms:created xsi:type="dcterms:W3CDTF">2025-11-06T10:15:15Z</dcterms:created>
  <dcterms:modified xsi:type="dcterms:W3CDTF">2026-01-04T16:02:06Z</dcterms:modified>
</cp:coreProperties>
</file>