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687"/>
  </p:normalViewPr>
  <p:slideViewPr>
    <p:cSldViewPr snapToGrid="0">
      <p:cViewPr>
        <p:scale>
          <a:sx n="113" d="100"/>
          <a:sy n="113" d="100"/>
        </p:scale>
        <p:origin x="1088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9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74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84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06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65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45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5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76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59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65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10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D2E1E-A767-1E48-91A1-18934EF2EEAD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97121-521C-114D-AEA1-DD22CE8CE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94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A79E7-BBBD-B0C0-9C8C-A8CFDE97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 descr="Une image contenant personne, habits, Accessoire de mode, plein air&#10;&#10;Description générée automatiquement">
            <a:extLst>
              <a:ext uri="{FF2B5EF4-FFF2-40B4-BE49-F238E27FC236}">
                <a16:creationId xmlns:a16="http://schemas.microsoft.com/office/drawing/2014/main" id="{4EF6AEE0-4B3A-5A8B-C691-096C53C1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15" t="44190" r="41112" b="37348"/>
          <a:stretch/>
        </p:blipFill>
        <p:spPr>
          <a:xfrm>
            <a:off x="3859829" y="5293099"/>
            <a:ext cx="1894377" cy="956057"/>
          </a:xfrm>
          <a:prstGeom prst="rect">
            <a:avLst/>
          </a:prstGeom>
        </p:spPr>
      </p:pic>
      <p:graphicFrame>
        <p:nvGraphicFramePr>
          <p:cNvPr id="2" name="Tableau 7">
            <a:extLst>
              <a:ext uri="{FF2B5EF4-FFF2-40B4-BE49-F238E27FC236}">
                <a16:creationId xmlns:a16="http://schemas.microsoft.com/office/drawing/2014/main" id="{49090216-D02C-EF95-1F9F-E9DDB727088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329517731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4135526473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937727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>
                        <a:latin typeface="+mn-lt"/>
                      </a:endParaRPr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91921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7868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2206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989791"/>
                  </a:ext>
                </a:extLst>
              </a:tr>
            </a:tbl>
          </a:graphicData>
        </a:graphic>
      </p:graphicFrame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D8E756C0-A153-6EC1-793D-F2B73835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84" y="105479"/>
            <a:ext cx="1446206" cy="964137"/>
          </a:xfrm>
          <a:prstGeom prst="rect">
            <a:avLst/>
          </a:prstGeom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BBFCE215-F466-AA01-BB9C-18F890B36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31" b="7622"/>
          <a:stretch/>
        </p:blipFill>
        <p:spPr>
          <a:xfrm>
            <a:off x="3516776" y="105479"/>
            <a:ext cx="1192039" cy="139384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0A00883-6B33-8429-F19D-C383A06149B8}"/>
              </a:ext>
            </a:extLst>
          </p:cNvPr>
          <p:cNvCxnSpPr>
            <a:cxnSpLocks/>
          </p:cNvCxnSpPr>
          <p:nvPr/>
        </p:nvCxnSpPr>
        <p:spPr>
          <a:xfrm flipH="1">
            <a:off x="4444360" y="696800"/>
            <a:ext cx="8876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CD94C77-AED1-61EE-418B-C0195291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31" b="7622"/>
          <a:stretch/>
        </p:blipFill>
        <p:spPr>
          <a:xfrm>
            <a:off x="6816137" y="105479"/>
            <a:ext cx="1192039" cy="13938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1B06F8-A3A6-8B3B-02D9-2D853412F76A}"/>
              </a:ext>
            </a:extLst>
          </p:cNvPr>
          <p:cNvSpPr txBox="1"/>
          <p:nvPr/>
        </p:nvSpPr>
        <p:spPr>
          <a:xfrm>
            <a:off x="8214920" y="932124"/>
            <a:ext cx="4969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lamelle</a:t>
            </a:r>
            <a:endParaRPr lang="fr-FR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F72452E-F231-81B0-D48B-5A72A1014D1D}"/>
              </a:ext>
            </a:extLst>
          </p:cNvPr>
          <p:cNvCxnSpPr>
            <a:cxnSpLocks/>
          </p:cNvCxnSpPr>
          <p:nvPr/>
        </p:nvCxnSpPr>
        <p:spPr>
          <a:xfrm flipH="1">
            <a:off x="7120515" y="808454"/>
            <a:ext cx="145346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FLUTE A COULISSE EN PLASTIQUE TRANSPARENT">
            <a:extLst>
              <a:ext uri="{FF2B5EF4-FFF2-40B4-BE49-F238E27FC236}">
                <a16:creationId xmlns:a16="http://schemas.microsoft.com/office/drawing/2014/main" id="{298EB95B-D2D8-0845-4162-233F5D38E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42324" r="13562" b="39229"/>
          <a:stretch/>
        </p:blipFill>
        <p:spPr bwMode="auto">
          <a:xfrm>
            <a:off x="302643" y="1828800"/>
            <a:ext cx="2674888" cy="6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DC55C92-E6A6-AA0C-CB4E-7CF669002F5E}"/>
              </a:ext>
            </a:extLst>
          </p:cNvPr>
          <p:cNvCxnSpPr>
            <a:cxnSpLocks/>
          </p:cNvCxnSpPr>
          <p:nvPr/>
        </p:nvCxnSpPr>
        <p:spPr>
          <a:xfrm flipV="1">
            <a:off x="1685978" y="2288534"/>
            <a:ext cx="0" cy="26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FC25644-DCAC-A591-9066-7AA09C0A9DE4}"/>
              </a:ext>
            </a:extLst>
          </p:cNvPr>
          <p:cNvSpPr txBox="1"/>
          <p:nvPr/>
        </p:nvSpPr>
        <p:spPr>
          <a:xfrm>
            <a:off x="760604" y="2549193"/>
            <a:ext cx="6590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piston</a:t>
            </a:r>
            <a:endParaRPr lang="fr-FR" dirty="0"/>
          </a:p>
        </p:txBody>
      </p:sp>
      <p:pic>
        <p:nvPicPr>
          <p:cNvPr id="30" name="Image 29" descr="Une image contenant musique, tuyau&#10;&#10;Description générée automatiquement">
            <a:extLst>
              <a:ext uri="{FF2B5EF4-FFF2-40B4-BE49-F238E27FC236}">
                <a16:creationId xmlns:a16="http://schemas.microsoft.com/office/drawing/2014/main" id="{6A749B30-A6B5-7D73-4EDC-7C0AAAADC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630" y="1755941"/>
            <a:ext cx="1444391" cy="11591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8A25497-4ECB-EA8A-8DCA-1C228A7989E6}"/>
              </a:ext>
            </a:extLst>
          </p:cNvPr>
          <p:cNvSpPr txBox="1"/>
          <p:nvPr/>
        </p:nvSpPr>
        <p:spPr>
          <a:xfrm>
            <a:off x="302643" y="3053875"/>
            <a:ext cx="934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Une flûte de pan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3C44946-F5E3-678C-6984-2B90ABC9FB32}"/>
              </a:ext>
            </a:extLst>
          </p:cNvPr>
          <p:cNvCxnSpPr>
            <a:cxnSpLocks/>
          </p:cNvCxnSpPr>
          <p:nvPr/>
        </p:nvCxnSpPr>
        <p:spPr>
          <a:xfrm flipH="1">
            <a:off x="4528090" y="2503435"/>
            <a:ext cx="534580" cy="2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C8E875F-386C-ECF3-9E43-2B184160F693}"/>
              </a:ext>
            </a:extLst>
          </p:cNvPr>
          <p:cNvSpPr txBox="1"/>
          <p:nvPr/>
        </p:nvSpPr>
        <p:spPr>
          <a:xfrm>
            <a:off x="996625" y="2331721"/>
            <a:ext cx="934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 tuyau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C90678-FECB-EBD4-7FB3-5FE4D86805E4}"/>
              </a:ext>
            </a:extLst>
          </p:cNvPr>
          <p:cNvSpPr txBox="1"/>
          <p:nvPr/>
        </p:nvSpPr>
        <p:spPr>
          <a:xfrm>
            <a:off x="2230093" y="2627563"/>
            <a:ext cx="111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bec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05938F-CB1F-B097-99AC-D0A0BB037C4A}"/>
              </a:ext>
            </a:extLst>
          </p:cNvPr>
          <p:cNvSpPr txBox="1"/>
          <p:nvPr/>
        </p:nvSpPr>
        <p:spPr>
          <a:xfrm>
            <a:off x="529711" y="3062249"/>
            <a:ext cx="6590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flûte à coulisse</a:t>
            </a:r>
            <a:endParaRPr lang="fr-FR" dirty="0"/>
          </a:p>
        </p:txBody>
      </p:sp>
      <p:pic>
        <p:nvPicPr>
          <p:cNvPr id="24" name="Image 23" descr="Une image contenant musique, flûte, sol, bois&#10;&#10;Description générée automatiquement">
            <a:extLst>
              <a:ext uri="{FF2B5EF4-FFF2-40B4-BE49-F238E27FC236}">
                <a16:creationId xmlns:a16="http://schemas.microsoft.com/office/drawing/2014/main" id="{1531B041-A01F-C3EF-AD4B-644A3E866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518" t="6961" r="10139" b="10778"/>
          <a:stretch/>
        </p:blipFill>
        <p:spPr>
          <a:xfrm rot="16200000">
            <a:off x="1342392" y="2894174"/>
            <a:ext cx="687173" cy="217290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69BC813-40CD-C692-2C59-3F6D54316515}"/>
              </a:ext>
            </a:extLst>
          </p:cNvPr>
          <p:cNvSpPr txBox="1"/>
          <p:nvPr/>
        </p:nvSpPr>
        <p:spPr>
          <a:xfrm>
            <a:off x="529711" y="4577751"/>
            <a:ext cx="6590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flûte à bec</a:t>
            </a:r>
            <a:endParaRPr lang="fr-FR" dirty="0"/>
          </a:p>
        </p:txBody>
      </p:sp>
      <p:pic>
        <p:nvPicPr>
          <p:cNvPr id="29" name="Image 28" descr="Une image contenant musique, flûte, sol, bois&#10;&#10;Description générée automatiquement">
            <a:extLst>
              <a:ext uri="{FF2B5EF4-FFF2-40B4-BE49-F238E27FC236}">
                <a16:creationId xmlns:a16="http://schemas.microsoft.com/office/drawing/2014/main" id="{6628ECE0-6098-0326-841B-DC91CAE5E2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518" t="6961" r="10139" b="10778"/>
          <a:stretch/>
        </p:blipFill>
        <p:spPr>
          <a:xfrm rot="16200000">
            <a:off x="4544604" y="2925460"/>
            <a:ext cx="687173" cy="2172904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94AD418-5CD1-DF45-ACFF-2D7695F9129D}"/>
              </a:ext>
            </a:extLst>
          </p:cNvPr>
          <p:cNvCxnSpPr>
            <a:cxnSpLocks/>
          </p:cNvCxnSpPr>
          <p:nvPr/>
        </p:nvCxnSpPr>
        <p:spPr>
          <a:xfrm flipV="1">
            <a:off x="3973790" y="4173990"/>
            <a:ext cx="0" cy="6416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10BFBCF-0BB1-C293-36A4-DD797C8E3D69}"/>
              </a:ext>
            </a:extLst>
          </p:cNvPr>
          <p:cNvSpPr txBox="1"/>
          <p:nvPr/>
        </p:nvSpPr>
        <p:spPr>
          <a:xfrm>
            <a:off x="4334303" y="4554774"/>
            <a:ext cx="15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bec</a:t>
            </a:r>
          </a:p>
        </p:txBody>
      </p:sp>
      <p:pic>
        <p:nvPicPr>
          <p:cNvPr id="40" name="Image 39" descr="Une image contenant musique, flûte, sol, bois&#10;&#10;Description générée automatiquement">
            <a:extLst>
              <a:ext uri="{FF2B5EF4-FFF2-40B4-BE49-F238E27FC236}">
                <a16:creationId xmlns:a16="http://schemas.microsoft.com/office/drawing/2014/main" id="{684EBAC9-3C37-8962-F3D8-EA659119AF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518" t="6961" r="10139" b="10778"/>
          <a:stretch/>
        </p:blipFill>
        <p:spPr>
          <a:xfrm rot="16200000">
            <a:off x="7624266" y="2947274"/>
            <a:ext cx="687173" cy="2172904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4486112-1575-22C9-6470-9AF53F2EB80C}"/>
              </a:ext>
            </a:extLst>
          </p:cNvPr>
          <p:cNvCxnSpPr>
            <a:cxnSpLocks/>
          </p:cNvCxnSpPr>
          <p:nvPr/>
        </p:nvCxnSpPr>
        <p:spPr>
          <a:xfrm flipV="1">
            <a:off x="7967852" y="4173989"/>
            <a:ext cx="0" cy="4297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BB072BC-4A65-35D5-EBCB-4A9B3CAB43CB}"/>
              </a:ext>
            </a:extLst>
          </p:cNvPr>
          <p:cNvCxnSpPr>
            <a:cxnSpLocks/>
          </p:cNvCxnSpPr>
          <p:nvPr/>
        </p:nvCxnSpPr>
        <p:spPr>
          <a:xfrm flipV="1">
            <a:off x="8820897" y="4033726"/>
            <a:ext cx="0" cy="461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F0C6268A-6268-6AAD-4DA0-B91F0E56D74C}"/>
              </a:ext>
            </a:extLst>
          </p:cNvPr>
          <p:cNvSpPr txBox="1"/>
          <p:nvPr/>
        </p:nvSpPr>
        <p:spPr>
          <a:xfrm>
            <a:off x="7189438" y="4563573"/>
            <a:ext cx="145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corps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D15AEFD-A20C-3656-A5EB-68A450F9761D}"/>
              </a:ext>
            </a:extLst>
          </p:cNvPr>
          <p:cNvSpPr txBox="1"/>
          <p:nvPr/>
        </p:nvSpPr>
        <p:spPr>
          <a:xfrm>
            <a:off x="8326551" y="4419084"/>
            <a:ext cx="145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pavillon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70DE4F3-9A54-105E-937C-71D675E9B2F1}"/>
              </a:ext>
            </a:extLst>
          </p:cNvPr>
          <p:cNvSpPr txBox="1"/>
          <p:nvPr/>
        </p:nvSpPr>
        <p:spPr>
          <a:xfrm>
            <a:off x="814393" y="1175095"/>
            <a:ext cx="253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xylophone</a:t>
            </a:r>
          </a:p>
          <a:p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E0A0053-34AD-5A33-386A-875E0C7A901E}"/>
              </a:ext>
            </a:extLst>
          </p:cNvPr>
          <p:cNvSpPr txBox="1"/>
          <p:nvPr/>
        </p:nvSpPr>
        <p:spPr>
          <a:xfrm>
            <a:off x="4807018" y="839397"/>
            <a:ext cx="253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mailloche</a:t>
            </a:r>
          </a:p>
          <a:p>
            <a:endParaRPr lang="fr-FR" dirty="0"/>
          </a:p>
        </p:txBody>
      </p:sp>
      <p:pic>
        <p:nvPicPr>
          <p:cNvPr id="19" name="Image 18" descr="Une image contenant levier&#10;&#10;Description générée automatiquement">
            <a:extLst>
              <a:ext uri="{FF2B5EF4-FFF2-40B4-BE49-F238E27FC236}">
                <a16:creationId xmlns:a16="http://schemas.microsoft.com/office/drawing/2014/main" id="{16192918-B755-DF04-4229-57801E66F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82" r="6981"/>
          <a:stretch/>
        </p:blipFill>
        <p:spPr>
          <a:xfrm>
            <a:off x="109013" y="5170792"/>
            <a:ext cx="1815245" cy="146963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31A7B85-7825-2FBD-7775-C4DAA6BD8420}"/>
              </a:ext>
            </a:extLst>
          </p:cNvPr>
          <p:cNvSpPr txBox="1"/>
          <p:nvPr/>
        </p:nvSpPr>
        <p:spPr>
          <a:xfrm>
            <a:off x="1440897" y="6174627"/>
            <a:ext cx="157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boite à musique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466736-FAB4-7DB1-A4A6-915B5224C5AF}"/>
              </a:ext>
            </a:extLst>
          </p:cNvPr>
          <p:cNvSpPr txBox="1"/>
          <p:nvPr/>
        </p:nvSpPr>
        <p:spPr>
          <a:xfrm>
            <a:off x="1980738" y="5304277"/>
            <a:ext cx="153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manivelle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2BA5298-7498-00C8-51F7-53125FACEDA5}"/>
              </a:ext>
            </a:extLst>
          </p:cNvPr>
          <p:cNvCxnSpPr>
            <a:cxnSpLocks/>
          </p:cNvCxnSpPr>
          <p:nvPr/>
        </p:nvCxnSpPr>
        <p:spPr>
          <a:xfrm flipH="1">
            <a:off x="1732927" y="5506967"/>
            <a:ext cx="247811" cy="920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0AA28A7-D50B-B935-BB2D-8FEB7E0983F9}"/>
              </a:ext>
            </a:extLst>
          </p:cNvPr>
          <p:cNvCxnSpPr>
            <a:cxnSpLocks/>
          </p:cNvCxnSpPr>
          <p:nvPr/>
        </p:nvCxnSpPr>
        <p:spPr>
          <a:xfrm flipV="1">
            <a:off x="2756296" y="2077961"/>
            <a:ext cx="0" cy="399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D98D47FD-BBA3-62C3-17BD-4AAC0AFDCEF6}"/>
              </a:ext>
            </a:extLst>
          </p:cNvPr>
          <p:cNvSpPr txBox="1"/>
          <p:nvPr/>
        </p:nvSpPr>
        <p:spPr>
          <a:xfrm>
            <a:off x="4795380" y="6350159"/>
            <a:ext cx="223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cylindre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5B497AB-2143-AE7B-32D4-BC127CD09E22}"/>
              </a:ext>
            </a:extLst>
          </p:cNvPr>
          <p:cNvCxnSpPr>
            <a:cxnSpLocks/>
          </p:cNvCxnSpPr>
          <p:nvPr/>
        </p:nvCxnSpPr>
        <p:spPr>
          <a:xfrm flipV="1">
            <a:off x="4674317" y="5598977"/>
            <a:ext cx="213873" cy="935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 55" descr="Une image contenant personne, habits, Accessoire de mode, plein air&#10;&#10;Description générée automatiquement">
            <a:extLst>
              <a:ext uri="{FF2B5EF4-FFF2-40B4-BE49-F238E27FC236}">
                <a16:creationId xmlns:a16="http://schemas.microsoft.com/office/drawing/2014/main" id="{B917587C-FB5F-94A5-23DF-CCCEBEEA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15" t="44190" r="41112" b="37348"/>
          <a:stretch/>
        </p:blipFill>
        <p:spPr>
          <a:xfrm>
            <a:off x="7092675" y="5293098"/>
            <a:ext cx="1894377" cy="956057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A57C68B3-7194-BC7A-51B3-2FB5D507271F}"/>
              </a:ext>
            </a:extLst>
          </p:cNvPr>
          <p:cNvSpPr txBox="1"/>
          <p:nvPr/>
        </p:nvSpPr>
        <p:spPr>
          <a:xfrm>
            <a:off x="6755063" y="6350159"/>
            <a:ext cx="223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peigne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491D3D6-89B3-57DC-83BB-A04B0ED989EE}"/>
              </a:ext>
            </a:extLst>
          </p:cNvPr>
          <p:cNvCxnSpPr>
            <a:cxnSpLocks/>
          </p:cNvCxnSpPr>
          <p:nvPr/>
        </p:nvCxnSpPr>
        <p:spPr>
          <a:xfrm flipV="1">
            <a:off x="8039863" y="5618440"/>
            <a:ext cx="500561" cy="915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 descr="Une image contenant sol, intérieur, outil, plastique&#10;&#10;Description générée automatiquement avec une confiance moyenne">
            <a:extLst>
              <a:ext uri="{FF2B5EF4-FFF2-40B4-BE49-F238E27FC236}">
                <a16:creationId xmlns:a16="http://schemas.microsoft.com/office/drawing/2014/main" id="{BD645A7B-41DB-42F1-FF96-F9372E2F6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137" y="1914489"/>
            <a:ext cx="1337694" cy="100327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C7ABACF-9BAF-7C8D-B545-E1453A23433D}"/>
              </a:ext>
            </a:extLst>
          </p:cNvPr>
          <p:cNvSpPr txBox="1"/>
          <p:nvPr/>
        </p:nvSpPr>
        <p:spPr>
          <a:xfrm>
            <a:off x="8299498" y="2092538"/>
            <a:ext cx="139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 </a:t>
            </a:r>
            <a:r>
              <a:rPr lang="fr-FR" dirty="0" err="1">
                <a:latin typeface="Century Gothic" panose="020B0502020202020204" pitchFamily="34" charset="0"/>
              </a:rPr>
              <a:t>güiro</a:t>
            </a:r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6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FD431-8CD4-5156-F7F7-29122F80F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7">
            <a:extLst>
              <a:ext uri="{FF2B5EF4-FFF2-40B4-BE49-F238E27FC236}">
                <a16:creationId xmlns:a16="http://schemas.microsoft.com/office/drawing/2014/main" id="{F7B2BA1E-4103-3CA7-2BA9-F1E648A42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50575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329517731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4135526473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937727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                                     </a:t>
                      </a:r>
                      <a:r>
                        <a:rPr lang="fr-FR" dirty="0">
                          <a:latin typeface="Century Gothic" panose="020B0502020202020204" pitchFamily="34" charset="0"/>
                        </a:rPr>
                        <a:t>Une corde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>
                        <a:latin typeface="+mn-lt"/>
                      </a:endParaRPr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          Une caisse de</a:t>
                      </a:r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          résonance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91921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                             </a:t>
                      </a:r>
                      <a:endParaRPr lang="fr-FR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7868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2206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004138"/>
                  </a:ext>
                </a:extLst>
              </a:tr>
            </a:tbl>
          </a:graphicData>
        </a:graphic>
      </p:graphicFrame>
      <p:pic>
        <p:nvPicPr>
          <p:cNvPr id="10" name="Image 9" descr="Une image contenant guitare, musique, sol, intérieur&#10;&#10;Description générée automatiquement">
            <a:extLst>
              <a:ext uri="{FF2B5EF4-FFF2-40B4-BE49-F238E27FC236}">
                <a16:creationId xmlns:a16="http://schemas.microsoft.com/office/drawing/2014/main" id="{DD64F2F7-5F6D-4584-B744-1759824C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741" y="69446"/>
            <a:ext cx="1893594" cy="1262396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FBA7792-1D33-7670-4DAA-0DB877E29330}"/>
              </a:ext>
            </a:extLst>
          </p:cNvPr>
          <p:cNvCxnSpPr>
            <a:cxnSpLocks/>
          </p:cNvCxnSpPr>
          <p:nvPr/>
        </p:nvCxnSpPr>
        <p:spPr>
          <a:xfrm flipH="1" flipV="1">
            <a:off x="4560125" y="487798"/>
            <a:ext cx="1258785" cy="2009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guitare, musique, sol, intérieur&#10;&#10;Description générée automatiquement">
            <a:extLst>
              <a:ext uri="{FF2B5EF4-FFF2-40B4-BE49-F238E27FC236}">
                <a16:creationId xmlns:a16="http://schemas.microsoft.com/office/drawing/2014/main" id="{46845181-A08F-4A7F-9E2F-A79640BE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2"/>
          <a:stretch/>
        </p:blipFill>
        <p:spPr>
          <a:xfrm>
            <a:off x="6724402" y="81321"/>
            <a:ext cx="1357667" cy="1262396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C383D72-5D85-0D4A-1080-914A35E00359}"/>
              </a:ext>
            </a:extLst>
          </p:cNvPr>
          <p:cNvCxnSpPr>
            <a:cxnSpLocks/>
          </p:cNvCxnSpPr>
          <p:nvPr/>
        </p:nvCxnSpPr>
        <p:spPr>
          <a:xfrm flipH="1" flipV="1">
            <a:off x="7519059" y="700644"/>
            <a:ext cx="1268681" cy="130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ol, en bois, guitare, matériau de construction&#10;&#10;Description générée automatiquement">
            <a:extLst>
              <a:ext uri="{FF2B5EF4-FFF2-40B4-BE49-F238E27FC236}">
                <a16:creationId xmlns:a16="http://schemas.microsoft.com/office/drawing/2014/main" id="{D3555203-F8ED-BD7F-E9FE-3C337C4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58" y="106214"/>
            <a:ext cx="1237394" cy="96413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AF28060-297B-0DFE-4A76-D60986829A7B}"/>
              </a:ext>
            </a:extLst>
          </p:cNvPr>
          <p:cNvSpPr txBox="1"/>
          <p:nvPr/>
        </p:nvSpPr>
        <p:spPr>
          <a:xfrm>
            <a:off x="-895256" y="1159051"/>
            <a:ext cx="4969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 ukulélé</a:t>
            </a:r>
          </a:p>
        </p:txBody>
      </p:sp>
      <p:pic>
        <p:nvPicPr>
          <p:cNvPr id="25" name="Image 24" descr="Une image contenant sol, personne, découper, intérieur&#10;&#10;Description générée automatiquement">
            <a:extLst>
              <a:ext uri="{FF2B5EF4-FFF2-40B4-BE49-F238E27FC236}">
                <a16:creationId xmlns:a16="http://schemas.microsoft.com/office/drawing/2014/main" id="{4EF8FCCB-3E4F-1D80-29D9-60D548227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01" t="13746" r="25137" b="20388"/>
          <a:stretch/>
        </p:blipFill>
        <p:spPr>
          <a:xfrm>
            <a:off x="970957" y="3593263"/>
            <a:ext cx="1237395" cy="1035705"/>
          </a:xfrm>
          <a:prstGeom prst="rect">
            <a:avLst/>
          </a:prstGeom>
        </p:spPr>
      </p:pic>
      <p:pic>
        <p:nvPicPr>
          <p:cNvPr id="26" name="Image 25" descr="Une image contenant sol, personne, découper, intérieur&#10;&#10;Description générée automatiquement">
            <a:extLst>
              <a:ext uri="{FF2B5EF4-FFF2-40B4-BE49-F238E27FC236}">
                <a16:creationId xmlns:a16="http://schemas.microsoft.com/office/drawing/2014/main" id="{5BA8F944-7090-45CE-13E8-7AF69C66F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01" t="13746" r="25137" b="20388"/>
          <a:stretch/>
        </p:blipFill>
        <p:spPr>
          <a:xfrm>
            <a:off x="4147644" y="3637282"/>
            <a:ext cx="1237395" cy="1035705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B28583E-6035-5F31-C8CF-E11C266722BF}"/>
              </a:ext>
            </a:extLst>
          </p:cNvPr>
          <p:cNvCxnSpPr>
            <a:cxnSpLocks/>
          </p:cNvCxnSpPr>
          <p:nvPr/>
        </p:nvCxnSpPr>
        <p:spPr>
          <a:xfrm flipH="1">
            <a:off x="4824602" y="4157894"/>
            <a:ext cx="117391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6D0FAE1-066B-817E-66EE-5922CD9A7727}"/>
              </a:ext>
            </a:extLst>
          </p:cNvPr>
          <p:cNvSpPr txBox="1"/>
          <p:nvPr/>
        </p:nvSpPr>
        <p:spPr>
          <a:xfrm>
            <a:off x="-1117920" y="4627723"/>
            <a:ext cx="5415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 </a:t>
            </a:r>
            <a:r>
              <a:rPr lang="fr-FR" dirty="0" err="1">
                <a:latin typeface="Century Gothic" panose="020B0502020202020204" pitchFamily="34" charset="0"/>
              </a:rPr>
              <a:t>kalimba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66A545B-3C63-F686-98FC-5F768C3D4F04}"/>
              </a:ext>
            </a:extLst>
          </p:cNvPr>
          <p:cNvSpPr txBox="1"/>
          <p:nvPr/>
        </p:nvSpPr>
        <p:spPr>
          <a:xfrm>
            <a:off x="4050093" y="4736321"/>
            <a:ext cx="5522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lamelle</a:t>
            </a:r>
            <a:endParaRPr lang="fr-FR" dirty="0"/>
          </a:p>
        </p:txBody>
      </p:sp>
      <p:pic>
        <p:nvPicPr>
          <p:cNvPr id="32" name="Image 31" descr="Une image contenant sol, personne, découper, intérieur&#10;&#10;Description générée automatiquement">
            <a:extLst>
              <a:ext uri="{FF2B5EF4-FFF2-40B4-BE49-F238E27FC236}">
                <a16:creationId xmlns:a16="http://schemas.microsoft.com/office/drawing/2014/main" id="{4A196F06-E04C-F292-5016-80F2A83D2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01" t="13746" r="25137" b="20388"/>
          <a:stretch/>
        </p:blipFill>
        <p:spPr>
          <a:xfrm>
            <a:off x="6844674" y="3637282"/>
            <a:ext cx="1237395" cy="1035705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B224675-78A9-7427-AC48-71CCC4EEFA68}"/>
              </a:ext>
            </a:extLst>
          </p:cNvPr>
          <p:cNvCxnSpPr>
            <a:cxnSpLocks/>
          </p:cNvCxnSpPr>
          <p:nvPr/>
        </p:nvCxnSpPr>
        <p:spPr>
          <a:xfrm flipH="1">
            <a:off x="7800030" y="4188047"/>
            <a:ext cx="117391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DAC0AB8-8721-77C9-A0F9-04940DCD1A6F}"/>
              </a:ext>
            </a:extLst>
          </p:cNvPr>
          <p:cNvSpPr txBox="1"/>
          <p:nvPr/>
        </p:nvSpPr>
        <p:spPr>
          <a:xfrm>
            <a:off x="8149325" y="4413155"/>
            <a:ext cx="186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caisse de résonance</a:t>
            </a:r>
          </a:p>
        </p:txBody>
      </p:sp>
      <p:pic>
        <p:nvPicPr>
          <p:cNvPr id="6" name="Image 5" descr="Une image contenant sol, en bois, guitare, matériau de construction&#10;&#10;Description générée automatiquement">
            <a:extLst>
              <a:ext uri="{FF2B5EF4-FFF2-40B4-BE49-F238E27FC236}">
                <a16:creationId xmlns:a16="http://schemas.microsoft.com/office/drawing/2014/main" id="{2EB4626D-DB9D-2D06-2244-19552E7F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7" y="1901360"/>
            <a:ext cx="1691459" cy="131793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C036FF9-394C-499D-70BA-F6EE3A178E59}"/>
              </a:ext>
            </a:extLst>
          </p:cNvPr>
          <p:cNvCxnSpPr>
            <a:cxnSpLocks/>
          </p:cNvCxnSpPr>
          <p:nvPr/>
        </p:nvCxnSpPr>
        <p:spPr>
          <a:xfrm flipH="1">
            <a:off x="970957" y="2664572"/>
            <a:ext cx="1237395" cy="1239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E710CC9-C3AC-BA0A-BD29-EBE9F45A0900}"/>
              </a:ext>
            </a:extLst>
          </p:cNvPr>
          <p:cNvSpPr txBox="1"/>
          <p:nvPr/>
        </p:nvSpPr>
        <p:spPr>
          <a:xfrm>
            <a:off x="1978674" y="2674688"/>
            <a:ext cx="118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chevalet</a:t>
            </a:r>
          </a:p>
        </p:txBody>
      </p:sp>
      <p:pic>
        <p:nvPicPr>
          <p:cNvPr id="12" name="Image 11" descr="Une image contenant sol, en bois, guitare, matériau de construction&#10;&#10;Description générée automatiquement">
            <a:extLst>
              <a:ext uri="{FF2B5EF4-FFF2-40B4-BE49-F238E27FC236}">
                <a16:creationId xmlns:a16="http://schemas.microsoft.com/office/drawing/2014/main" id="{54D19052-3109-10C0-B4E2-C50A807A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56" y="1910268"/>
            <a:ext cx="1691459" cy="131793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6454497-A035-71B4-1E2A-86357DEB9156}"/>
              </a:ext>
            </a:extLst>
          </p:cNvPr>
          <p:cNvCxnSpPr>
            <a:cxnSpLocks/>
          </p:cNvCxnSpPr>
          <p:nvPr/>
        </p:nvCxnSpPr>
        <p:spPr>
          <a:xfrm flipH="1" flipV="1">
            <a:off x="4576769" y="2295456"/>
            <a:ext cx="1242141" cy="379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6342D61-8790-D505-BBEA-5FBC18D713C8}"/>
              </a:ext>
            </a:extLst>
          </p:cNvPr>
          <p:cNvSpPr txBox="1"/>
          <p:nvPr/>
        </p:nvSpPr>
        <p:spPr>
          <a:xfrm>
            <a:off x="5298335" y="2556659"/>
            <a:ext cx="118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manche</a:t>
            </a:r>
          </a:p>
        </p:txBody>
      </p:sp>
      <p:pic>
        <p:nvPicPr>
          <p:cNvPr id="18" name="Image 17" descr="Une image contenant sol, en bois, guitare, matériau de construction&#10;&#10;Description générée automatiquement">
            <a:extLst>
              <a:ext uri="{FF2B5EF4-FFF2-40B4-BE49-F238E27FC236}">
                <a16:creationId xmlns:a16="http://schemas.microsoft.com/office/drawing/2014/main" id="{14250241-730C-0BF7-7D38-99EDB431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74" y="1921939"/>
            <a:ext cx="1691459" cy="1317930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71A76CB-3BB4-8DD7-B10D-A15FAA003FD1}"/>
              </a:ext>
            </a:extLst>
          </p:cNvPr>
          <p:cNvCxnSpPr>
            <a:cxnSpLocks/>
          </p:cNvCxnSpPr>
          <p:nvPr/>
        </p:nvCxnSpPr>
        <p:spPr>
          <a:xfrm flipH="1" flipV="1">
            <a:off x="8273815" y="2044994"/>
            <a:ext cx="1028474" cy="5116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22DC0CD-05AE-28F7-6AD4-CDD5A3D3EDAE}"/>
              </a:ext>
            </a:extLst>
          </p:cNvPr>
          <p:cNvSpPr txBox="1"/>
          <p:nvPr/>
        </p:nvSpPr>
        <p:spPr>
          <a:xfrm>
            <a:off x="8704112" y="2664572"/>
            <a:ext cx="118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La tête</a:t>
            </a:r>
          </a:p>
        </p:txBody>
      </p:sp>
      <p:pic>
        <p:nvPicPr>
          <p:cNvPr id="16" name="Image 15" descr="Une image contenant carillon, instrument à archet, musique, ciel&#10;&#10;Description générée automatiquement">
            <a:extLst>
              <a:ext uri="{FF2B5EF4-FFF2-40B4-BE49-F238E27FC236}">
                <a16:creationId xmlns:a16="http://schemas.microsoft.com/office/drawing/2014/main" id="{24BC9101-3A66-48C0-7C76-FDE4E29F6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75" y="5255071"/>
            <a:ext cx="986935" cy="148250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07789B4-9A5C-B024-AE20-75188EF21DD3}"/>
              </a:ext>
            </a:extLst>
          </p:cNvPr>
          <p:cNvSpPr txBox="1"/>
          <p:nvPr/>
        </p:nvSpPr>
        <p:spPr>
          <a:xfrm>
            <a:off x="1579227" y="5751006"/>
            <a:ext cx="139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Un carillon à vent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D9CA1ED-54DD-27F8-EDA9-F0049C7DB7BD}"/>
              </a:ext>
            </a:extLst>
          </p:cNvPr>
          <p:cNvSpPr txBox="1"/>
          <p:nvPr/>
        </p:nvSpPr>
        <p:spPr>
          <a:xfrm rot="16200000">
            <a:off x="-2538430" y="3875867"/>
            <a:ext cx="556952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" dirty="0"/>
              <a:t>https://</a:t>
            </a:r>
            <a:r>
              <a:rPr lang="fr-FR" sz="400" dirty="0" err="1"/>
              <a:t>fr.dreamstime.com</a:t>
            </a:r>
            <a:r>
              <a:rPr lang="fr-FR" sz="400" dirty="0"/>
              <a:t>/photos-images/</a:t>
            </a:r>
            <a:r>
              <a:rPr lang="fr-FR" sz="400" dirty="0" err="1"/>
              <a:t>carillon.html</a:t>
            </a:r>
            <a:endParaRPr lang="fr-FR" sz="400" dirty="0"/>
          </a:p>
        </p:txBody>
      </p:sp>
      <p:pic>
        <p:nvPicPr>
          <p:cNvPr id="4" name="Image 3" descr="Une image contenant musique, instrument de musique&#10;&#10;Description générée automatiquement">
            <a:extLst>
              <a:ext uri="{FF2B5EF4-FFF2-40B4-BE49-F238E27FC236}">
                <a16:creationId xmlns:a16="http://schemas.microsoft.com/office/drawing/2014/main" id="{D17865F1-961E-73CF-029D-380B8DED7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317" y="5255429"/>
            <a:ext cx="2320105" cy="15022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2BCDE3-C60C-EA5E-4DC6-5AC4B912BBDB}"/>
              </a:ext>
            </a:extLst>
          </p:cNvPr>
          <p:cNvSpPr txBox="1"/>
          <p:nvPr/>
        </p:nvSpPr>
        <p:spPr>
          <a:xfrm>
            <a:off x="3476656" y="5234254"/>
            <a:ext cx="158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tambourin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A1B9E4E-68AD-A6BE-FF1A-B3B1D98FFAB1}"/>
              </a:ext>
            </a:extLst>
          </p:cNvPr>
          <p:cNvSpPr txBox="1"/>
          <p:nvPr/>
        </p:nvSpPr>
        <p:spPr>
          <a:xfrm>
            <a:off x="6694782" y="5208374"/>
            <a:ext cx="209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membrane</a:t>
            </a:r>
          </a:p>
        </p:txBody>
      </p:sp>
      <p:pic>
        <p:nvPicPr>
          <p:cNvPr id="28" name="Image 27" descr="Une image contenant musique, instrument de musique&#10;&#10;Description générée automatiquement">
            <a:extLst>
              <a:ext uri="{FF2B5EF4-FFF2-40B4-BE49-F238E27FC236}">
                <a16:creationId xmlns:a16="http://schemas.microsoft.com/office/drawing/2014/main" id="{3A76A9C9-3740-D3F0-4F01-8E03B2411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371" y="5571321"/>
            <a:ext cx="1875747" cy="1214546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1C2D77B-252A-9C12-0B24-4CA47E8211FE}"/>
              </a:ext>
            </a:extLst>
          </p:cNvPr>
          <p:cNvCxnSpPr>
            <a:cxnSpLocks/>
          </p:cNvCxnSpPr>
          <p:nvPr/>
        </p:nvCxnSpPr>
        <p:spPr>
          <a:xfrm>
            <a:off x="7539811" y="5551354"/>
            <a:ext cx="745718" cy="52101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5005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1010</TotalTime>
  <Words>95</Words>
  <Application>Microsoft Macintosh PowerPoint</Application>
  <PresentationFormat>Format A4 (210 x 297 mm)</PresentationFormat>
  <Paragraphs>82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8</cp:revision>
  <cp:lastPrinted>2024-10-23T09:19:40Z</cp:lastPrinted>
  <dcterms:created xsi:type="dcterms:W3CDTF">2023-03-31T12:38:20Z</dcterms:created>
  <dcterms:modified xsi:type="dcterms:W3CDTF">2024-10-23T14:43:42Z</dcterms:modified>
</cp:coreProperties>
</file>