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7" r:id="rId2"/>
    <p:sldId id="259" r:id="rId3"/>
    <p:sldId id="263" r:id="rId4"/>
    <p:sldId id="264" r:id="rId5"/>
    <p:sldId id="265" r:id="rId6"/>
    <p:sldId id="280" r:id="rId7"/>
    <p:sldId id="281" r:id="rId8"/>
    <p:sldId id="270" r:id="rId9"/>
    <p:sldId id="273" r:id="rId10"/>
    <p:sldId id="275" r:id="rId11"/>
    <p:sldId id="813" r:id="rId12"/>
    <p:sldId id="267" r:id="rId13"/>
    <p:sldId id="268" r:id="rId14"/>
    <p:sldId id="277" r:id="rId15"/>
    <p:sldId id="278" r:id="rId1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5"/>
    <p:restoredTop sz="94525"/>
  </p:normalViewPr>
  <p:slideViewPr>
    <p:cSldViewPr snapToGrid="0">
      <p:cViewPr varScale="1">
        <p:scale>
          <a:sx n="101" d="100"/>
          <a:sy n="101" d="100"/>
        </p:scale>
        <p:origin x="14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8CAC0-E761-A344-9257-071A097562AB}" type="datetimeFigureOut">
              <a:rPr lang="fr-FR" smtClean="0"/>
              <a:t>02/01/2025</a:t>
            </a:fld>
            <a:endParaRPr lang="fr-FR"/>
          </a:p>
        </p:txBody>
      </p:sp>
      <p:sp>
        <p:nvSpPr>
          <p:cNvPr id="4" name="Espace réservé de l'image des diapositives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1D302-ABF0-5F49-8BD2-F28392859128}" type="slidenum">
              <a:rPr lang="fr-FR" smtClean="0"/>
              <a:t>‹N°›</a:t>
            </a:fld>
            <a:endParaRPr lang="fr-FR"/>
          </a:p>
        </p:txBody>
      </p:sp>
    </p:spTree>
    <p:extLst>
      <p:ext uri="{BB962C8B-B14F-4D97-AF65-F5344CB8AC3E}">
        <p14:creationId xmlns:p14="http://schemas.microsoft.com/office/powerpoint/2010/main" val="396880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9C9BAF5-208E-394A-8CA7-FD5CC725994C}" type="datetime1">
              <a:rPr lang="fr-BE" smtClean="0"/>
              <a:t>2/01/25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341666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A795C7-C28D-6B4B-A007-B8D837FDEF05}" type="datetime1">
              <a:rPr lang="fr-BE" smtClean="0"/>
              <a:t>2/01/25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265045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F9FF25-FDBB-B346-9F8B-7A2B1B4E4701}" type="datetime1">
              <a:rPr lang="fr-BE" smtClean="0"/>
              <a:t>2/01/25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177266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24C0BFC-40BB-7C4E-A126-02B07CC011C2}" type="datetime1">
              <a:rPr lang="fr-BE" smtClean="0"/>
              <a:t>2/01/25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234846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63BB62A-C58D-9246-B3E2-ACEF28A88B95}" type="datetime1">
              <a:rPr lang="fr-BE" smtClean="0"/>
              <a:t>2/01/25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267660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581703F-E046-4643-84E7-41438CF18088}" type="datetime1">
              <a:rPr lang="fr-BE" smtClean="0"/>
              <a:t>2/01/25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202055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DC5A9A5-0E6A-4C49-9740-F20E266B1BB2}" type="datetime1">
              <a:rPr lang="fr-BE" smtClean="0"/>
              <a:t>2/01/25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202223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6650D37-D357-3A43-9285-978AE9C42D1A}" type="datetime1">
              <a:rPr lang="fr-BE" smtClean="0"/>
              <a:t>2/01/25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3074118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FAFD7-D7C1-954C-8930-7D29D6590DB2}" type="datetime1">
              <a:rPr lang="fr-BE" smtClean="0"/>
              <a:t>2/01/25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3974276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8141E2D-F0B8-1349-B184-4FCFD484AA48}" type="datetime1">
              <a:rPr lang="fr-BE" smtClean="0"/>
              <a:t>2/01/25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208689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3B66F7D-B468-514C-ACCD-1BA0230425AB}" type="datetime1">
              <a:rPr lang="fr-BE" smtClean="0"/>
              <a:t>2/01/25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4D92CC-A9AA-1145-9F88-D78FFCC1B6BE}" type="slidenum">
              <a:rPr lang="fr-FR" smtClean="0"/>
              <a:t>‹N°›</a:t>
            </a:fld>
            <a:endParaRPr lang="fr-FR"/>
          </a:p>
        </p:txBody>
      </p:sp>
    </p:spTree>
    <p:extLst>
      <p:ext uri="{BB962C8B-B14F-4D97-AF65-F5344CB8AC3E}">
        <p14:creationId xmlns:p14="http://schemas.microsoft.com/office/powerpoint/2010/main" val="348146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333413-35F2-B146-A312-8DD93F02B8FC}" type="datetime1">
              <a:rPr lang="fr-BE" smtClean="0"/>
              <a:t>2/01/25</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D92CC-A9AA-1145-9F88-D78FFCC1B6BE}" type="slidenum">
              <a:rPr lang="fr-FR" smtClean="0"/>
              <a:t>‹N°›</a:t>
            </a:fld>
            <a:endParaRPr lang="fr-FR"/>
          </a:p>
        </p:txBody>
      </p:sp>
    </p:spTree>
    <p:extLst>
      <p:ext uri="{BB962C8B-B14F-4D97-AF65-F5344CB8AC3E}">
        <p14:creationId xmlns:p14="http://schemas.microsoft.com/office/powerpoint/2010/main" val="3213394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5C5162C-C9FD-F7DC-A5F8-A5CA3996E47A}"/>
              </a:ext>
            </a:extLst>
          </p:cNvPr>
          <p:cNvSpPr txBox="1"/>
          <p:nvPr/>
        </p:nvSpPr>
        <p:spPr>
          <a:xfrm>
            <a:off x="1187425" y="255503"/>
            <a:ext cx="8063346" cy="584775"/>
          </a:xfrm>
          <a:prstGeom prst="rect">
            <a:avLst/>
          </a:prstGeom>
          <a:noFill/>
        </p:spPr>
        <p:txBody>
          <a:bodyPr wrap="square" rtlCol="0">
            <a:spAutoFit/>
          </a:bodyPr>
          <a:lstStyle/>
          <a:p>
            <a:pPr algn="ctr"/>
            <a:r>
              <a:rPr lang="fr-FR" sz="3200" b="1" dirty="0">
                <a:solidFill>
                  <a:schemeClr val="accent2"/>
                </a:solidFill>
                <a:latin typeface="Century Gothic" panose="020B0502020202020204" pitchFamily="34" charset="0"/>
              </a:rPr>
              <a:t>Le son : mon cahier de sciences</a:t>
            </a:r>
          </a:p>
        </p:txBody>
      </p:sp>
      <p:sp>
        <p:nvSpPr>
          <p:cNvPr id="5" name="ZoneTexte 4">
            <a:extLst>
              <a:ext uri="{FF2B5EF4-FFF2-40B4-BE49-F238E27FC236}">
                <a16:creationId xmlns:a16="http://schemas.microsoft.com/office/drawing/2014/main" id="{2699F037-C109-E77A-D1E1-E8B4B462D44C}"/>
              </a:ext>
            </a:extLst>
          </p:cNvPr>
          <p:cNvSpPr txBox="1"/>
          <p:nvPr/>
        </p:nvSpPr>
        <p:spPr>
          <a:xfrm>
            <a:off x="2025189" y="857665"/>
            <a:ext cx="7694804" cy="584775"/>
          </a:xfrm>
          <a:prstGeom prst="rect">
            <a:avLst/>
          </a:prstGeom>
          <a:noFill/>
        </p:spPr>
        <p:txBody>
          <a:bodyPr wrap="square" rtlCol="0">
            <a:spAutoFit/>
          </a:bodyPr>
          <a:lstStyle/>
          <a:p>
            <a:r>
              <a:rPr lang="fr-FR" sz="1600" dirty="0">
                <a:latin typeface="Century Gothic" panose="020B0502020202020204" pitchFamily="34" charset="0"/>
              </a:rPr>
              <a:t>Pour apprendre ce qu’est le son, nous allons découvrir des instruments de musique. Ceux-ci produisent des sons et peuvent former de jolies mélodies. </a:t>
            </a:r>
          </a:p>
        </p:txBody>
      </p:sp>
      <p:sp>
        <p:nvSpPr>
          <p:cNvPr id="7" name="Rectangle 6">
            <a:extLst>
              <a:ext uri="{FF2B5EF4-FFF2-40B4-BE49-F238E27FC236}">
                <a16:creationId xmlns:a16="http://schemas.microsoft.com/office/drawing/2014/main" id="{2AA36E00-64E5-B90C-9335-0291E618DED8}"/>
              </a:ext>
            </a:extLst>
          </p:cNvPr>
          <p:cNvSpPr/>
          <p:nvPr/>
        </p:nvSpPr>
        <p:spPr>
          <a:xfrm>
            <a:off x="480461" y="2274932"/>
            <a:ext cx="3089457" cy="43275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personne, peau, doigt, ongle&#10;&#10;Description générée automatiquement">
            <a:extLst>
              <a:ext uri="{FF2B5EF4-FFF2-40B4-BE49-F238E27FC236}">
                <a16:creationId xmlns:a16="http://schemas.microsoft.com/office/drawing/2014/main" id="{C5B4CF56-06B9-378E-0CCE-E84D5A9D8D4C}"/>
              </a:ext>
            </a:extLst>
          </p:cNvPr>
          <p:cNvPicPr>
            <a:picLocks noChangeAspect="1"/>
          </p:cNvPicPr>
          <p:nvPr/>
        </p:nvPicPr>
        <p:blipFill rotWithShape="1">
          <a:blip r:embed="rId2"/>
          <a:srcRect l="17889" r="26833"/>
          <a:stretch/>
        </p:blipFill>
        <p:spPr>
          <a:xfrm>
            <a:off x="674254" y="153970"/>
            <a:ext cx="1138132" cy="1372616"/>
          </a:xfrm>
          <a:prstGeom prst="rect">
            <a:avLst/>
          </a:prstGeom>
        </p:spPr>
      </p:pic>
      <p:sp>
        <p:nvSpPr>
          <p:cNvPr id="13" name="ZoneTexte 12">
            <a:extLst>
              <a:ext uri="{FF2B5EF4-FFF2-40B4-BE49-F238E27FC236}">
                <a16:creationId xmlns:a16="http://schemas.microsoft.com/office/drawing/2014/main" id="{DB718430-4542-B10F-C991-6E0176AC288D}"/>
              </a:ext>
            </a:extLst>
          </p:cNvPr>
          <p:cNvSpPr txBox="1"/>
          <p:nvPr/>
        </p:nvSpPr>
        <p:spPr>
          <a:xfrm>
            <a:off x="551793" y="1782992"/>
            <a:ext cx="8735084" cy="646331"/>
          </a:xfrm>
          <a:prstGeom prst="rect">
            <a:avLst/>
          </a:prstGeom>
          <a:noFill/>
        </p:spPr>
        <p:txBody>
          <a:bodyPr wrap="none" rtlCol="0">
            <a:spAutoFit/>
          </a:bodyPr>
          <a:lstStyle/>
          <a:p>
            <a:r>
              <a:rPr lang="fr-FR" b="1" dirty="0">
                <a:latin typeface="Century Gothic" panose="020B0502020202020204" pitchFamily="34" charset="0"/>
              </a:rPr>
              <a:t>1- J’explique le fonctionnement d’un instrument par un </a:t>
            </a:r>
            <a:r>
              <a:rPr lang="fr-FR" b="1" u="sng" dirty="0">
                <a:latin typeface="Century Gothic" panose="020B0502020202020204" pitchFamily="34" charset="0"/>
              </a:rPr>
              <a:t>dessin et/ou un texte</a:t>
            </a:r>
            <a:r>
              <a:rPr lang="fr-FR" b="1" dirty="0">
                <a:latin typeface="Century Gothic" panose="020B0502020202020204" pitchFamily="34" charset="0"/>
              </a:rPr>
              <a:t>.</a:t>
            </a:r>
          </a:p>
          <a:p>
            <a:endParaRPr lang="fr-FR" dirty="0"/>
          </a:p>
        </p:txBody>
      </p:sp>
      <p:sp>
        <p:nvSpPr>
          <p:cNvPr id="14" name="ZoneTexte 13">
            <a:extLst>
              <a:ext uri="{FF2B5EF4-FFF2-40B4-BE49-F238E27FC236}">
                <a16:creationId xmlns:a16="http://schemas.microsoft.com/office/drawing/2014/main" id="{C20CD482-46CD-A0D0-F8FA-0EC3DF6BD274}"/>
              </a:ext>
            </a:extLst>
          </p:cNvPr>
          <p:cNvSpPr txBox="1"/>
          <p:nvPr/>
        </p:nvSpPr>
        <p:spPr>
          <a:xfrm>
            <a:off x="3857138" y="2274932"/>
            <a:ext cx="5724644" cy="4108817"/>
          </a:xfrm>
          <a:prstGeom prst="rect">
            <a:avLst/>
          </a:prstGeom>
          <a:noFill/>
        </p:spPr>
        <p:txBody>
          <a:bodyPr wrap="none" rtlCol="0">
            <a:spAutoFit/>
          </a:bodyPr>
          <a:lstStyle/>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endParaRPr lang="fr-FR" dirty="0"/>
          </a:p>
        </p:txBody>
      </p:sp>
      <p:sp>
        <p:nvSpPr>
          <p:cNvPr id="2" name="Espace réservé du pied de page 1">
            <a:extLst>
              <a:ext uri="{FF2B5EF4-FFF2-40B4-BE49-F238E27FC236}">
                <a16:creationId xmlns:a16="http://schemas.microsoft.com/office/drawing/2014/main" id="{537C351C-6E16-91D0-DC5A-DCD27E6C379F}"/>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4FA858EC-4B15-E737-2C96-982C52478F1F}"/>
              </a:ext>
            </a:extLst>
          </p:cNvPr>
          <p:cNvSpPr>
            <a:spLocks noGrp="1"/>
          </p:cNvSpPr>
          <p:nvPr>
            <p:ph type="sldNum" sz="quarter" idx="12"/>
          </p:nvPr>
        </p:nvSpPr>
        <p:spPr/>
        <p:txBody>
          <a:bodyPr/>
          <a:lstStyle/>
          <a:p>
            <a:fld id="{D54D92CC-A9AA-1145-9F88-D78FFCC1B6BE}" type="slidenum">
              <a:rPr lang="fr-FR" smtClean="0"/>
              <a:t>1</a:t>
            </a:fld>
            <a:endParaRPr lang="fr-FR"/>
          </a:p>
        </p:txBody>
      </p:sp>
    </p:spTree>
    <p:extLst>
      <p:ext uri="{BB962C8B-B14F-4D97-AF65-F5344CB8AC3E}">
        <p14:creationId xmlns:p14="http://schemas.microsoft.com/office/powerpoint/2010/main" val="1190518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725CA-4784-B19B-FB3C-3E81815D67A4}"/>
            </a:ext>
          </a:extLst>
        </p:cNvPr>
        <p:cNvGrpSpPr/>
        <p:nvPr/>
      </p:nvGrpSpPr>
      <p:grpSpPr>
        <a:xfrm>
          <a:off x="0" y="0"/>
          <a:ext cx="0" cy="0"/>
          <a:chOff x="0" y="0"/>
          <a:chExt cx="0" cy="0"/>
        </a:xfrm>
      </p:grpSpPr>
      <p:sp>
        <p:nvSpPr>
          <p:cNvPr id="13" name="ZoneTexte 12">
            <a:extLst>
              <a:ext uri="{FF2B5EF4-FFF2-40B4-BE49-F238E27FC236}">
                <a16:creationId xmlns:a16="http://schemas.microsoft.com/office/drawing/2014/main" id="{E6D1820C-17C4-E944-A5E2-75043A9E3FAA}"/>
              </a:ext>
            </a:extLst>
          </p:cNvPr>
          <p:cNvSpPr txBox="1"/>
          <p:nvPr/>
        </p:nvSpPr>
        <p:spPr>
          <a:xfrm>
            <a:off x="318370" y="529450"/>
            <a:ext cx="9269260" cy="5810437"/>
          </a:xfrm>
          <a:prstGeom prst="rect">
            <a:avLst/>
          </a:prstGeom>
          <a:noFill/>
          <a:ln w="28575">
            <a:solidFill>
              <a:srgbClr val="00B050"/>
            </a:solidFill>
          </a:ln>
        </p:spPr>
        <p:txBody>
          <a:bodyPr wrap="square" rtlCol="0">
            <a:spAutoFit/>
          </a:bodyPr>
          <a:lstStyle/>
          <a:p>
            <a:pPr>
              <a:lnSpc>
                <a:spcPct val="150000"/>
              </a:lnSpc>
            </a:pPr>
            <a:r>
              <a:rPr lang="fr-FR" sz="1600" dirty="0">
                <a:latin typeface="Century Gothic" panose="020B0502020202020204" pitchFamily="34" charset="0"/>
              </a:rPr>
              <a:t>Les grains de semoule sautillent parce que …</a:t>
            </a:r>
          </a:p>
          <a:p>
            <a:pPr>
              <a:lnSpc>
                <a:spcPct val="150000"/>
              </a:lnSpc>
            </a:pPr>
            <a:r>
              <a:rPr lang="fr-FR" dirty="0">
                <a:solidFill>
                  <a:schemeClr val="accent6"/>
                </a:solidFill>
              </a:rPr>
              <a:t>_______________________________________________________________________________ 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fr-FR" dirty="0">
                <a:solidFill>
                  <a:schemeClr val="accent6"/>
                </a:solidFill>
              </a:rPr>
              <a:t>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fr-FR" dirty="0">
                <a:solidFill>
                  <a:schemeClr val="accent6"/>
                </a:solidFill>
              </a:rPr>
              <a:t>_______________________________________________________________________________</a:t>
            </a:r>
          </a:p>
          <a:p>
            <a:pPr>
              <a:lnSpc>
                <a:spcPct val="150000"/>
              </a:lnSpc>
            </a:pPr>
            <a:r>
              <a:rPr lang="fr-FR" dirty="0">
                <a:solidFill>
                  <a:schemeClr val="accent6"/>
                </a:solidFill>
                <a:latin typeface="Century Gothic" panose="020B0502020202020204" pitchFamily="34" charset="0"/>
              </a:rPr>
              <a:t>Ne pas oublier qu’autour de nous, partout, il y a de l’air. </a:t>
            </a:r>
          </a:p>
          <a:p>
            <a:pPr>
              <a:lnSpc>
                <a:spcPct val="150000"/>
              </a:lnSpc>
            </a:pPr>
            <a:endParaRPr lang="fr-FR" dirty="0">
              <a:latin typeface="Century Gothic" panose="020B0502020202020204" pitchFamily="34" charset="0"/>
            </a:endParaRPr>
          </a:p>
          <a:p>
            <a:pPr>
              <a:lnSpc>
                <a:spcPct val="150000"/>
              </a:lnSpc>
            </a:pPr>
            <a:endParaRPr lang="fr-FR" dirty="0">
              <a:latin typeface="Century Gothic" panose="020B0502020202020204" pitchFamily="34" charset="0"/>
            </a:endParaRPr>
          </a:p>
          <a:p>
            <a:pPr>
              <a:lnSpc>
                <a:spcPct val="150000"/>
              </a:lnSpc>
            </a:pPr>
            <a:endParaRPr lang="fr-FR" dirty="0">
              <a:solidFill>
                <a:schemeClr val="accent6"/>
              </a:solidFill>
              <a:latin typeface="Century Gothic" panose="020B0502020202020204" pitchFamily="34" charset="0"/>
            </a:endParaRPr>
          </a:p>
          <a:p>
            <a:pPr>
              <a:lnSpc>
                <a:spcPct val="150000"/>
              </a:lnSpc>
            </a:pPr>
            <a:endParaRPr lang="fr-FR" dirty="0">
              <a:latin typeface="Century Gothic" panose="020B0502020202020204" pitchFamily="34" charset="0"/>
            </a:endParaRPr>
          </a:p>
        </p:txBody>
      </p:sp>
      <p:sp>
        <p:nvSpPr>
          <p:cNvPr id="3" name="Espace réservé du numéro de diapositive 2">
            <a:extLst>
              <a:ext uri="{FF2B5EF4-FFF2-40B4-BE49-F238E27FC236}">
                <a16:creationId xmlns:a16="http://schemas.microsoft.com/office/drawing/2014/main" id="{115B5F7A-81C4-AE93-3B2B-307B3266112D}"/>
              </a:ext>
            </a:extLst>
          </p:cNvPr>
          <p:cNvSpPr>
            <a:spLocks noGrp="1"/>
          </p:cNvSpPr>
          <p:nvPr>
            <p:ph type="sldNum" sz="quarter" idx="12"/>
          </p:nvPr>
        </p:nvSpPr>
        <p:spPr/>
        <p:txBody>
          <a:bodyPr/>
          <a:lstStyle/>
          <a:p>
            <a:fld id="{D54D92CC-A9AA-1145-9F88-D78FFCC1B6BE}" type="slidenum">
              <a:rPr lang="fr-FR" smtClean="0"/>
              <a:t>10</a:t>
            </a:fld>
            <a:endParaRPr lang="fr-FR"/>
          </a:p>
        </p:txBody>
      </p:sp>
      <p:pic>
        <p:nvPicPr>
          <p:cNvPr id="8" name="Image 7" descr="Une image contenant Accessoire de mode, Bijoux, Fabrication de bijoux, mur&#10;&#10;Description générée automatiquement">
            <a:extLst>
              <a:ext uri="{FF2B5EF4-FFF2-40B4-BE49-F238E27FC236}">
                <a16:creationId xmlns:a16="http://schemas.microsoft.com/office/drawing/2014/main" id="{DF893F30-59E0-750A-FC4E-1DCAD148BE58}"/>
              </a:ext>
            </a:extLst>
          </p:cNvPr>
          <p:cNvPicPr>
            <a:picLocks noChangeAspect="1"/>
          </p:cNvPicPr>
          <p:nvPr/>
        </p:nvPicPr>
        <p:blipFill>
          <a:blip r:embed="rId2"/>
          <a:srcRect l="17407" r="7720"/>
          <a:stretch/>
        </p:blipFill>
        <p:spPr>
          <a:xfrm rot="16200000">
            <a:off x="566467" y="4641536"/>
            <a:ext cx="1542051" cy="1544678"/>
          </a:xfrm>
          <a:prstGeom prst="rect">
            <a:avLst/>
          </a:prstGeom>
        </p:spPr>
      </p:pic>
    </p:spTree>
    <p:extLst>
      <p:ext uri="{BB962C8B-B14F-4D97-AF65-F5344CB8AC3E}">
        <p14:creationId xmlns:p14="http://schemas.microsoft.com/office/powerpoint/2010/main" val="1652616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EA3B-0A40-A526-AABD-5DF328FE072B}"/>
              </a:ext>
            </a:extLst>
          </p:cNvPr>
          <p:cNvSpPr/>
          <p:nvPr/>
        </p:nvSpPr>
        <p:spPr>
          <a:xfrm>
            <a:off x="215438" y="393700"/>
            <a:ext cx="9474661" cy="5962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id="{276B5A20-25C3-5665-D716-461876D37BB7}"/>
              </a:ext>
            </a:extLst>
          </p:cNvPr>
          <p:cNvSpPr>
            <a:spLocks noGrp="1"/>
          </p:cNvSpPr>
          <p:nvPr>
            <p:ph type="sldNum" sz="quarter" idx="12"/>
          </p:nvPr>
        </p:nvSpPr>
        <p:spPr/>
        <p:txBody>
          <a:bodyPr/>
          <a:lstStyle/>
          <a:p>
            <a:fld id="{D54D92CC-A9AA-1145-9F88-D78FFCC1B6BE}" type="slidenum">
              <a:rPr lang="fr-FR" smtClean="0"/>
              <a:t>11</a:t>
            </a:fld>
            <a:endParaRPr lang="fr-FR"/>
          </a:p>
        </p:txBody>
      </p:sp>
      <p:sp>
        <p:nvSpPr>
          <p:cNvPr id="8" name="ZoneTexte 7">
            <a:extLst>
              <a:ext uri="{FF2B5EF4-FFF2-40B4-BE49-F238E27FC236}">
                <a16:creationId xmlns:a16="http://schemas.microsoft.com/office/drawing/2014/main" id="{DE2CC7DA-E2FF-DED0-3585-A006C3240494}"/>
              </a:ext>
            </a:extLst>
          </p:cNvPr>
          <p:cNvSpPr txBox="1"/>
          <p:nvPr/>
        </p:nvSpPr>
        <p:spPr>
          <a:xfrm flipH="1">
            <a:off x="330520" y="443433"/>
            <a:ext cx="9042079" cy="584775"/>
          </a:xfrm>
          <a:prstGeom prst="rect">
            <a:avLst/>
          </a:prstGeom>
          <a:noFill/>
        </p:spPr>
        <p:txBody>
          <a:bodyPr wrap="square" rtlCol="0">
            <a:spAutoFit/>
          </a:bodyPr>
          <a:lstStyle/>
          <a:p>
            <a:pPr algn="just"/>
            <a:r>
              <a:rPr lang="fr-FR" sz="1600" dirty="0">
                <a:latin typeface="Century Gothic" panose="020B0502020202020204" pitchFamily="34" charset="0"/>
              </a:rPr>
              <a:t>Fais un schéma qui explique pourquoi les grains de semoule sautillent . Ton schéma doit représenter les différents éléments qui interviennent dans la propagation du son.</a:t>
            </a:r>
          </a:p>
        </p:txBody>
      </p:sp>
    </p:spTree>
    <p:extLst>
      <p:ext uri="{BB962C8B-B14F-4D97-AF65-F5344CB8AC3E}">
        <p14:creationId xmlns:p14="http://schemas.microsoft.com/office/powerpoint/2010/main" val="3963698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iagramme&#10;&#10;Description générée automatiquement">
            <a:extLst>
              <a:ext uri="{FF2B5EF4-FFF2-40B4-BE49-F238E27FC236}">
                <a16:creationId xmlns:a16="http://schemas.microsoft.com/office/drawing/2014/main" id="{6221BDA3-EF5C-4545-27EA-5D628F1F81D2}"/>
              </a:ext>
            </a:extLst>
          </p:cNvPr>
          <p:cNvPicPr>
            <a:picLocks noChangeAspect="1"/>
          </p:cNvPicPr>
          <p:nvPr/>
        </p:nvPicPr>
        <p:blipFill>
          <a:blip r:embed="rId2"/>
          <a:stretch>
            <a:fillRect/>
          </a:stretch>
        </p:blipFill>
        <p:spPr>
          <a:xfrm>
            <a:off x="1358439" y="630344"/>
            <a:ext cx="7506161" cy="4501776"/>
          </a:xfrm>
          <a:prstGeom prst="rect">
            <a:avLst/>
          </a:prstGeom>
        </p:spPr>
      </p:pic>
      <p:sp>
        <p:nvSpPr>
          <p:cNvPr id="5" name="ZoneTexte 4">
            <a:extLst>
              <a:ext uri="{FF2B5EF4-FFF2-40B4-BE49-F238E27FC236}">
                <a16:creationId xmlns:a16="http://schemas.microsoft.com/office/drawing/2014/main" id="{26E0B5F9-FF6C-B13D-85E1-F31CFD682C4E}"/>
              </a:ext>
            </a:extLst>
          </p:cNvPr>
          <p:cNvSpPr txBox="1"/>
          <p:nvPr/>
        </p:nvSpPr>
        <p:spPr>
          <a:xfrm>
            <a:off x="331591" y="261012"/>
            <a:ext cx="5763116" cy="369332"/>
          </a:xfrm>
          <a:prstGeom prst="rect">
            <a:avLst/>
          </a:prstGeom>
          <a:noFill/>
        </p:spPr>
        <p:txBody>
          <a:bodyPr wrap="none" rtlCol="0">
            <a:spAutoFit/>
          </a:bodyPr>
          <a:lstStyle/>
          <a:p>
            <a:r>
              <a:rPr lang="fr-FR" b="1" dirty="0">
                <a:latin typeface="Century Gothic" panose="020B0502020202020204" pitchFamily="34" charset="0"/>
              </a:rPr>
              <a:t>Je compare mon dessin à un schéma de l’oreille</a:t>
            </a:r>
            <a:r>
              <a:rPr lang="fr-FR" dirty="0">
                <a:latin typeface="Century Gothic" panose="020B0502020202020204" pitchFamily="34" charset="0"/>
              </a:rPr>
              <a:t>. </a:t>
            </a:r>
          </a:p>
        </p:txBody>
      </p:sp>
      <p:sp>
        <p:nvSpPr>
          <p:cNvPr id="6" name="Espace réservé du numéro de diapositive 5">
            <a:extLst>
              <a:ext uri="{FF2B5EF4-FFF2-40B4-BE49-F238E27FC236}">
                <a16:creationId xmlns:a16="http://schemas.microsoft.com/office/drawing/2014/main" id="{E9E86339-A9EE-8CAC-63B3-56065BA30ACE}"/>
              </a:ext>
            </a:extLst>
          </p:cNvPr>
          <p:cNvSpPr>
            <a:spLocks noGrp="1"/>
          </p:cNvSpPr>
          <p:nvPr>
            <p:ph type="sldNum" sz="quarter" idx="12"/>
          </p:nvPr>
        </p:nvSpPr>
        <p:spPr/>
        <p:txBody>
          <a:bodyPr/>
          <a:lstStyle/>
          <a:p>
            <a:fld id="{D54D92CC-A9AA-1145-9F88-D78FFCC1B6BE}" type="slidenum">
              <a:rPr lang="fr-FR" smtClean="0"/>
              <a:t>12</a:t>
            </a:fld>
            <a:endParaRPr lang="fr-FR"/>
          </a:p>
        </p:txBody>
      </p:sp>
      <p:sp>
        <p:nvSpPr>
          <p:cNvPr id="7" name="ZoneTexte 6">
            <a:extLst>
              <a:ext uri="{FF2B5EF4-FFF2-40B4-BE49-F238E27FC236}">
                <a16:creationId xmlns:a16="http://schemas.microsoft.com/office/drawing/2014/main" id="{0400F22F-4F2B-42F3-E33F-09CD68CDCE7F}"/>
              </a:ext>
            </a:extLst>
          </p:cNvPr>
          <p:cNvSpPr txBox="1"/>
          <p:nvPr/>
        </p:nvSpPr>
        <p:spPr>
          <a:xfrm>
            <a:off x="331591" y="5501452"/>
            <a:ext cx="9002909" cy="646331"/>
          </a:xfrm>
          <a:prstGeom prst="rect">
            <a:avLst/>
          </a:prstGeom>
          <a:noFill/>
        </p:spPr>
        <p:txBody>
          <a:bodyPr wrap="square" rtlCol="0">
            <a:spAutoFit/>
          </a:bodyPr>
          <a:lstStyle/>
          <a:p>
            <a:r>
              <a:rPr lang="fr-FR" dirty="0">
                <a:latin typeface="Century Gothic" panose="020B0502020202020204" pitchFamily="34" charset="0"/>
              </a:rPr>
              <a:t>Ensemble, nous jouons le rôle des différentes parties de l’oreille afin de comprendre comment nous entendons les sons. </a:t>
            </a:r>
          </a:p>
        </p:txBody>
      </p:sp>
    </p:spTree>
    <p:extLst>
      <p:ext uri="{BB962C8B-B14F-4D97-AF65-F5344CB8AC3E}">
        <p14:creationId xmlns:p14="http://schemas.microsoft.com/office/powerpoint/2010/main" val="881644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descr="Jouer avec un remplissage uni">
            <a:extLst>
              <a:ext uri="{FF2B5EF4-FFF2-40B4-BE49-F238E27FC236}">
                <a16:creationId xmlns:a16="http://schemas.microsoft.com/office/drawing/2014/main" id="{A044F389-B2E2-6B70-F7E2-D63ADE0BE3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439" y="220679"/>
            <a:ext cx="491940" cy="491940"/>
          </a:xfrm>
          <a:prstGeom prst="rect">
            <a:avLst/>
          </a:prstGeom>
        </p:spPr>
      </p:pic>
      <p:sp>
        <p:nvSpPr>
          <p:cNvPr id="3" name="ZoneTexte 2">
            <a:extLst>
              <a:ext uri="{FF2B5EF4-FFF2-40B4-BE49-F238E27FC236}">
                <a16:creationId xmlns:a16="http://schemas.microsoft.com/office/drawing/2014/main" id="{58506029-809A-6687-7E4D-7DCA16BF923D}"/>
              </a:ext>
            </a:extLst>
          </p:cNvPr>
          <p:cNvSpPr txBox="1"/>
          <p:nvPr/>
        </p:nvSpPr>
        <p:spPr>
          <a:xfrm>
            <a:off x="707379" y="281983"/>
            <a:ext cx="9209572" cy="646331"/>
          </a:xfrm>
          <a:prstGeom prst="rect">
            <a:avLst/>
          </a:prstGeom>
          <a:noFill/>
        </p:spPr>
        <p:txBody>
          <a:bodyPr wrap="none" rtlCol="0">
            <a:spAutoFit/>
          </a:bodyPr>
          <a:lstStyle/>
          <a:p>
            <a:r>
              <a:rPr lang="fr-FR" dirty="0">
                <a:latin typeface="Century Gothic" panose="020B0502020202020204" pitchFamily="34" charset="0"/>
              </a:rPr>
              <a:t>Quels sont ces sons ? Nous écoutons 10 sons différents et tentons de les identifier.</a:t>
            </a:r>
          </a:p>
          <a:p>
            <a:endParaRPr lang="fr-FR" dirty="0">
              <a:latin typeface="Century Gothic" panose="020B0502020202020204" pitchFamily="34" charset="0"/>
            </a:endParaRPr>
          </a:p>
        </p:txBody>
      </p:sp>
      <p:sp>
        <p:nvSpPr>
          <p:cNvPr id="4" name="ZoneTexte 3">
            <a:extLst>
              <a:ext uri="{FF2B5EF4-FFF2-40B4-BE49-F238E27FC236}">
                <a16:creationId xmlns:a16="http://schemas.microsoft.com/office/drawing/2014/main" id="{E3D119DB-515B-5646-78D5-A9A1CC6E8A38}"/>
              </a:ext>
            </a:extLst>
          </p:cNvPr>
          <p:cNvSpPr txBox="1"/>
          <p:nvPr/>
        </p:nvSpPr>
        <p:spPr>
          <a:xfrm>
            <a:off x="586670" y="773923"/>
            <a:ext cx="3890809" cy="6098977"/>
          </a:xfrm>
          <a:prstGeom prst="rect">
            <a:avLst/>
          </a:prstGeom>
          <a:noFill/>
        </p:spPr>
        <p:txBody>
          <a:bodyPr wrap="none" rtlCol="0">
            <a:spAutoFit/>
          </a:bodyPr>
          <a:lstStyle/>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r>
              <a:rPr lang="fr-FR" dirty="0">
                <a:latin typeface="Century Gothic" panose="020B0502020202020204" pitchFamily="34" charset="0"/>
              </a:rPr>
              <a:t>……………………………………..</a:t>
            </a:r>
          </a:p>
          <a:p>
            <a:pPr marL="342900" indent="-342900">
              <a:lnSpc>
                <a:spcPct val="200000"/>
              </a:lnSpc>
              <a:buFont typeface="+mj-lt"/>
              <a:buAutoNum type="arabicPeriod"/>
            </a:pPr>
            <a:endParaRPr lang="fr-FR" dirty="0">
              <a:latin typeface="Century Gothic" panose="020B0502020202020204" pitchFamily="34" charset="0"/>
            </a:endParaRPr>
          </a:p>
        </p:txBody>
      </p:sp>
      <p:sp>
        <p:nvSpPr>
          <p:cNvPr id="5" name="ZoneTexte 4">
            <a:extLst>
              <a:ext uri="{FF2B5EF4-FFF2-40B4-BE49-F238E27FC236}">
                <a16:creationId xmlns:a16="http://schemas.microsoft.com/office/drawing/2014/main" id="{E14A5DB0-5164-B538-490B-CD0A70370032}"/>
              </a:ext>
            </a:extLst>
          </p:cNvPr>
          <p:cNvSpPr txBox="1"/>
          <p:nvPr/>
        </p:nvSpPr>
        <p:spPr>
          <a:xfrm>
            <a:off x="4952999" y="1177447"/>
            <a:ext cx="4366331" cy="4247317"/>
          </a:xfrm>
          <a:prstGeom prst="rect">
            <a:avLst/>
          </a:prstGeom>
          <a:noFill/>
          <a:ln>
            <a:solidFill>
              <a:schemeClr val="accent1"/>
            </a:solidFill>
          </a:ln>
        </p:spPr>
        <p:txBody>
          <a:bodyPr wrap="square" rtlCol="0">
            <a:spAutoFit/>
          </a:bodyPr>
          <a:lstStyle/>
          <a:p>
            <a:r>
              <a:rPr lang="fr-FR" dirty="0">
                <a:latin typeface="Century Gothic" panose="020B0502020202020204" pitchFamily="34" charset="0"/>
              </a:rPr>
              <a:t>Comment se fait-il que nous reconnaissons certains sons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7" name="Espace réservé du numéro de diapositive 6">
            <a:extLst>
              <a:ext uri="{FF2B5EF4-FFF2-40B4-BE49-F238E27FC236}">
                <a16:creationId xmlns:a16="http://schemas.microsoft.com/office/drawing/2014/main" id="{96A4CB0B-2E89-CD24-5A43-64A3D8A474C1}"/>
              </a:ext>
            </a:extLst>
          </p:cNvPr>
          <p:cNvSpPr>
            <a:spLocks noGrp="1"/>
          </p:cNvSpPr>
          <p:nvPr>
            <p:ph type="sldNum" sz="quarter" idx="12"/>
          </p:nvPr>
        </p:nvSpPr>
        <p:spPr/>
        <p:txBody>
          <a:bodyPr/>
          <a:lstStyle/>
          <a:p>
            <a:fld id="{D54D92CC-A9AA-1145-9F88-D78FFCC1B6BE}" type="slidenum">
              <a:rPr lang="fr-FR" smtClean="0"/>
              <a:t>13</a:t>
            </a:fld>
            <a:endParaRPr lang="fr-FR"/>
          </a:p>
        </p:txBody>
      </p:sp>
    </p:spTree>
    <p:extLst>
      <p:ext uri="{BB962C8B-B14F-4D97-AF65-F5344CB8AC3E}">
        <p14:creationId xmlns:p14="http://schemas.microsoft.com/office/powerpoint/2010/main" val="3089708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D8DDF75-B4E4-DB38-2138-BF9650846D4E}"/>
              </a:ext>
            </a:extLst>
          </p:cNvPr>
          <p:cNvSpPr>
            <a:spLocks noGrp="1"/>
          </p:cNvSpPr>
          <p:nvPr>
            <p:ph type="sldNum" sz="quarter" idx="12"/>
          </p:nvPr>
        </p:nvSpPr>
        <p:spPr/>
        <p:txBody>
          <a:bodyPr/>
          <a:lstStyle/>
          <a:p>
            <a:fld id="{D54D92CC-A9AA-1145-9F88-D78FFCC1B6BE}" type="slidenum">
              <a:rPr lang="fr-FR" smtClean="0"/>
              <a:t>14</a:t>
            </a:fld>
            <a:endParaRPr lang="fr-FR"/>
          </a:p>
        </p:txBody>
      </p:sp>
      <p:pic>
        <p:nvPicPr>
          <p:cNvPr id="4" name="Graphique 3" descr="Jouer avec un remplissage uni">
            <a:extLst>
              <a:ext uri="{FF2B5EF4-FFF2-40B4-BE49-F238E27FC236}">
                <a16:creationId xmlns:a16="http://schemas.microsoft.com/office/drawing/2014/main" id="{BFF76364-B3E6-1219-CA97-7F016EB20D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032" y="220679"/>
            <a:ext cx="491940" cy="491940"/>
          </a:xfrm>
          <a:prstGeom prst="rect">
            <a:avLst/>
          </a:prstGeom>
        </p:spPr>
      </p:pic>
      <p:sp>
        <p:nvSpPr>
          <p:cNvPr id="5" name="ZoneTexte 4">
            <a:extLst>
              <a:ext uri="{FF2B5EF4-FFF2-40B4-BE49-F238E27FC236}">
                <a16:creationId xmlns:a16="http://schemas.microsoft.com/office/drawing/2014/main" id="{DBADEAA8-F1E2-3E08-C2EE-88F976BF8542}"/>
              </a:ext>
            </a:extLst>
          </p:cNvPr>
          <p:cNvSpPr txBox="1"/>
          <p:nvPr/>
        </p:nvSpPr>
        <p:spPr>
          <a:xfrm>
            <a:off x="951470" y="220679"/>
            <a:ext cx="8180009" cy="646331"/>
          </a:xfrm>
          <a:prstGeom prst="rect">
            <a:avLst/>
          </a:prstGeom>
          <a:noFill/>
        </p:spPr>
        <p:txBody>
          <a:bodyPr wrap="square" rtlCol="0">
            <a:spAutoFit/>
          </a:bodyPr>
          <a:lstStyle/>
          <a:p>
            <a:r>
              <a:rPr lang="fr-FR" dirty="0">
                <a:latin typeface="Century Gothic" panose="020B0502020202020204" pitchFamily="34" charset="0"/>
              </a:rPr>
              <a:t>Le bruit du camion de chantier était insupportable. Comment as-tu réagi  face à ce bruit ?</a:t>
            </a:r>
          </a:p>
        </p:txBody>
      </p:sp>
      <p:sp>
        <p:nvSpPr>
          <p:cNvPr id="7" name="ZoneTexte 6">
            <a:extLst>
              <a:ext uri="{FF2B5EF4-FFF2-40B4-BE49-F238E27FC236}">
                <a16:creationId xmlns:a16="http://schemas.microsoft.com/office/drawing/2014/main" id="{FB47226C-B4D0-DDD8-CE0A-40E092413270}"/>
              </a:ext>
            </a:extLst>
          </p:cNvPr>
          <p:cNvSpPr txBox="1"/>
          <p:nvPr/>
        </p:nvSpPr>
        <p:spPr>
          <a:xfrm>
            <a:off x="328850" y="1002522"/>
            <a:ext cx="9425248" cy="870688"/>
          </a:xfrm>
          <a:prstGeom prst="rect">
            <a:avLst/>
          </a:prstGeom>
          <a:noFill/>
        </p:spPr>
        <p:txBody>
          <a:bodyPr wrap="square">
            <a:spAutoFit/>
          </a:bodyPr>
          <a:lstStyle/>
          <a:p>
            <a:pPr>
              <a:lnSpc>
                <a:spcPct val="150000"/>
              </a:lnSpc>
            </a:pPr>
            <a:r>
              <a:rPr lang="fr-FR" sz="1800" dirty="0">
                <a:latin typeface="Century Gothic" panose="020B0502020202020204" pitchFamily="34" charset="0"/>
              </a:rPr>
              <a:t>________________________________________________________________________________</a:t>
            </a:r>
          </a:p>
          <a:p>
            <a:pPr>
              <a:lnSpc>
                <a:spcPct val="150000"/>
              </a:lnSpc>
            </a:pPr>
            <a:r>
              <a:rPr lang="fr-FR" dirty="0">
                <a:latin typeface="Century Gothic" panose="020B0502020202020204" pitchFamily="34" charset="0"/>
              </a:rPr>
              <a:t>________________________________________________________________________________</a:t>
            </a:r>
          </a:p>
        </p:txBody>
      </p:sp>
      <p:sp>
        <p:nvSpPr>
          <p:cNvPr id="14" name="ZoneTexte 13">
            <a:extLst>
              <a:ext uri="{FF2B5EF4-FFF2-40B4-BE49-F238E27FC236}">
                <a16:creationId xmlns:a16="http://schemas.microsoft.com/office/drawing/2014/main" id="{BC8D895B-D44D-F108-EDC1-43F40ACC8857}"/>
              </a:ext>
            </a:extLst>
          </p:cNvPr>
          <p:cNvSpPr txBox="1"/>
          <p:nvPr/>
        </p:nvSpPr>
        <p:spPr>
          <a:xfrm>
            <a:off x="373032" y="2113005"/>
            <a:ext cx="9228168" cy="3139321"/>
          </a:xfrm>
          <a:prstGeom prst="rect">
            <a:avLst/>
          </a:prstGeom>
          <a:noFill/>
        </p:spPr>
        <p:txBody>
          <a:bodyPr wrap="square" rtlCol="0">
            <a:spAutoFit/>
          </a:bodyPr>
          <a:lstStyle/>
          <a:p>
            <a:pPr algn="just"/>
            <a:r>
              <a:rPr lang="fr-BE" dirty="0">
                <a:solidFill>
                  <a:srgbClr val="333A42"/>
                </a:solidFill>
                <a:latin typeface="Century Gothic" panose="020B0502020202020204" pitchFamily="34" charset="0"/>
              </a:rPr>
              <a:t>D</a:t>
            </a:r>
            <a:r>
              <a:rPr lang="fr-BE" b="0" i="0" dirty="0">
                <a:solidFill>
                  <a:srgbClr val="333A42"/>
                </a:solidFill>
                <a:effectLst/>
                <a:latin typeface="Century Gothic" panose="020B0502020202020204" pitchFamily="34" charset="0"/>
              </a:rPr>
              <a:t>ans notre environnement, de nombreux sons sont perceptibles. Certains bruits sont gênants et peuvent s'avérer nocifs, il faut apprendre à sauvegarder notre capital auditif.</a:t>
            </a:r>
          </a:p>
          <a:p>
            <a:pPr algn="just"/>
            <a:r>
              <a:rPr lang="fr-BE" b="0" i="0" dirty="0">
                <a:solidFill>
                  <a:srgbClr val="333A42"/>
                </a:solidFill>
                <a:effectLst/>
                <a:latin typeface="Century Gothic" panose="020B0502020202020204" pitchFamily="34" charset="0"/>
              </a:rPr>
              <a:t>On considère que l’ouïe est en danger à partir de 80 dB (A). Plus le niveau du bruit est supérieur, plus l’exposition doit être de courte durée. Si le niveau est extrêmement élevé, toute exposition même de très courte durée est dangereuse.</a:t>
            </a:r>
            <a:endParaRPr lang="fr-BE" dirty="0">
              <a:solidFill>
                <a:srgbClr val="333A42"/>
              </a:solidFill>
              <a:latin typeface="Century Gothic" panose="020B0502020202020204" pitchFamily="34" charset="0"/>
            </a:endParaRPr>
          </a:p>
          <a:p>
            <a:pPr algn="just"/>
            <a:r>
              <a:rPr lang="fr-BE" b="0" i="0" dirty="0">
                <a:solidFill>
                  <a:srgbClr val="333A42"/>
                </a:solidFill>
                <a:effectLst/>
                <a:latin typeface="Century Gothic" panose="020B0502020202020204" pitchFamily="34" charset="0"/>
              </a:rPr>
              <a:t>Il existe des objets protecteurs </a:t>
            </a:r>
            <a:r>
              <a:rPr lang="fr-BE" dirty="0">
                <a:solidFill>
                  <a:srgbClr val="333A42"/>
                </a:solidFill>
                <a:latin typeface="Century Gothic" panose="020B0502020202020204" pitchFamily="34" charset="0"/>
              </a:rPr>
              <a:t>i</a:t>
            </a:r>
            <a:r>
              <a:rPr lang="fr-BE" b="0" i="0" dirty="0">
                <a:solidFill>
                  <a:srgbClr val="333A42"/>
                </a:solidFill>
                <a:effectLst/>
                <a:latin typeface="Century Gothic" panose="020B0502020202020204" pitchFamily="34" charset="0"/>
              </a:rPr>
              <a:t>ndividuels contre le bruit, utilisés notamment lors de concerts ou sur les chantiers comme des bouchons d’oreilles ou des casques anti-bruit.</a:t>
            </a:r>
          </a:p>
          <a:p>
            <a:pPr algn="just"/>
            <a:endParaRPr lang="fr-FR" dirty="0">
              <a:latin typeface="Century Gothic" panose="020B0502020202020204" pitchFamily="34" charset="0"/>
            </a:endParaRPr>
          </a:p>
        </p:txBody>
      </p:sp>
      <p:pic>
        <p:nvPicPr>
          <p:cNvPr id="16" name="Image 15" descr="Une image contenant personne, homme, habits, Visage humain&#10;&#10;Description générée automatiquement">
            <a:extLst>
              <a:ext uri="{FF2B5EF4-FFF2-40B4-BE49-F238E27FC236}">
                <a16:creationId xmlns:a16="http://schemas.microsoft.com/office/drawing/2014/main" id="{25241D49-1B9F-182B-17F5-099C55F37379}"/>
              </a:ext>
            </a:extLst>
          </p:cNvPr>
          <p:cNvPicPr>
            <a:picLocks noChangeAspect="1"/>
          </p:cNvPicPr>
          <p:nvPr/>
        </p:nvPicPr>
        <p:blipFill>
          <a:blip r:embed="rId4"/>
          <a:stretch>
            <a:fillRect/>
          </a:stretch>
        </p:blipFill>
        <p:spPr>
          <a:xfrm>
            <a:off x="2738504" y="4887466"/>
            <a:ext cx="2619315" cy="1746210"/>
          </a:xfrm>
          <a:prstGeom prst="roundRect">
            <a:avLst/>
          </a:prstGeom>
        </p:spPr>
      </p:pic>
      <p:pic>
        <p:nvPicPr>
          <p:cNvPr id="18" name="Image 17" descr="Une image contenant Appareils électroniques, accessoire, bouchons d’oreilles, prise&#10;&#10;Description générée automatiquement">
            <a:extLst>
              <a:ext uri="{FF2B5EF4-FFF2-40B4-BE49-F238E27FC236}">
                <a16:creationId xmlns:a16="http://schemas.microsoft.com/office/drawing/2014/main" id="{DCC2F1A5-F3F4-E3A1-345B-DC4CCF9F1C0C}"/>
              </a:ext>
            </a:extLst>
          </p:cNvPr>
          <p:cNvPicPr>
            <a:picLocks noChangeAspect="1"/>
          </p:cNvPicPr>
          <p:nvPr/>
        </p:nvPicPr>
        <p:blipFill>
          <a:blip r:embed="rId5"/>
          <a:stretch>
            <a:fillRect/>
          </a:stretch>
        </p:blipFill>
        <p:spPr>
          <a:xfrm>
            <a:off x="5675444" y="4887466"/>
            <a:ext cx="2612882" cy="1746000"/>
          </a:xfrm>
          <a:prstGeom prst="roundRect">
            <a:avLst/>
          </a:prstGeom>
        </p:spPr>
      </p:pic>
    </p:spTree>
    <p:extLst>
      <p:ext uri="{BB962C8B-B14F-4D97-AF65-F5344CB8AC3E}">
        <p14:creationId xmlns:p14="http://schemas.microsoft.com/office/powerpoint/2010/main" val="52810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F21DB85-81FE-78DE-5274-F14C499715D4}"/>
              </a:ext>
            </a:extLst>
          </p:cNvPr>
          <p:cNvSpPr>
            <a:spLocks noGrp="1"/>
          </p:cNvSpPr>
          <p:nvPr>
            <p:ph type="sldNum" sz="quarter" idx="12"/>
          </p:nvPr>
        </p:nvSpPr>
        <p:spPr/>
        <p:txBody>
          <a:bodyPr/>
          <a:lstStyle/>
          <a:p>
            <a:fld id="{D54D92CC-A9AA-1145-9F88-D78FFCC1B6BE}" type="slidenum">
              <a:rPr lang="fr-FR" smtClean="0"/>
              <a:t>15</a:t>
            </a:fld>
            <a:endParaRPr lang="fr-FR"/>
          </a:p>
        </p:txBody>
      </p:sp>
      <p:pic>
        <p:nvPicPr>
          <p:cNvPr id="4" name="Image 3" descr="Une image contenant texte, capture d’écran, Police, conception&#10;&#10;Description générée automatiquement">
            <a:extLst>
              <a:ext uri="{FF2B5EF4-FFF2-40B4-BE49-F238E27FC236}">
                <a16:creationId xmlns:a16="http://schemas.microsoft.com/office/drawing/2014/main" id="{FB01A779-C626-B634-839A-BBEBFA7A3C29}"/>
              </a:ext>
            </a:extLst>
          </p:cNvPr>
          <p:cNvPicPr>
            <a:picLocks noChangeAspect="1"/>
          </p:cNvPicPr>
          <p:nvPr/>
        </p:nvPicPr>
        <p:blipFill>
          <a:blip r:embed="rId2"/>
          <a:stretch>
            <a:fillRect/>
          </a:stretch>
        </p:blipFill>
        <p:spPr>
          <a:xfrm>
            <a:off x="2397034" y="1322174"/>
            <a:ext cx="5998015" cy="5131114"/>
          </a:xfrm>
          <a:prstGeom prst="rect">
            <a:avLst/>
          </a:prstGeom>
        </p:spPr>
      </p:pic>
      <p:sp>
        <p:nvSpPr>
          <p:cNvPr id="6" name="ZoneTexte 5">
            <a:extLst>
              <a:ext uri="{FF2B5EF4-FFF2-40B4-BE49-F238E27FC236}">
                <a16:creationId xmlns:a16="http://schemas.microsoft.com/office/drawing/2014/main" id="{587FB66E-3F9F-4612-EF19-D5A8B99473D0}"/>
              </a:ext>
            </a:extLst>
          </p:cNvPr>
          <p:cNvSpPr txBox="1"/>
          <p:nvPr/>
        </p:nvSpPr>
        <p:spPr>
          <a:xfrm>
            <a:off x="0" y="6550223"/>
            <a:ext cx="10379675" cy="307777"/>
          </a:xfrm>
          <a:prstGeom prst="rect">
            <a:avLst/>
          </a:prstGeom>
          <a:noFill/>
        </p:spPr>
        <p:txBody>
          <a:bodyPr wrap="square">
            <a:spAutoFit/>
          </a:bodyPr>
          <a:lstStyle/>
          <a:p>
            <a:r>
              <a:rPr lang="fr-FR" sz="1400" dirty="0"/>
              <a:t>http://</a:t>
            </a:r>
            <a:r>
              <a:rPr lang="fr-FR" sz="1400" dirty="0" err="1"/>
              <a:t>www.epipro.net</a:t>
            </a:r>
            <a:r>
              <a:rPr lang="fr-FR" sz="1400" dirty="0"/>
              <a:t>/pages/protection-auditive/comment-choisir-sa-protection-</a:t>
            </a:r>
            <a:r>
              <a:rPr lang="fr-FR" sz="1400" dirty="0" err="1"/>
              <a:t>auditive.html</a:t>
            </a:r>
            <a:endParaRPr lang="fr-FR" sz="1400" dirty="0"/>
          </a:p>
        </p:txBody>
      </p:sp>
      <p:sp>
        <p:nvSpPr>
          <p:cNvPr id="7" name="ZoneTexte 6">
            <a:extLst>
              <a:ext uri="{FF2B5EF4-FFF2-40B4-BE49-F238E27FC236}">
                <a16:creationId xmlns:a16="http://schemas.microsoft.com/office/drawing/2014/main" id="{33260D4B-5F8F-1168-590B-AA2A93C83716}"/>
              </a:ext>
            </a:extLst>
          </p:cNvPr>
          <p:cNvSpPr txBox="1"/>
          <p:nvPr/>
        </p:nvSpPr>
        <p:spPr>
          <a:xfrm>
            <a:off x="160638" y="111211"/>
            <a:ext cx="9588843" cy="1200329"/>
          </a:xfrm>
          <a:prstGeom prst="rect">
            <a:avLst/>
          </a:prstGeom>
          <a:noFill/>
        </p:spPr>
        <p:txBody>
          <a:bodyPr wrap="square" rtlCol="0">
            <a:spAutoFit/>
          </a:bodyPr>
          <a:lstStyle/>
          <a:p>
            <a:pPr algn="just"/>
            <a:r>
              <a:rPr lang="fr-FR" dirty="0">
                <a:latin typeface="Century Gothic" panose="020B0502020202020204" pitchFamily="34" charset="0"/>
              </a:rPr>
              <a:t>Voici une échelle de bruit. </a:t>
            </a:r>
            <a:r>
              <a:rPr lang="fr-BE" b="0" i="0" dirty="0">
                <a:solidFill>
                  <a:srgbClr val="454545"/>
                </a:solidFill>
                <a:effectLst/>
                <a:latin typeface="Century Gothic" panose="020B0502020202020204" pitchFamily="34" charset="0"/>
              </a:rPr>
              <a:t>Le niveau sonore indique l’intensité d’un bruit et s</a:t>
            </a:r>
            <a:r>
              <a:rPr lang="fr-BE" b="1" i="0" dirty="0">
                <a:solidFill>
                  <a:srgbClr val="454545"/>
                </a:solidFill>
                <a:effectLst/>
                <a:latin typeface="Century Gothic" panose="020B0502020202020204" pitchFamily="34" charset="0"/>
              </a:rPr>
              <a:t>e mesure en décibels (dB)</a:t>
            </a:r>
            <a:r>
              <a:rPr lang="fr-BE" b="0" i="0" dirty="0">
                <a:solidFill>
                  <a:srgbClr val="454545"/>
                </a:solidFill>
                <a:effectLst/>
                <a:latin typeface="Century Gothic" panose="020B0502020202020204" pitchFamily="34" charset="0"/>
              </a:rPr>
              <a:t>. Il est déterminé par une échelle de référence qui va de 0 dB, seuil de l’audition humaine, à 130 dB, seuil de la douleur. Pour vous donner une idée, les bruits du quotidien oscillent généralement entre 30 et 90 dB.</a:t>
            </a:r>
            <a:endParaRPr lang="fr-FR" dirty="0">
              <a:latin typeface="Century Gothic" panose="020B0502020202020204" pitchFamily="34" charset="0"/>
            </a:endParaRPr>
          </a:p>
        </p:txBody>
      </p:sp>
    </p:spTree>
    <p:extLst>
      <p:ext uri="{BB962C8B-B14F-4D97-AF65-F5344CB8AC3E}">
        <p14:creationId xmlns:p14="http://schemas.microsoft.com/office/powerpoint/2010/main" val="1326947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7C84EEF7-4BF4-8417-F941-1A77B3E4B711}"/>
              </a:ext>
            </a:extLst>
          </p:cNvPr>
          <p:cNvSpPr txBox="1"/>
          <p:nvPr/>
        </p:nvSpPr>
        <p:spPr>
          <a:xfrm>
            <a:off x="318370" y="529450"/>
            <a:ext cx="9269260" cy="5866350"/>
          </a:xfrm>
          <a:prstGeom prst="rect">
            <a:avLst/>
          </a:prstGeom>
          <a:noFill/>
          <a:ln w="28575">
            <a:solidFill>
              <a:srgbClr val="00B050"/>
            </a:solidFill>
          </a:ln>
        </p:spPr>
        <p:txBody>
          <a:bodyPr wrap="square" rtlCol="0">
            <a:spAutoFit/>
          </a:bodyPr>
          <a:lstStyle/>
          <a:p>
            <a:pPr>
              <a:lnSpc>
                <a:spcPct val="150000"/>
              </a:lnSpc>
            </a:pPr>
            <a:r>
              <a:rPr lang="fr-FR" sz="1600" dirty="0">
                <a:latin typeface="Century Gothic" panose="020B0502020202020204" pitchFamily="34" charset="0"/>
              </a:rPr>
              <a:t>Après avoir observé les instruments de musique pour produire un son, nous pensons que  </a:t>
            </a:r>
            <a:r>
              <a:rPr lang="fr-FR" dirty="0">
                <a:solidFill>
                  <a:schemeClr val="accent6"/>
                </a:solidFill>
              </a:rPr>
              <a:t>_______________________________________________________________________________ 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fr-FR" dirty="0">
                <a:solidFill>
                  <a:schemeClr val="accent6"/>
                </a:solidFill>
              </a:rPr>
              <a:t>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endParaRPr lang="fr-FR" dirty="0">
              <a:solidFill>
                <a:schemeClr val="accent6"/>
              </a:solidFill>
            </a:endParaRPr>
          </a:p>
          <a:p>
            <a:pPr>
              <a:lnSpc>
                <a:spcPct val="150000"/>
              </a:lnSpc>
            </a:pPr>
            <a:r>
              <a:rPr lang="fr-FR" sz="1600" dirty="0">
                <a:latin typeface="Century Gothic" panose="020B0502020202020204" pitchFamily="34" charset="0"/>
              </a:rPr>
              <a:t>Nos hypothèses sont : </a:t>
            </a:r>
          </a:p>
          <a:p>
            <a:pPr>
              <a:lnSpc>
                <a:spcPct val="150000"/>
              </a:lnSpc>
            </a:pPr>
            <a:r>
              <a:rPr lang="fr-FR" dirty="0">
                <a:solidFill>
                  <a:schemeClr val="accent6"/>
                </a:solidFill>
              </a:rPr>
              <a:t>_____________________________________________________________________________________________________________________________________________________________________________________________________________________________________________</a:t>
            </a:r>
            <a:endParaRPr lang="fr-FR" dirty="0">
              <a:latin typeface="Century Gothic" panose="020B0502020202020204" pitchFamily="34" charset="0"/>
            </a:endParaRPr>
          </a:p>
          <a:p>
            <a:pPr>
              <a:lnSpc>
                <a:spcPct val="150000"/>
              </a:lnSpc>
            </a:pPr>
            <a:endParaRPr lang="fr-FR" dirty="0">
              <a:solidFill>
                <a:schemeClr val="accent6"/>
              </a:solidFill>
            </a:endParaRPr>
          </a:p>
        </p:txBody>
      </p:sp>
      <p:sp>
        <p:nvSpPr>
          <p:cNvPr id="2" name="Espace réservé du pied de page 1">
            <a:extLst>
              <a:ext uri="{FF2B5EF4-FFF2-40B4-BE49-F238E27FC236}">
                <a16:creationId xmlns:a16="http://schemas.microsoft.com/office/drawing/2014/main" id="{C7EF6C1F-0E9E-6D41-E32B-9319F089696F}"/>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6E0805A4-F6D4-99C5-A602-66A07D2E9E36}"/>
              </a:ext>
            </a:extLst>
          </p:cNvPr>
          <p:cNvSpPr>
            <a:spLocks noGrp="1"/>
          </p:cNvSpPr>
          <p:nvPr>
            <p:ph type="sldNum" sz="quarter" idx="12"/>
          </p:nvPr>
        </p:nvSpPr>
        <p:spPr/>
        <p:txBody>
          <a:bodyPr/>
          <a:lstStyle/>
          <a:p>
            <a:fld id="{D54D92CC-A9AA-1145-9F88-D78FFCC1B6BE}" type="slidenum">
              <a:rPr lang="fr-FR" smtClean="0"/>
              <a:t>2</a:t>
            </a:fld>
            <a:endParaRPr lang="fr-FR"/>
          </a:p>
        </p:txBody>
      </p:sp>
    </p:spTree>
    <p:extLst>
      <p:ext uri="{BB962C8B-B14F-4D97-AF65-F5344CB8AC3E}">
        <p14:creationId xmlns:p14="http://schemas.microsoft.com/office/powerpoint/2010/main" val="3621616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F605AC8-1BB7-E066-DAE0-58DA3D4C4A3A}"/>
              </a:ext>
            </a:extLst>
          </p:cNvPr>
          <p:cNvSpPr txBox="1"/>
          <p:nvPr/>
        </p:nvSpPr>
        <p:spPr>
          <a:xfrm>
            <a:off x="369673" y="222396"/>
            <a:ext cx="9413154" cy="923330"/>
          </a:xfrm>
          <a:prstGeom prst="rect">
            <a:avLst/>
          </a:prstGeom>
          <a:noFill/>
        </p:spPr>
        <p:txBody>
          <a:bodyPr wrap="square" rtlCol="0">
            <a:spAutoFit/>
          </a:bodyPr>
          <a:lstStyle/>
          <a:p>
            <a:r>
              <a:rPr lang="fr-FR" b="1" dirty="0">
                <a:latin typeface="Century Gothic" panose="020B0502020202020204" pitchFamily="34" charset="0"/>
              </a:rPr>
              <a:t>2- Nous réalisons des expériences pour tester l’hypothèse :</a:t>
            </a:r>
          </a:p>
          <a:p>
            <a:pPr algn="ctr"/>
            <a:r>
              <a:rPr lang="fr-FR" b="1" dirty="0">
                <a:solidFill>
                  <a:srgbClr val="00B0F0"/>
                </a:solidFill>
                <a:latin typeface="Century Gothic" panose="020B0502020202020204" pitchFamily="34" charset="0"/>
              </a:rPr>
              <a:t>plus la quantité de matière qui vibre est grande, plus le son est grave. </a:t>
            </a:r>
          </a:p>
          <a:p>
            <a:endParaRPr lang="fr-FR" dirty="0">
              <a:latin typeface="Century Gothic" panose="020B0502020202020204" pitchFamily="34" charset="0"/>
            </a:endParaRPr>
          </a:p>
        </p:txBody>
      </p:sp>
      <p:sp>
        <p:nvSpPr>
          <p:cNvPr id="7" name="ZoneTexte 6">
            <a:extLst>
              <a:ext uri="{FF2B5EF4-FFF2-40B4-BE49-F238E27FC236}">
                <a16:creationId xmlns:a16="http://schemas.microsoft.com/office/drawing/2014/main" id="{96770AB6-694E-85B9-F809-9A2E1FB1EE80}"/>
              </a:ext>
            </a:extLst>
          </p:cNvPr>
          <p:cNvSpPr txBox="1"/>
          <p:nvPr/>
        </p:nvSpPr>
        <p:spPr>
          <a:xfrm>
            <a:off x="244018" y="1091269"/>
            <a:ext cx="9417963" cy="5447645"/>
          </a:xfrm>
          <a:prstGeom prst="rect">
            <a:avLst/>
          </a:prstGeom>
          <a:noFill/>
        </p:spPr>
        <p:txBody>
          <a:bodyPr wrap="none" rtlCol="0">
            <a:spAutoFit/>
          </a:bodyPr>
          <a:lstStyle/>
          <a:p>
            <a:r>
              <a:rPr lang="fr-FR" b="1" dirty="0">
                <a:latin typeface="Century Gothic" panose="020B0502020202020204" pitchFamily="34" charset="0"/>
              </a:rPr>
              <a:t>Expérience 1 : je frappe sur les bouteilles</a:t>
            </a:r>
          </a:p>
          <a:p>
            <a:r>
              <a:rPr lang="fr-FR" dirty="0">
                <a:latin typeface="Century Gothic" panose="020B0502020202020204" pitchFamily="34" charset="0"/>
              </a:rPr>
              <a:t>Matériel :</a:t>
            </a:r>
          </a:p>
          <a:p>
            <a:pPr marL="285750" indent="-285750">
              <a:buFontTx/>
              <a:buChar char="-"/>
            </a:pPr>
            <a:r>
              <a:rPr lang="fr-FR" dirty="0">
                <a:latin typeface="Century Gothic" panose="020B0502020202020204" pitchFamily="34" charset="0"/>
              </a:rPr>
              <a:t>Cinq bouteilles identiques</a:t>
            </a:r>
          </a:p>
          <a:p>
            <a:pPr marL="285750" indent="-285750">
              <a:buFontTx/>
              <a:buChar char="-"/>
            </a:pPr>
            <a:r>
              <a:rPr lang="fr-FR" dirty="0">
                <a:latin typeface="Century Gothic" panose="020B0502020202020204" pitchFamily="34" charset="0"/>
              </a:rPr>
              <a:t>Une mailloche</a:t>
            </a:r>
          </a:p>
          <a:p>
            <a:pPr marL="285750" indent="-285750">
              <a:buFontTx/>
              <a:buChar char="-"/>
            </a:pPr>
            <a:r>
              <a:rPr lang="fr-FR" dirty="0">
                <a:latin typeface="Century Gothic" panose="020B0502020202020204" pitchFamily="34" charset="0"/>
              </a:rPr>
              <a:t>Un entonnoir</a:t>
            </a:r>
          </a:p>
          <a:p>
            <a:pPr marL="285750" indent="-285750">
              <a:buFontTx/>
              <a:buChar char="-"/>
            </a:pPr>
            <a:r>
              <a:rPr lang="fr-FR" dirty="0">
                <a:latin typeface="Century Gothic" panose="020B0502020202020204" pitchFamily="34" charset="0"/>
              </a:rPr>
              <a:t>De l’eau</a:t>
            </a:r>
          </a:p>
          <a:p>
            <a:endParaRPr lang="fr-FR" dirty="0">
              <a:latin typeface="Century Gothic" panose="020B0502020202020204" pitchFamily="34" charset="0"/>
            </a:endParaRPr>
          </a:p>
          <a:p>
            <a:endParaRPr lang="fr-FR" dirty="0">
              <a:latin typeface="Century Gothic" panose="020B0502020202020204" pitchFamily="34" charset="0"/>
            </a:endParaRPr>
          </a:p>
          <a:p>
            <a:r>
              <a:rPr lang="fr-FR" sz="1600" dirty="0">
                <a:latin typeface="Century Gothic" panose="020B0502020202020204" pitchFamily="34" charset="0"/>
              </a:rPr>
              <a:t>Déroulement :</a:t>
            </a:r>
          </a:p>
          <a:p>
            <a:pPr marL="342900" indent="-342900">
              <a:buAutoNum type="arabicPeriod"/>
            </a:pPr>
            <a:r>
              <a:rPr lang="fr-FR" sz="1600" dirty="0">
                <a:latin typeface="Century Gothic" panose="020B0502020202020204" pitchFamily="34" charset="0"/>
              </a:rPr>
              <a:t>Verser de l’eau dans une première bouteille à l’aide de l’entonnoir.</a:t>
            </a:r>
          </a:p>
          <a:p>
            <a:pPr marL="342900" indent="-342900">
              <a:buAutoNum type="arabicPeriod"/>
            </a:pPr>
            <a:r>
              <a:rPr lang="fr-FR" sz="1600" dirty="0">
                <a:latin typeface="Century Gothic" panose="020B0502020202020204" pitchFamily="34" charset="0"/>
              </a:rPr>
              <a:t>Taper doucement sur la partie de la bouteille contenant de l’eau avec une mailloche </a:t>
            </a:r>
          </a:p>
          <a:p>
            <a:r>
              <a:rPr lang="fr-FR" sz="1600" dirty="0">
                <a:latin typeface="Century Gothic" panose="020B0502020202020204" pitchFamily="34" charset="0"/>
              </a:rPr>
              <a:t>et écouter le son produit.</a:t>
            </a:r>
          </a:p>
          <a:p>
            <a:pPr marL="342900" indent="-342900">
              <a:buFont typeface="+mj-lt"/>
              <a:buAutoNum type="arabicPeriod" startAt="3"/>
            </a:pPr>
            <a:r>
              <a:rPr lang="fr-FR" sz="1600" dirty="0">
                <a:latin typeface="Century Gothic" panose="020B0502020202020204" pitchFamily="34" charset="0"/>
              </a:rPr>
              <a:t>Verser de l’eau dans les autres bouteilles de façon à obtenir des sons différents.</a:t>
            </a:r>
          </a:p>
          <a:p>
            <a:pPr marL="342900" indent="-342900">
              <a:buFont typeface="+mj-lt"/>
              <a:buAutoNum type="arabicPeriod" startAt="3"/>
            </a:pPr>
            <a:r>
              <a:rPr lang="fr-FR" sz="1600" dirty="0">
                <a:latin typeface="Century Gothic" panose="020B0502020202020204" pitchFamily="34" charset="0"/>
              </a:rPr>
              <a:t>Ranger les bouteilles du son le plus grave au plus aigu.</a:t>
            </a:r>
          </a:p>
          <a:p>
            <a:pPr marL="342900" indent="-342900">
              <a:buFont typeface="+mj-lt"/>
              <a:buAutoNum type="arabicPeriod" startAt="3"/>
            </a:pPr>
            <a:endParaRPr lang="fr-FR" dirty="0">
              <a:latin typeface="Century Gothic" panose="020B0502020202020204" pitchFamily="34" charset="0"/>
            </a:endParaRPr>
          </a:p>
          <a:p>
            <a:r>
              <a:rPr lang="fr-FR" dirty="0">
                <a:solidFill>
                  <a:schemeClr val="accent2"/>
                </a:solidFill>
                <a:latin typeface="Century Gothic" panose="020B0502020202020204" pitchFamily="34" charset="0"/>
              </a:rPr>
              <a:t>Quand je frappe sur les bouteilles avec la mailloche, c’est l’eau qui vibre.</a:t>
            </a:r>
          </a:p>
          <a:p>
            <a:pPr>
              <a:lnSpc>
                <a:spcPct val="150000"/>
              </a:lnSpc>
            </a:pPr>
            <a:r>
              <a:rPr lang="fr-FR" dirty="0">
                <a:solidFill>
                  <a:schemeClr val="accent2"/>
                </a:solidFill>
                <a:latin typeface="Century Gothic" panose="020B0502020202020204" pitchFamily="34" charset="0"/>
              </a:rPr>
              <a:t>J’entends que </a:t>
            </a:r>
            <a:r>
              <a:rPr lang="fr-FR" dirty="0">
                <a:latin typeface="Century Gothic" panose="020B0502020202020204" pitchFamily="34" charset="0"/>
              </a:rPr>
              <a:t>_________________________________________________________________</a:t>
            </a:r>
            <a:br>
              <a:rPr lang="fr-FR" dirty="0">
                <a:latin typeface="Century Gothic" panose="020B0502020202020204" pitchFamily="34" charset="0"/>
              </a:rPr>
            </a:br>
            <a:r>
              <a:rPr lang="fr-FR" dirty="0">
                <a:latin typeface="Century Gothic" panose="020B0502020202020204" pitchFamily="34" charset="0"/>
              </a:rPr>
              <a:t>________________________________________________________________________________</a:t>
            </a:r>
          </a:p>
          <a:p>
            <a:pPr marL="285750" indent="-285750">
              <a:buFontTx/>
              <a:buChar char="-"/>
            </a:pPr>
            <a:endParaRPr lang="fr-FR" dirty="0">
              <a:latin typeface="Century Gothic" panose="020B0502020202020204" pitchFamily="34" charset="0"/>
            </a:endParaRPr>
          </a:p>
        </p:txBody>
      </p:sp>
      <p:grpSp>
        <p:nvGrpSpPr>
          <p:cNvPr id="9" name="Groupe 8">
            <a:extLst>
              <a:ext uri="{FF2B5EF4-FFF2-40B4-BE49-F238E27FC236}">
                <a16:creationId xmlns:a16="http://schemas.microsoft.com/office/drawing/2014/main" id="{6F57B830-59DF-B896-8717-CBF00FF62FA3}"/>
              </a:ext>
            </a:extLst>
          </p:cNvPr>
          <p:cNvGrpSpPr/>
          <p:nvPr/>
        </p:nvGrpSpPr>
        <p:grpSpPr>
          <a:xfrm>
            <a:off x="5076250" y="1157566"/>
            <a:ext cx="3356976" cy="2296361"/>
            <a:chOff x="1478071" y="4290426"/>
            <a:chExt cx="3356976" cy="2296361"/>
          </a:xfrm>
        </p:grpSpPr>
        <p:pic>
          <p:nvPicPr>
            <p:cNvPr id="5" name="Image 4" descr="Une image contenant diagramme&#10;&#10;Description générée automatiquement">
              <a:extLst>
                <a:ext uri="{FF2B5EF4-FFF2-40B4-BE49-F238E27FC236}">
                  <a16:creationId xmlns:a16="http://schemas.microsoft.com/office/drawing/2014/main" id="{EAB613CD-54C3-2F24-F05D-B0B51488A2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05205" y="4403161"/>
              <a:ext cx="2329842" cy="2183626"/>
            </a:xfrm>
            <a:prstGeom prst="rect">
              <a:avLst/>
            </a:prstGeom>
          </p:spPr>
        </p:pic>
        <p:pic>
          <p:nvPicPr>
            <p:cNvPr id="8" name="Image 7" descr="Une image contenant diagramme&#10;&#10;Description générée automatiquement">
              <a:extLst>
                <a:ext uri="{FF2B5EF4-FFF2-40B4-BE49-F238E27FC236}">
                  <a16:creationId xmlns:a16="http://schemas.microsoft.com/office/drawing/2014/main" id="{4017C99A-60BC-F8E8-0AFC-11E9849243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8071" y="4290426"/>
              <a:ext cx="1413053" cy="2183626"/>
            </a:xfrm>
            <a:prstGeom prst="rect">
              <a:avLst/>
            </a:prstGeom>
          </p:spPr>
        </p:pic>
      </p:grpSp>
      <p:pic>
        <p:nvPicPr>
          <p:cNvPr id="6" name="Graphique 5" descr="Filtrer contour">
            <a:extLst>
              <a:ext uri="{FF2B5EF4-FFF2-40B4-BE49-F238E27FC236}">
                <a16:creationId xmlns:a16="http://schemas.microsoft.com/office/drawing/2014/main" id="{10AD318E-F895-CB2F-D2E0-34B9EF1EA5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3872" y="2017648"/>
            <a:ext cx="688931" cy="688931"/>
          </a:xfrm>
          <a:prstGeom prst="rect">
            <a:avLst/>
          </a:prstGeom>
        </p:spPr>
      </p:pic>
      <p:sp>
        <p:nvSpPr>
          <p:cNvPr id="4" name="Espace réservé du numéro de diapositive 3">
            <a:extLst>
              <a:ext uri="{FF2B5EF4-FFF2-40B4-BE49-F238E27FC236}">
                <a16:creationId xmlns:a16="http://schemas.microsoft.com/office/drawing/2014/main" id="{5041128D-5AE7-95C4-CB75-ABAE166BDCC2}"/>
              </a:ext>
            </a:extLst>
          </p:cNvPr>
          <p:cNvSpPr>
            <a:spLocks noGrp="1"/>
          </p:cNvSpPr>
          <p:nvPr>
            <p:ph type="sldNum" sz="quarter" idx="12"/>
          </p:nvPr>
        </p:nvSpPr>
        <p:spPr/>
        <p:txBody>
          <a:bodyPr/>
          <a:lstStyle/>
          <a:p>
            <a:fld id="{D54D92CC-A9AA-1145-9F88-D78FFCC1B6BE}" type="slidenum">
              <a:rPr lang="fr-FR" smtClean="0"/>
              <a:t>3</a:t>
            </a:fld>
            <a:endParaRPr lang="fr-FR"/>
          </a:p>
        </p:txBody>
      </p:sp>
    </p:spTree>
    <p:extLst>
      <p:ext uri="{BB962C8B-B14F-4D97-AF65-F5344CB8AC3E}">
        <p14:creationId xmlns:p14="http://schemas.microsoft.com/office/powerpoint/2010/main" val="2460096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diagramme&#10;&#10;Description générée automatiquement">
            <a:extLst>
              <a:ext uri="{FF2B5EF4-FFF2-40B4-BE49-F238E27FC236}">
                <a16:creationId xmlns:a16="http://schemas.microsoft.com/office/drawing/2014/main" id="{813E38CC-6C7E-BFF6-8437-4044D722B3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1303" y="962510"/>
            <a:ext cx="2086954" cy="2374785"/>
          </a:xfrm>
          <a:prstGeom prst="rect">
            <a:avLst/>
          </a:prstGeom>
        </p:spPr>
      </p:pic>
      <p:sp>
        <p:nvSpPr>
          <p:cNvPr id="7" name="ZoneTexte 6">
            <a:extLst>
              <a:ext uri="{FF2B5EF4-FFF2-40B4-BE49-F238E27FC236}">
                <a16:creationId xmlns:a16="http://schemas.microsoft.com/office/drawing/2014/main" id="{F707A58C-D898-939D-BF6B-C5345CA5EE11}"/>
              </a:ext>
            </a:extLst>
          </p:cNvPr>
          <p:cNvSpPr txBox="1"/>
          <p:nvPr/>
        </p:nvSpPr>
        <p:spPr>
          <a:xfrm>
            <a:off x="3143625" y="940792"/>
            <a:ext cx="5955826" cy="2339102"/>
          </a:xfrm>
          <a:prstGeom prst="rect">
            <a:avLst/>
          </a:prstGeom>
          <a:noFill/>
        </p:spPr>
        <p:txBody>
          <a:bodyPr wrap="square" rtlCol="0">
            <a:spAutoFit/>
          </a:bodyPr>
          <a:lstStyle/>
          <a:p>
            <a:r>
              <a:rPr lang="fr-FR" sz="1600" dirty="0">
                <a:latin typeface="Century Gothic" panose="020B0502020202020204" pitchFamily="34" charset="0"/>
              </a:rPr>
              <a:t>Matériel :</a:t>
            </a:r>
          </a:p>
          <a:p>
            <a:r>
              <a:rPr lang="fr-FR" sz="1600" dirty="0">
                <a:latin typeface="Century Gothic" panose="020B0502020202020204" pitchFamily="34" charset="0"/>
              </a:rPr>
              <a:t>- Cinq bouteilles de l’expérience précédente.</a:t>
            </a:r>
          </a:p>
          <a:p>
            <a:endParaRPr lang="fr-FR" sz="1600" dirty="0">
              <a:latin typeface="Century Gothic" panose="020B0502020202020204" pitchFamily="34" charset="0"/>
            </a:endParaRPr>
          </a:p>
          <a:p>
            <a:r>
              <a:rPr lang="fr-FR" sz="1600" dirty="0">
                <a:latin typeface="Century Gothic" panose="020B0502020202020204" pitchFamily="34" charset="0"/>
              </a:rPr>
              <a:t>Déroulement :</a:t>
            </a:r>
          </a:p>
          <a:p>
            <a:pPr marL="342900" indent="-342900">
              <a:buAutoNum type="arabicPeriod"/>
            </a:pPr>
            <a:r>
              <a:rPr lang="fr-FR" sz="1600" dirty="0">
                <a:latin typeface="Century Gothic" panose="020B0502020202020204" pitchFamily="34" charset="0"/>
              </a:rPr>
              <a:t>Souffle doucement dans celle qui contient le moins d’eau et écoute le son produit.</a:t>
            </a:r>
          </a:p>
          <a:p>
            <a:pPr marL="342900" indent="-342900">
              <a:buAutoNum type="arabicPeriod"/>
            </a:pPr>
            <a:r>
              <a:rPr lang="fr-FR" sz="1600" dirty="0">
                <a:latin typeface="Century Gothic" panose="020B0502020202020204" pitchFamily="34" charset="0"/>
              </a:rPr>
              <a:t>Recommence la même manipulation avec les autres bouteilles et compare les sons produits.</a:t>
            </a:r>
          </a:p>
          <a:p>
            <a:endParaRPr lang="fr-FR" dirty="0">
              <a:latin typeface="Century Gothic" panose="020B0502020202020204" pitchFamily="34" charset="0"/>
            </a:endParaRPr>
          </a:p>
        </p:txBody>
      </p:sp>
      <p:sp>
        <p:nvSpPr>
          <p:cNvPr id="6" name="ZoneTexte 5">
            <a:extLst>
              <a:ext uri="{FF2B5EF4-FFF2-40B4-BE49-F238E27FC236}">
                <a16:creationId xmlns:a16="http://schemas.microsoft.com/office/drawing/2014/main" id="{F742904C-9CF0-AD16-A2E3-2DD138E1D66D}"/>
              </a:ext>
            </a:extLst>
          </p:cNvPr>
          <p:cNvSpPr txBox="1"/>
          <p:nvPr/>
        </p:nvSpPr>
        <p:spPr>
          <a:xfrm>
            <a:off x="556427" y="3581714"/>
            <a:ext cx="8663104" cy="1160318"/>
          </a:xfrm>
          <a:prstGeom prst="rect">
            <a:avLst/>
          </a:prstGeom>
          <a:noFill/>
        </p:spPr>
        <p:txBody>
          <a:bodyPr wrap="square" rtlCol="0">
            <a:spAutoFit/>
          </a:bodyPr>
          <a:lstStyle/>
          <a:p>
            <a:pPr>
              <a:lnSpc>
                <a:spcPct val="150000"/>
              </a:lnSpc>
            </a:pPr>
            <a:r>
              <a:rPr lang="fr-FR" sz="1600" dirty="0">
                <a:solidFill>
                  <a:schemeClr val="accent2"/>
                </a:solidFill>
                <a:latin typeface="Century Gothic" panose="020B0502020202020204" pitchFamily="34" charset="0"/>
              </a:rPr>
              <a:t>Quand je souffle dans les bouteilles, c’est l’air qui vibre. J’entends que</a:t>
            </a:r>
            <a:r>
              <a:rPr lang="fr-FR" sz="1600" dirty="0">
                <a:latin typeface="Century Gothic" panose="020B0502020202020204" pitchFamily="34" charset="0"/>
              </a:rPr>
              <a:t>_______________ ___________________________________________________________________________________</a:t>
            </a:r>
            <a:br>
              <a:rPr lang="fr-FR" sz="1600" dirty="0">
                <a:latin typeface="Century Gothic" panose="020B0502020202020204" pitchFamily="34" charset="0"/>
              </a:rPr>
            </a:br>
            <a:r>
              <a:rPr lang="fr-FR" sz="1600" dirty="0">
                <a:latin typeface="Century Gothic" panose="020B0502020202020204" pitchFamily="34" charset="0"/>
              </a:rPr>
              <a:t>___________________________________________________________________________________</a:t>
            </a:r>
            <a:endParaRPr lang="fr-FR" sz="1600" dirty="0"/>
          </a:p>
        </p:txBody>
      </p:sp>
      <p:sp>
        <p:nvSpPr>
          <p:cNvPr id="8" name="Rectangle 7">
            <a:extLst>
              <a:ext uri="{FF2B5EF4-FFF2-40B4-BE49-F238E27FC236}">
                <a16:creationId xmlns:a16="http://schemas.microsoft.com/office/drawing/2014/main" id="{431FD036-D442-05A0-970C-A4903BBD4D18}"/>
              </a:ext>
            </a:extLst>
          </p:cNvPr>
          <p:cNvSpPr/>
          <p:nvPr/>
        </p:nvSpPr>
        <p:spPr>
          <a:xfrm>
            <a:off x="556427" y="811793"/>
            <a:ext cx="2196707" cy="26922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556BEC9-DBB6-A927-18DB-80AD1FDCEB17}"/>
              </a:ext>
            </a:extLst>
          </p:cNvPr>
          <p:cNvSpPr txBox="1"/>
          <p:nvPr/>
        </p:nvSpPr>
        <p:spPr>
          <a:xfrm>
            <a:off x="340071" y="364787"/>
            <a:ext cx="4950394" cy="369332"/>
          </a:xfrm>
          <a:prstGeom prst="rect">
            <a:avLst/>
          </a:prstGeom>
          <a:noFill/>
        </p:spPr>
        <p:txBody>
          <a:bodyPr wrap="none" rtlCol="0">
            <a:spAutoFit/>
          </a:bodyPr>
          <a:lstStyle/>
          <a:p>
            <a:r>
              <a:rPr lang="fr-FR" b="1" dirty="0">
                <a:latin typeface="Century Gothic" panose="020B0502020202020204" pitchFamily="34" charset="0"/>
              </a:rPr>
              <a:t>Expérience 2 : je souffle dans les bouteilles </a:t>
            </a:r>
          </a:p>
        </p:txBody>
      </p:sp>
      <p:sp>
        <p:nvSpPr>
          <p:cNvPr id="9" name="ZoneTexte 8">
            <a:extLst>
              <a:ext uri="{FF2B5EF4-FFF2-40B4-BE49-F238E27FC236}">
                <a16:creationId xmlns:a16="http://schemas.microsoft.com/office/drawing/2014/main" id="{DA8F044B-44DF-C36B-822F-C0F707D8ADAD}"/>
              </a:ext>
            </a:extLst>
          </p:cNvPr>
          <p:cNvSpPr txBox="1"/>
          <p:nvPr/>
        </p:nvSpPr>
        <p:spPr>
          <a:xfrm>
            <a:off x="171450" y="4938211"/>
            <a:ext cx="9563100" cy="369332"/>
          </a:xfrm>
          <a:prstGeom prst="rect">
            <a:avLst/>
          </a:prstGeom>
          <a:noFill/>
        </p:spPr>
        <p:txBody>
          <a:bodyPr wrap="square" rtlCol="0">
            <a:spAutoFit/>
          </a:bodyPr>
          <a:lstStyle/>
          <a:p>
            <a:r>
              <a:rPr lang="fr-FR" b="1" dirty="0">
                <a:solidFill>
                  <a:schemeClr val="accent6"/>
                </a:solidFill>
                <a:latin typeface="Century Gothic" panose="020B0502020202020204" pitchFamily="34" charset="0"/>
              </a:rPr>
              <a:t>Suite aux résultats des expériences réalisées pouvons-nous valider notre hypothèse? </a:t>
            </a:r>
            <a:endParaRPr lang="fr-FR" sz="1600" dirty="0">
              <a:solidFill>
                <a:schemeClr val="accent6"/>
              </a:solidFill>
              <a:latin typeface="Century Gothic" panose="020B0502020202020204" pitchFamily="34" charset="0"/>
            </a:endParaRPr>
          </a:p>
        </p:txBody>
      </p:sp>
      <p:sp>
        <p:nvSpPr>
          <p:cNvPr id="10" name="ZoneTexte 9">
            <a:extLst>
              <a:ext uri="{FF2B5EF4-FFF2-40B4-BE49-F238E27FC236}">
                <a16:creationId xmlns:a16="http://schemas.microsoft.com/office/drawing/2014/main" id="{4B62ECC8-B984-A4B4-3E4B-F51F8E2B66D2}"/>
              </a:ext>
            </a:extLst>
          </p:cNvPr>
          <p:cNvSpPr txBox="1"/>
          <p:nvPr/>
        </p:nvSpPr>
        <p:spPr>
          <a:xfrm>
            <a:off x="214379" y="5307543"/>
            <a:ext cx="9347200" cy="1293816"/>
          </a:xfrm>
          <a:prstGeom prst="rect">
            <a:avLst/>
          </a:prstGeom>
          <a:noFill/>
        </p:spPr>
        <p:txBody>
          <a:bodyPr wrap="square" rtlCol="0">
            <a:spAutoFit/>
          </a:bodyPr>
          <a:lstStyle/>
          <a:p>
            <a:pPr>
              <a:lnSpc>
                <a:spcPct val="150000"/>
              </a:lnSpc>
            </a:pPr>
            <a:r>
              <a:rPr lang="fr-FR" sz="1800" dirty="0">
                <a:solidFill>
                  <a:schemeClr val="accent6"/>
                </a:solidFill>
                <a:latin typeface="Century Gothic" panose="020B0502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a:t>
            </a:r>
            <a:endParaRPr lang="fr-FR" dirty="0"/>
          </a:p>
        </p:txBody>
      </p:sp>
      <p:sp>
        <p:nvSpPr>
          <p:cNvPr id="11" name="Rectangle 10">
            <a:extLst>
              <a:ext uri="{FF2B5EF4-FFF2-40B4-BE49-F238E27FC236}">
                <a16:creationId xmlns:a16="http://schemas.microsoft.com/office/drawing/2014/main" id="{CE9A411A-2FFD-48F7-5419-18440A92315C}"/>
              </a:ext>
            </a:extLst>
          </p:cNvPr>
          <p:cNvSpPr/>
          <p:nvPr/>
        </p:nvSpPr>
        <p:spPr>
          <a:xfrm>
            <a:off x="128522" y="4843016"/>
            <a:ext cx="9563099" cy="1803503"/>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12">
            <a:extLst>
              <a:ext uri="{FF2B5EF4-FFF2-40B4-BE49-F238E27FC236}">
                <a16:creationId xmlns:a16="http://schemas.microsoft.com/office/drawing/2014/main" id="{EAA5B69F-8196-7E06-7CAA-B49504C3C720}"/>
              </a:ext>
            </a:extLst>
          </p:cNvPr>
          <p:cNvSpPr>
            <a:spLocks noGrp="1"/>
          </p:cNvSpPr>
          <p:nvPr>
            <p:ph type="sldNum" sz="quarter" idx="12"/>
          </p:nvPr>
        </p:nvSpPr>
        <p:spPr/>
        <p:txBody>
          <a:bodyPr/>
          <a:lstStyle/>
          <a:p>
            <a:fld id="{D54D92CC-A9AA-1145-9F88-D78FFCC1B6BE}" type="slidenum">
              <a:rPr lang="fr-FR" smtClean="0"/>
              <a:t>4</a:t>
            </a:fld>
            <a:endParaRPr lang="fr-FR"/>
          </a:p>
        </p:txBody>
      </p:sp>
    </p:spTree>
    <p:extLst>
      <p:ext uri="{BB962C8B-B14F-4D97-AF65-F5344CB8AC3E}">
        <p14:creationId xmlns:p14="http://schemas.microsoft.com/office/powerpoint/2010/main" val="118708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DE83BA-922F-71E3-846F-E90DC4C9A448}"/>
              </a:ext>
            </a:extLst>
          </p:cNvPr>
          <p:cNvSpPr/>
          <p:nvPr/>
        </p:nvSpPr>
        <p:spPr>
          <a:xfrm>
            <a:off x="378277" y="325676"/>
            <a:ext cx="9116452" cy="598303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A79375DE-165E-A87E-5761-816833D1C678}"/>
              </a:ext>
            </a:extLst>
          </p:cNvPr>
          <p:cNvSpPr txBox="1"/>
          <p:nvPr/>
        </p:nvSpPr>
        <p:spPr>
          <a:xfrm>
            <a:off x="563671" y="488515"/>
            <a:ext cx="2722220" cy="369332"/>
          </a:xfrm>
          <a:prstGeom prst="rect">
            <a:avLst/>
          </a:prstGeom>
          <a:noFill/>
        </p:spPr>
        <p:txBody>
          <a:bodyPr wrap="none" rtlCol="0">
            <a:spAutoFit/>
          </a:bodyPr>
          <a:lstStyle/>
          <a:p>
            <a:r>
              <a:rPr lang="fr-FR" b="1" dirty="0">
                <a:solidFill>
                  <a:schemeClr val="accent6"/>
                </a:solidFill>
                <a:latin typeface="Century Gothic" panose="020B0502020202020204" pitchFamily="34" charset="0"/>
              </a:rPr>
              <a:t>Nous avons appris que</a:t>
            </a:r>
          </a:p>
        </p:txBody>
      </p:sp>
      <p:grpSp>
        <p:nvGrpSpPr>
          <p:cNvPr id="20" name="Groupe 19">
            <a:extLst>
              <a:ext uri="{FF2B5EF4-FFF2-40B4-BE49-F238E27FC236}">
                <a16:creationId xmlns:a16="http://schemas.microsoft.com/office/drawing/2014/main" id="{4E48D7BA-8CA7-7577-072C-443C5A911780}"/>
              </a:ext>
            </a:extLst>
          </p:cNvPr>
          <p:cNvGrpSpPr/>
          <p:nvPr/>
        </p:nvGrpSpPr>
        <p:grpSpPr>
          <a:xfrm>
            <a:off x="563671" y="1020686"/>
            <a:ext cx="4898024" cy="2824852"/>
            <a:chOff x="2707848" y="863522"/>
            <a:chExt cx="4898024" cy="2824852"/>
          </a:xfrm>
        </p:grpSpPr>
        <p:grpSp>
          <p:nvGrpSpPr>
            <p:cNvPr id="9" name="Groupe 8">
              <a:extLst>
                <a:ext uri="{FF2B5EF4-FFF2-40B4-BE49-F238E27FC236}">
                  <a16:creationId xmlns:a16="http://schemas.microsoft.com/office/drawing/2014/main" id="{2FE92C15-21BF-40CA-657B-AFB1FB99CD4D}"/>
                </a:ext>
              </a:extLst>
            </p:cNvPr>
            <p:cNvGrpSpPr/>
            <p:nvPr/>
          </p:nvGrpSpPr>
          <p:grpSpPr>
            <a:xfrm>
              <a:off x="2884623" y="944214"/>
              <a:ext cx="3617634" cy="2183626"/>
              <a:chOff x="3498833" y="1245374"/>
              <a:chExt cx="3617634" cy="2183626"/>
            </a:xfrm>
          </p:grpSpPr>
          <p:pic>
            <p:nvPicPr>
              <p:cNvPr id="4" name="Image 3" descr="Une image contenant diagramme&#10;&#10;Description générée automatiquement">
                <a:extLst>
                  <a:ext uri="{FF2B5EF4-FFF2-40B4-BE49-F238E27FC236}">
                    <a16:creationId xmlns:a16="http://schemas.microsoft.com/office/drawing/2014/main" id="{F8C58378-A290-8D71-F9EA-465B063FF5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8833" y="1245374"/>
                <a:ext cx="2329842" cy="2183626"/>
              </a:xfrm>
              <a:prstGeom prst="rect">
                <a:avLst/>
              </a:prstGeom>
            </p:spPr>
          </p:pic>
          <p:pic>
            <p:nvPicPr>
              <p:cNvPr id="5" name="Image 4" descr="Une image contenant diagramme&#10;&#10;Description générée automatiquement">
                <a:extLst>
                  <a:ext uri="{FF2B5EF4-FFF2-40B4-BE49-F238E27FC236}">
                    <a16:creationId xmlns:a16="http://schemas.microsoft.com/office/drawing/2014/main" id="{872CC875-DA5E-7A4B-03D9-928E7CCAFB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03414" y="1245374"/>
                <a:ext cx="1413053" cy="2183626"/>
              </a:xfrm>
              <a:prstGeom prst="rect">
                <a:avLst/>
              </a:prstGeom>
            </p:spPr>
          </p:pic>
        </p:grpSp>
        <p:sp>
          <p:nvSpPr>
            <p:cNvPr id="12" name="ZoneTexte 11">
              <a:extLst>
                <a:ext uri="{FF2B5EF4-FFF2-40B4-BE49-F238E27FC236}">
                  <a16:creationId xmlns:a16="http://schemas.microsoft.com/office/drawing/2014/main" id="{9633797D-FCFE-D328-089B-035EF241F1AD}"/>
                </a:ext>
              </a:extLst>
            </p:cNvPr>
            <p:cNvSpPr txBox="1"/>
            <p:nvPr/>
          </p:nvSpPr>
          <p:spPr>
            <a:xfrm>
              <a:off x="2707848" y="3221856"/>
              <a:ext cx="1130438" cy="369332"/>
            </a:xfrm>
            <a:prstGeom prst="rect">
              <a:avLst/>
            </a:prstGeom>
            <a:noFill/>
          </p:spPr>
          <p:txBody>
            <a:bodyPr wrap="none" rtlCol="0">
              <a:spAutoFit/>
            </a:bodyPr>
            <a:lstStyle/>
            <a:p>
              <a:r>
                <a:rPr lang="fr-FR" dirty="0">
                  <a:latin typeface="Century Gothic" panose="020B0502020202020204" pitchFamily="34" charset="0"/>
                </a:rPr>
                <a:t>son aigu</a:t>
              </a:r>
            </a:p>
          </p:txBody>
        </p:sp>
        <p:sp>
          <p:nvSpPr>
            <p:cNvPr id="14" name="ZoneTexte 13">
              <a:extLst>
                <a:ext uri="{FF2B5EF4-FFF2-40B4-BE49-F238E27FC236}">
                  <a16:creationId xmlns:a16="http://schemas.microsoft.com/office/drawing/2014/main" id="{10171E57-2FE7-B25F-1905-DA01E9D9C93E}"/>
                </a:ext>
              </a:extLst>
            </p:cNvPr>
            <p:cNvSpPr txBox="1"/>
            <p:nvPr/>
          </p:nvSpPr>
          <p:spPr>
            <a:xfrm>
              <a:off x="5979092" y="3319042"/>
              <a:ext cx="1626780" cy="369332"/>
            </a:xfrm>
            <a:prstGeom prst="rect">
              <a:avLst/>
            </a:prstGeom>
            <a:noFill/>
          </p:spPr>
          <p:txBody>
            <a:bodyPr wrap="square">
              <a:spAutoFit/>
            </a:bodyPr>
            <a:lstStyle/>
            <a:p>
              <a:r>
                <a:rPr lang="fr-FR" dirty="0">
                  <a:latin typeface="Century Gothic" panose="020B0502020202020204" pitchFamily="34" charset="0"/>
                </a:rPr>
                <a:t>son grave</a:t>
              </a:r>
            </a:p>
          </p:txBody>
        </p:sp>
        <p:cxnSp>
          <p:nvCxnSpPr>
            <p:cNvPr id="16" name="Connecteur droit avec flèche 15">
              <a:extLst>
                <a:ext uri="{FF2B5EF4-FFF2-40B4-BE49-F238E27FC236}">
                  <a16:creationId xmlns:a16="http://schemas.microsoft.com/office/drawing/2014/main" id="{35190D56-E092-A757-BA45-AA209952D3EA}"/>
                </a:ext>
              </a:extLst>
            </p:cNvPr>
            <p:cNvCxnSpPr/>
            <p:nvPr/>
          </p:nvCxnSpPr>
          <p:spPr>
            <a:xfrm>
              <a:off x="3696299" y="3190812"/>
              <a:ext cx="251340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2ABF79C5-F747-7923-9AFE-4D72FA747F8B}"/>
                </a:ext>
              </a:extLst>
            </p:cNvPr>
            <p:cNvSpPr txBox="1"/>
            <p:nvPr/>
          </p:nvSpPr>
          <p:spPr>
            <a:xfrm>
              <a:off x="3194137" y="863522"/>
              <a:ext cx="2937022" cy="369332"/>
            </a:xfrm>
            <a:prstGeom prst="rect">
              <a:avLst/>
            </a:prstGeom>
            <a:noFill/>
          </p:spPr>
          <p:txBody>
            <a:bodyPr wrap="none" rtlCol="0">
              <a:spAutoFit/>
            </a:bodyPr>
            <a:lstStyle/>
            <a:p>
              <a:r>
                <a:rPr lang="fr-FR" dirty="0">
                  <a:latin typeface="Century Gothic" panose="020B0502020202020204" pitchFamily="34" charset="0"/>
                </a:rPr>
                <a:t>Je frappe sur la bouteille</a:t>
              </a:r>
            </a:p>
          </p:txBody>
        </p:sp>
      </p:grpSp>
      <p:pic>
        <p:nvPicPr>
          <p:cNvPr id="19" name="Image 18" descr="Une image contenant diagramme&#10;&#10;Description générée automatiquement">
            <a:extLst>
              <a:ext uri="{FF2B5EF4-FFF2-40B4-BE49-F238E27FC236}">
                <a16:creationId xmlns:a16="http://schemas.microsoft.com/office/drawing/2014/main" id="{FE0898CB-17FF-F4F5-2210-0DEB34D491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76111" y="1392871"/>
            <a:ext cx="2829015" cy="3407401"/>
          </a:xfrm>
          <a:prstGeom prst="rect">
            <a:avLst/>
          </a:prstGeom>
        </p:spPr>
      </p:pic>
      <p:sp>
        <p:nvSpPr>
          <p:cNvPr id="22" name="ZoneTexte 21">
            <a:extLst>
              <a:ext uri="{FF2B5EF4-FFF2-40B4-BE49-F238E27FC236}">
                <a16:creationId xmlns:a16="http://schemas.microsoft.com/office/drawing/2014/main" id="{1782AF3F-81E5-61D3-1B67-420BDF4300C3}"/>
              </a:ext>
            </a:extLst>
          </p:cNvPr>
          <p:cNvSpPr txBox="1"/>
          <p:nvPr/>
        </p:nvSpPr>
        <p:spPr>
          <a:xfrm>
            <a:off x="6029356" y="916712"/>
            <a:ext cx="3136198" cy="369332"/>
          </a:xfrm>
          <a:prstGeom prst="rect">
            <a:avLst/>
          </a:prstGeom>
          <a:noFill/>
        </p:spPr>
        <p:txBody>
          <a:bodyPr wrap="square">
            <a:spAutoFit/>
          </a:bodyPr>
          <a:lstStyle/>
          <a:p>
            <a:r>
              <a:rPr lang="fr-FR" dirty="0">
                <a:latin typeface="Century Gothic" panose="020B0502020202020204" pitchFamily="34" charset="0"/>
              </a:rPr>
              <a:t>Je souffle dans la bouteille</a:t>
            </a:r>
          </a:p>
        </p:txBody>
      </p:sp>
      <p:cxnSp>
        <p:nvCxnSpPr>
          <p:cNvPr id="23" name="Connecteur droit avec flèche 22">
            <a:extLst>
              <a:ext uri="{FF2B5EF4-FFF2-40B4-BE49-F238E27FC236}">
                <a16:creationId xmlns:a16="http://schemas.microsoft.com/office/drawing/2014/main" id="{DB77E571-79C8-9236-A6F9-6A731ECD76CB}"/>
              </a:ext>
            </a:extLst>
          </p:cNvPr>
          <p:cNvCxnSpPr>
            <a:cxnSpLocks/>
          </p:cNvCxnSpPr>
          <p:nvPr/>
        </p:nvCxnSpPr>
        <p:spPr>
          <a:xfrm flipH="1">
            <a:off x="6352992" y="4974846"/>
            <a:ext cx="23238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FE4BF53C-7893-DB2D-364B-713E1A1DDB6E}"/>
              </a:ext>
            </a:extLst>
          </p:cNvPr>
          <p:cNvSpPr txBox="1"/>
          <p:nvPr/>
        </p:nvSpPr>
        <p:spPr>
          <a:xfrm>
            <a:off x="5703570" y="5034785"/>
            <a:ext cx="1290738" cy="369332"/>
          </a:xfrm>
          <a:prstGeom prst="rect">
            <a:avLst/>
          </a:prstGeom>
          <a:noFill/>
        </p:spPr>
        <p:txBody>
          <a:bodyPr wrap="none" rtlCol="0">
            <a:spAutoFit/>
          </a:bodyPr>
          <a:lstStyle/>
          <a:p>
            <a:r>
              <a:rPr lang="fr-FR" dirty="0">
                <a:latin typeface="Century Gothic" panose="020B0502020202020204" pitchFamily="34" charset="0"/>
              </a:rPr>
              <a:t>son grave</a:t>
            </a:r>
          </a:p>
        </p:txBody>
      </p:sp>
      <p:sp>
        <p:nvSpPr>
          <p:cNvPr id="26" name="ZoneTexte 25">
            <a:extLst>
              <a:ext uri="{FF2B5EF4-FFF2-40B4-BE49-F238E27FC236}">
                <a16:creationId xmlns:a16="http://schemas.microsoft.com/office/drawing/2014/main" id="{BAEC5984-BB0F-0617-8FF1-06914EAB9487}"/>
              </a:ext>
            </a:extLst>
          </p:cNvPr>
          <p:cNvSpPr txBox="1"/>
          <p:nvPr/>
        </p:nvSpPr>
        <p:spPr>
          <a:xfrm>
            <a:off x="8092440" y="5060863"/>
            <a:ext cx="1130438" cy="369332"/>
          </a:xfrm>
          <a:prstGeom prst="rect">
            <a:avLst/>
          </a:prstGeom>
          <a:noFill/>
        </p:spPr>
        <p:txBody>
          <a:bodyPr wrap="none" rtlCol="0">
            <a:spAutoFit/>
          </a:bodyPr>
          <a:lstStyle/>
          <a:p>
            <a:r>
              <a:rPr lang="fr-FR" dirty="0">
                <a:latin typeface="Century Gothic" panose="020B0502020202020204" pitchFamily="34" charset="0"/>
              </a:rPr>
              <a:t>son aigu</a:t>
            </a:r>
          </a:p>
        </p:txBody>
      </p:sp>
      <p:sp>
        <p:nvSpPr>
          <p:cNvPr id="27" name="ZoneTexte 26">
            <a:extLst>
              <a:ext uri="{FF2B5EF4-FFF2-40B4-BE49-F238E27FC236}">
                <a16:creationId xmlns:a16="http://schemas.microsoft.com/office/drawing/2014/main" id="{1BF0384A-1C01-6106-BF9D-3A19813AE283}"/>
              </a:ext>
            </a:extLst>
          </p:cNvPr>
          <p:cNvSpPr txBox="1"/>
          <p:nvPr/>
        </p:nvSpPr>
        <p:spPr>
          <a:xfrm>
            <a:off x="612046" y="4140139"/>
            <a:ext cx="4646157" cy="1477328"/>
          </a:xfrm>
          <a:prstGeom prst="rect">
            <a:avLst/>
          </a:prstGeom>
          <a:noFill/>
        </p:spPr>
        <p:txBody>
          <a:bodyPr wrap="square" rtlCol="0">
            <a:spAutoFit/>
          </a:bodyPr>
          <a:lstStyle/>
          <a:p>
            <a:r>
              <a:rPr lang="fr-FR" b="1" dirty="0">
                <a:solidFill>
                  <a:schemeClr val="accent2"/>
                </a:solidFill>
                <a:latin typeface="Century Gothic" panose="020B0502020202020204" pitchFamily="34" charset="0"/>
              </a:rPr>
              <a:t>CONCLUSION</a:t>
            </a:r>
          </a:p>
          <a:p>
            <a:r>
              <a:rPr lang="fr-FR" dirty="0">
                <a:latin typeface="Century Gothic" panose="020B0502020202020204" pitchFamily="34" charset="0"/>
              </a:rPr>
              <a:t>Plus la quantité de matière qui vibre est importante, plus le son est grave.</a:t>
            </a:r>
          </a:p>
          <a:p>
            <a:r>
              <a:rPr lang="fr-FR" dirty="0">
                <a:latin typeface="Century Gothic" panose="020B0502020202020204" pitchFamily="34" charset="0"/>
              </a:rPr>
              <a:t>Plus la quantité de matière qui vibre est faible, plus le son est aigu.</a:t>
            </a:r>
          </a:p>
        </p:txBody>
      </p:sp>
      <p:sp>
        <p:nvSpPr>
          <p:cNvPr id="6" name="Espace réservé du numéro de diapositive 5">
            <a:extLst>
              <a:ext uri="{FF2B5EF4-FFF2-40B4-BE49-F238E27FC236}">
                <a16:creationId xmlns:a16="http://schemas.microsoft.com/office/drawing/2014/main" id="{C6189DEE-791E-8EA0-EB02-AB85EB81B178}"/>
              </a:ext>
            </a:extLst>
          </p:cNvPr>
          <p:cNvSpPr>
            <a:spLocks noGrp="1"/>
          </p:cNvSpPr>
          <p:nvPr>
            <p:ph type="sldNum" sz="quarter" idx="12"/>
          </p:nvPr>
        </p:nvSpPr>
        <p:spPr/>
        <p:txBody>
          <a:bodyPr/>
          <a:lstStyle/>
          <a:p>
            <a:fld id="{D54D92CC-A9AA-1145-9F88-D78FFCC1B6BE}" type="slidenum">
              <a:rPr lang="fr-FR" smtClean="0"/>
              <a:t>5</a:t>
            </a:fld>
            <a:endParaRPr lang="fr-FR"/>
          </a:p>
        </p:txBody>
      </p:sp>
    </p:spTree>
    <p:extLst>
      <p:ext uri="{BB962C8B-B14F-4D97-AF65-F5344CB8AC3E}">
        <p14:creationId xmlns:p14="http://schemas.microsoft.com/office/powerpoint/2010/main" val="284431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4E1B-1F4F-142E-012D-BD360C32C53F}"/>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49DD20B-2827-2D67-BEBA-4163CD91DC19}"/>
              </a:ext>
            </a:extLst>
          </p:cNvPr>
          <p:cNvSpPr txBox="1"/>
          <p:nvPr/>
        </p:nvSpPr>
        <p:spPr>
          <a:xfrm>
            <a:off x="406400" y="250736"/>
            <a:ext cx="9156700" cy="646331"/>
          </a:xfrm>
          <a:prstGeom prst="rect">
            <a:avLst/>
          </a:prstGeom>
          <a:noFill/>
        </p:spPr>
        <p:txBody>
          <a:bodyPr wrap="square">
            <a:spAutoFit/>
          </a:bodyPr>
          <a:lstStyle/>
          <a:p>
            <a:r>
              <a:rPr lang="fr-FR" b="1" dirty="0">
                <a:latin typeface="Century Gothic" panose="020B0502020202020204" pitchFamily="34" charset="0"/>
              </a:rPr>
              <a:t>3- Nous réalisons une expérience pour tester l’hypothèse :</a:t>
            </a:r>
          </a:p>
          <a:p>
            <a:pPr algn="ctr"/>
            <a:r>
              <a:rPr lang="fr-FR" b="1" dirty="0">
                <a:solidFill>
                  <a:srgbClr val="00B0F0"/>
                </a:solidFill>
                <a:latin typeface="Century Gothic" panose="020B0502020202020204" pitchFamily="34" charset="0"/>
              </a:rPr>
              <a:t>plus je frappe fort, plus le son est fort. </a:t>
            </a:r>
          </a:p>
        </p:txBody>
      </p:sp>
      <p:sp>
        <p:nvSpPr>
          <p:cNvPr id="5" name="ZoneTexte 4">
            <a:extLst>
              <a:ext uri="{FF2B5EF4-FFF2-40B4-BE49-F238E27FC236}">
                <a16:creationId xmlns:a16="http://schemas.microsoft.com/office/drawing/2014/main" id="{BBF459FC-7495-890D-9DF8-73D03CF3FD1D}"/>
              </a:ext>
            </a:extLst>
          </p:cNvPr>
          <p:cNvSpPr txBox="1"/>
          <p:nvPr/>
        </p:nvSpPr>
        <p:spPr>
          <a:xfrm>
            <a:off x="322580" y="897067"/>
            <a:ext cx="9240520" cy="4524315"/>
          </a:xfrm>
          <a:prstGeom prst="rect">
            <a:avLst/>
          </a:prstGeom>
          <a:noFill/>
        </p:spPr>
        <p:txBody>
          <a:bodyPr wrap="square" rtlCol="0">
            <a:spAutoFit/>
          </a:bodyPr>
          <a:lstStyle/>
          <a:p>
            <a:pPr>
              <a:spcAft>
                <a:spcPts val="600"/>
              </a:spcAft>
            </a:pPr>
            <a:r>
              <a:rPr lang="fr-FR" b="1" dirty="0">
                <a:latin typeface="Century Gothic" panose="020B0502020202020204" pitchFamily="34" charset="0"/>
              </a:rPr>
              <a:t>Expérience collective </a:t>
            </a:r>
          </a:p>
          <a:p>
            <a:r>
              <a:rPr lang="fr-FR" sz="1600" dirty="0">
                <a:latin typeface="Century Gothic" panose="020B0502020202020204" pitchFamily="34" charset="0"/>
              </a:rPr>
              <a:t>Matériel</a:t>
            </a:r>
          </a:p>
          <a:p>
            <a:pPr marL="285750" indent="-285750">
              <a:buFontTx/>
              <a:buChar char="-"/>
            </a:pPr>
            <a:r>
              <a:rPr lang="fr-FR" sz="1600" dirty="0">
                <a:latin typeface="Century Gothic" panose="020B0502020202020204" pitchFamily="34" charset="0"/>
              </a:rPr>
              <a:t>Un instrument à percussion</a:t>
            </a:r>
          </a:p>
          <a:p>
            <a:pPr marL="285750" indent="-285750">
              <a:buFontTx/>
              <a:buChar char="-"/>
            </a:pPr>
            <a:r>
              <a:rPr lang="fr-FR" sz="1600" dirty="0">
                <a:latin typeface="Century Gothic" panose="020B0502020202020204" pitchFamily="34" charset="0"/>
              </a:rPr>
              <a:t>Une mailloche				</a:t>
            </a:r>
          </a:p>
          <a:p>
            <a:pPr marL="285750" indent="-285750">
              <a:buFontTx/>
              <a:buChar char="-"/>
            </a:pPr>
            <a:r>
              <a:rPr lang="fr-FR" sz="1600" dirty="0">
                <a:latin typeface="Century Gothic" panose="020B0502020202020204" pitchFamily="34" charset="0"/>
              </a:rPr>
              <a:t>Un sonomètre</a:t>
            </a:r>
          </a:p>
          <a:p>
            <a:endParaRPr lang="fr-FR" sz="1000" dirty="0">
              <a:latin typeface="Century Gothic" panose="020B0502020202020204" pitchFamily="34" charset="0"/>
            </a:endParaRPr>
          </a:p>
          <a:p>
            <a:r>
              <a:rPr lang="fr-FR" sz="1600" dirty="0">
                <a:latin typeface="Century Gothic" panose="020B0502020202020204" pitchFamily="34" charset="0"/>
              </a:rPr>
              <a:t>Déroulement :</a:t>
            </a:r>
          </a:p>
          <a:p>
            <a:pPr marL="342900" indent="-342900">
              <a:buAutoNum type="arabicPeriod"/>
            </a:pPr>
            <a:r>
              <a:rPr lang="fr-FR" sz="1600" dirty="0">
                <a:latin typeface="Century Gothic" panose="020B0502020202020204" pitchFamily="34" charset="0"/>
              </a:rPr>
              <a:t>Frapper légèrement sur l’instrument</a:t>
            </a:r>
          </a:p>
          <a:p>
            <a:pPr marL="342900" indent="-342900">
              <a:buAutoNum type="arabicPeriod"/>
            </a:pPr>
            <a:r>
              <a:rPr lang="fr-FR" sz="1600" dirty="0">
                <a:latin typeface="Century Gothic" panose="020B0502020202020204" pitchFamily="34" charset="0"/>
              </a:rPr>
              <a:t>Relever les décibels donnés par le sonomètre.</a:t>
            </a:r>
          </a:p>
          <a:p>
            <a:pPr>
              <a:spcAft>
                <a:spcPts val="600"/>
              </a:spcAft>
            </a:pPr>
            <a:r>
              <a:rPr lang="fr-FR" sz="1600" dirty="0">
                <a:solidFill>
                  <a:schemeClr val="accent2"/>
                </a:solidFill>
                <a:latin typeface="Century Gothic" panose="020B0502020202020204" pitchFamily="34" charset="0"/>
              </a:rPr>
              <a:t>Résultat 1 obtenu : _____________________________</a:t>
            </a:r>
          </a:p>
          <a:p>
            <a:pPr marL="342900" indent="-342900">
              <a:buFontTx/>
              <a:buAutoNum type="arabicPeriod"/>
            </a:pPr>
            <a:r>
              <a:rPr lang="fr-FR" sz="1600" dirty="0">
                <a:latin typeface="Century Gothic" panose="020B0502020202020204" pitchFamily="34" charset="0"/>
              </a:rPr>
              <a:t>Frapper plus fort sur l’instrument que lors de l’étape 1.</a:t>
            </a:r>
          </a:p>
          <a:p>
            <a:pPr marL="342900" indent="-342900">
              <a:buFontTx/>
              <a:buAutoNum type="arabicPeriod"/>
            </a:pPr>
            <a:r>
              <a:rPr lang="fr-FR" sz="1600" dirty="0">
                <a:latin typeface="Century Gothic" panose="020B0502020202020204" pitchFamily="34" charset="0"/>
              </a:rPr>
              <a:t>Relever les décibels donnés par le sonomètre.</a:t>
            </a:r>
          </a:p>
          <a:p>
            <a:pPr>
              <a:spcAft>
                <a:spcPts val="600"/>
              </a:spcAft>
            </a:pPr>
            <a:r>
              <a:rPr lang="fr-FR" sz="1600" dirty="0">
                <a:solidFill>
                  <a:schemeClr val="accent2"/>
                </a:solidFill>
                <a:latin typeface="Century Gothic" panose="020B0502020202020204" pitchFamily="34" charset="0"/>
              </a:rPr>
              <a:t>Résultat 2 obtenu : _____________________________</a:t>
            </a:r>
          </a:p>
          <a:p>
            <a:pPr>
              <a:lnSpc>
                <a:spcPct val="150000"/>
              </a:lnSpc>
            </a:pPr>
            <a:r>
              <a:rPr lang="fr-FR" sz="1600" dirty="0">
                <a:latin typeface="Century Gothic" panose="020B0502020202020204" pitchFamily="34" charset="0"/>
              </a:rPr>
              <a:t>Que constate-t-on?_____________________________________________________________________</a:t>
            </a:r>
          </a:p>
          <a:p>
            <a:pPr>
              <a:lnSpc>
                <a:spcPct val="150000"/>
              </a:lnSpc>
            </a:pPr>
            <a:r>
              <a:rPr lang="fr-FR" dirty="0">
                <a:latin typeface="Century Gothic" panose="020B0502020202020204" pitchFamily="34" charset="0"/>
              </a:rPr>
              <a:t>_______________________________________________________________________________</a:t>
            </a:r>
          </a:p>
          <a:p>
            <a:pPr marL="285750" indent="-285750">
              <a:buFontTx/>
              <a:buChar char="-"/>
            </a:pPr>
            <a:endParaRPr lang="fr-FR" dirty="0">
              <a:latin typeface="Century Gothic" panose="020B0502020202020204" pitchFamily="34" charset="0"/>
            </a:endParaRPr>
          </a:p>
        </p:txBody>
      </p:sp>
      <p:sp>
        <p:nvSpPr>
          <p:cNvPr id="7" name="ZoneTexte 6">
            <a:extLst>
              <a:ext uri="{FF2B5EF4-FFF2-40B4-BE49-F238E27FC236}">
                <a16:creationId xmlns:a16="http://schemas.microsoft.com/office/drawing/2014/main" id="{C9314865-247E-BC31-026C-69651E877ED3}"/>
              </a:ext>
            </a:extLst>
          </p:cNvPr>
          <p:cNvSpPr txBox="1"/>
          <p:nvPr/>
        </p:nvSpPr>
        <p:spPr>
          <a:xfrm>
            <a:off x="224790" y="5144383"/>
            <a:ext cx="9681210" cy="369332"/>
          </a:xfrm>
          <a:prstGeom prst="rect">
            <a:avLst/>
          </a:prstGeom>
          <a:noFill/>
        </p:spPr>
        <p:txBody>
          <a:bodyPr wrap="square">
            <a:spAutoFit/>
          </a:bodyPr>
          <a:lstStyle/>
          <a:p>
            <a:r>
              <a:rPr lang="fr-FR" b="1" dirty="0">
                <a:solidFill>
                  <a:schemeClr val="accent6"/>
                </a:solidFill>
                <a:latin typeface="Century Gothic" panose="020B0502020202020204" pitchFamily="34" charset="0"/>
              </a:rPr>
              <a:t>Suite aux résultats de l’expérience réalisée pouvons-nous valider notre hypothèse? </a:t>
            </a:r>
            <a:endParaRPr lang="fr-FR" sz="1600" dirty="0">
              <a:solidFill>
                <a:schemeClr val="accent6"/>
              </a:solidFill>
              <a:latin typeface="Century Gothic" panose="020B0502020202020204" pitchFamily="34" charset="0"/>
            </a:endParaRPr>
          </a:p>
        </p:txBody>
      </p:sp>
      <p:sp>
        <p:nvSpPr>
          <p:cNvPr id="8" name="ZoneTexte 7">
            <a:extLst>
              <a:ext uri="{FF2B5EF4-FFF2-40B4-BE49-F238E27FC236}">
                <a16:creationId xmlns:a16="http://schemas.microsoft.com/office/drawing/2014/main" id="{0956AFB6-17B8-F5D8-55F7-8B037F7B68AB}"/>
              </a:ext>
            </a:extLst>
          </p:cNvPr>
          <p:cNvSpPr txBox="1"/>
          <p:nvPr/>
        </p:nvSpPr>
        <p:spPr>
          <a:xfrm>
            <a:off x="215900" y="5329049"/>
            <a:ext cx="9347200" cy="1293816"/>
          </a:xfrm>
          <a:prstGeom prst="rect">
            <a:avLst/>
          </a:prstGeom>
          <a:noFill/>
        </p:spPr>
        <p:txBody>
          <a:bodyPr wrap="square" rtlCol="0">
            <a:spAutoFit/>
          </a:bodyPr>
          <a:lstStyle/>
          <a:p>
            <a:pPr>
              <a:lnSpc>
                <a:spcPct val="150000"/>
              </a:lnSpc>
            </a:pPr>
            <a:r>
              <a:rPr lang="fr-FR" sz="1800" dirty="0">
                <a:solidFill>
                  <a:schemeClr val="accent6"/>
                </a:solidFill>
                <a:latin typeface="Century Gothic" panose="020B0502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a:t>
            </a:r>
            <a:endParaRPr lang="fr-FR" dirty="0"/>
          </a:p>
        </p:txBody>
      </p:sp>
      <p:sp>
        <p:nvSpPr>
          <p:cNvPr id="9" name="Rectangle 8">
            <a:extLst>
              <a:ext uri="{FF2B5EF4-FFF2-40B4-BE49-F238E27FC236}">
                <a16:creationId xmlns:a16="http://schemas.microsoft.com/office/drawing/2014/main" id="{08889AAD-96F7-718B-79F5-5832E3C0BB34}"/>
              </a:ext>
            </a:extLst>
          </p:cNvPr>
          <p:cNvSpPr/>
          <p:nvPr/>
        </p:nvSpPr>
        <p:spPr>
          <a:xfrm>
            <a:off x="128522" y="5144383"/>
            <a:ext cx="9563099" cy="1502136"/>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numéro de diapositive 10">
            <a:extLst>
              <a:ext uri="{FF2B5EF4-FFF2-40B4-BE49-F238E27FC236}">
                <a16:creationId xmlns:a16="http://schemas.microsoft.com/office/drawing/2014/main" id="{A28BD0A9-4BA5-81DA-FC09-4C9443DD1214}"/>
              </a:ext>
            </a:extLst>
          </p:cNvPr>
          <p:cNvSpPr>
            <a:spLocks noGrp="1"/>
          </p:cNvSpPr>
          <p:nvPr>
            <p:ph type="sldNum" sz="quarter" idx="12"/>
          </p:nvPr>
        </p:nvSpPr>
        <p:spPr/>
        <p:txBody>
          <a:bodyPr/>
          <a:lstStyle/>
          <a:p>
            <a:fld id="{D54D92CC-A9AA-1145-9F88-D78FFCC1B6BE}" type="slidenum">
              <a:rPr lang="fr-FR" smtClean="0"/>
              <a:t>6</a:t>
            </a:fld>
            <a:endParaRPr lang="fr-FR"/>
          </a:p>
        </p:txBody>
      </p:sp>
      <p:pic>
        <p:nvPicPr>
          <p:cNvPr id="2" name="Image 1" descr="Une image contenant intérieur&#10;&#10;Description générée automatiquement">
            <a:extLst>
              <a:ext uri="{FF2B5EF4-FFF2-40B4-BE49-F238E27FC236}">
                <a16:creationId xmlns:a16="http://schemas.microsoft.com/office/drawing/2014/main" id="{29C29174-09DF-2D59-D2D9-EEC567E6101E}"/>
              </a:ext>
            </a:extLst>
          </p:cNvPr>
          <p:cNvPicPr>
            <a:picLocks noChangeAspect="1"/>
          </p:cNvPicPr>
          <p:nvPr/>
        </p:nvPicPr>
        <p:blipFill>
          <a:blip r:embed="rId2"/>
          <a:stretch>
            <a:fillRect/>
          </a:stretch>
        </p:blipFill>
        <p:spPr>
          <a:xfrm>
            <a:off x="6657384" y="1232235"/>
            <a:ext cx="2296116" cy="1530743"/>
          </a:xfrm>
          <a:prstGeom prst="rect">
            <a:avLst/>
          </a:prstGeom>
        </p:spPr>
      </p:pic>
    </p:spTree>
    <p:extLst>
      <p:ext uri="{BB962C8B-B14F-4D97-AF65-F5344CB8AC3E}">
        <p14:creationId xmlns:p14="http://schemas.microsoft.com/office/powerpoint/2010/main" val="859869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517B7-C8E5-2E79-897A-27C63D8A8E02}"/>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361E346-CE8A-3298-F57A-9A6523B1ED72}"/>
              </a:ext>
            </a:extLst>
          </p:cNvPr>
          <p:cNvSpPr txBox="1"/>
          <p:nvPr/>
        </p:nvSpPr>
        <p:spPr>
          <a:xfrm>
            <a:off x="406400" y="250736"/>
            <a:ext cx="9156700" cy="369332"/>
          </a:xfrm>
          <a:prstGeom prst="rect">
            <a:avLst/>
          </a:prstGeom>
          <a:noFill/>
        </p:spPr>
        <p:txBody>
          <a:bodyPr wrap="square">
            <a:spAutoFit/>
          </a:bodyPr>
          <a:lstStyle/>
          <a:p>
            <a:r>
              <a:rPr lang="fr-FR" b="1" dirty="0">
                <a:latin typeface="Century Gothic" panose="020B0502020202020204" pitchFamily="34" charset="0"/>
              </a:rPr>
              <a:t>4- Nous réalisons une expérience pour amplifier le son d’une autre façon. </a:t>
            </a:r>
          </a:p>
        </p:txBody>
      </p:sp>
      <p:sp>
        <p:nvSpPr>
          <p:cNvPr id="5" name="ZoneTexte 4">
            <a:extLst>
              <a:ext uri="{FF2B5EF4-FFF2-40B4-BE49-F238E27FC236}">
                <a16:creationId xmlns:a16="http://schemas.microsoft.com/office/drawing/2014/main" id="{3D323980-B5AB-5454-A701-614FE14538BD}"/>
              </a:ext>
            </a:extLst>
          </p:cNvPr>
          <p:cNvSpPr txBox="1"/>
          <p:nvPr/>
        </p:nvSpPr>
        <p:spPr>
          <a:xfrm>
            <a:off x="269240" y="681623"/>
            <a:ext cx="4683760" cy="2108269"/>
          </a:xfrm>
          <a:prstGeom prst="rect">
            <a:avLst/>
          </a:prstGeom>
          <a:noFill/>
        </p:spPr>
        <p:txBody>
          <a:bodyPr wrap="square" rtlCol="0">
            <a:spAutoFit/>
          </a:bodyPr>
          <a:lstStyle/>
          <a:p>
            <a:pPr>
              <a:spcAft>
                <a:spcPts val="600"/>
              </a:spcAft>
            </a:pPr>
            <a:r>
              <a:rPr lang="fr-FR" b="1" dirty="0">
                <a:latin typeface="Century Gothic" panose="020B0502020202020204" pitchFamily="34" charset="0"/>
              </a:rPr>
              <a:t>Expérience collective </a:t>
            </a:r>
          </a:p>
          <a:p>
            <a:r>
              <a:rPr lang="fr-FR" sz="1600" dirty="0">
                <a:latin typeface="Century Gothic" panose="020B0502020202020204" pitchFamily="34" charset="0"/>
              </a:rPr>
              <a:t>Matériel</a:t>
            </a:r>
          </a:p>
          <a:p>
            <a:pPr marL="285750" indent="-285750">
              <a:buFontTx/>
              <a:buChar char="-"/>
            </a:pPr>
            <a:r>
              <a:rPr lang="fr-FR" sz="1600" dirty="0">
                <a:latin typeface="Century Gothic" panose="020B0502020202020204" pitchFamily="34" charset="0"/>
              </a:rPr>
              <a:t>Une boite à musique</a:t>
            </a:r>
          </a:p>
          <a:p>
            <a:pPr marL="285750" indent="-285750">
              <a:buFontTx/>
              <a:buChar char="-"/>
            </a:pPr>
            <a:r>
              <a:rPr lang="fr-FR" sz="1600" dirty="0">
                <a:latin typeface="Century Gothic" panose="020B0502020202020204" pitchFamily="34" charset="0"/>
              </a:rPr>
              <a:t>Un morceau de carton</a:t>
            </a:r>
          </a:p>
          <a:p>
            <a:pPr marL="285750" indent="-285750">
              <a:buFontTx/>
              <a:buChar char="-"/>
            </a:pPr>
            <a:r>
              <a:rPr lang="fr-FR" sz="1600" dirty="0">
                <a:latin typeface="Century Gothic" panose="020B0502020202020204" pitchFamily="34" charset="0"/>
              </a:rPr>
              <a:t>Une boite à chaussures				</a:t>
            </a:r>
          </a:p>
          <a:p>
            <a:pPr marL="285750" indent="-285750">
              <a:buFontTx/>
              <a:buChar char="-"/>
            </a:pPr>
            <a:r>
              <a:rPr lang="fr-FR" sz="1600" dirty="0">
                <a:latin typeface="Century Gothic" panose="020B0502020202020204" pitchFamily="34" charset="0"/>
              </a:rPr>
              <a:t>Un sonomètre</a:t>
            </a:r>
          </a:p>
          <a:p>
            <a:endParaRPr lang="fr-FR" sz="1000" dirty="0">
              <a:highlight>
                <a:srgbClr val="FFFF00"/>
              </a:highlight>
              <a:latin typeface="Century Gothic" panose="020B0502020202020204" pitchFamily="34" charset="0"/>
            </a:endParaRPr>
          </a:p>
          <a:p>
            <a:pPr marL="285750" indent="-285750">
              <a:buFontTx/>
              <a:buChar char="-"/>
            </a:pPr>
            <a:endParaRPr lang="fr-FR" dirty="0">
              <a:latin typeface="Century Gothic" panose="020B0502020202020204" pitchFamily="34" charset="0"/>
            </a:endParaRPr>
          </a:p>
        </p:txBody>
      </p:sp>
      <p:sp>
        <p:nvSpPr>
          <p:cNvPr id="7" name="ZoneTexte 6">
            <a:extLst>
              <a:ext uri="{FF2B5EF4-FFF2-40B4-BE49-F238E27FC236}">
                <a16:creationId xmlns:a16="http://schemas.microsoft.com/office/drawing/2014/main" id="{BB86AF94-12CB-E850-785B-D71A49A27D7E}"/>
              </a:ext>
            </a:extLst>
          </p:cNvPr>
          <p:cNvSpPr txBox="1"/>
          <p:nvPr/>
        </p:nvSpPr>
        <p:spPr>
          <a:xfrm>
            <a:off x="224790" y="5144383"/>
            <a:ext cx="9681210" cy="369332"/>
          </a:xfrm>
          <a:prstGeom prst="rect">
            <a:avLst/>
          </a:prstGeom>
          <a:noFill/>
        </p:spPr>
        <p:txBody>
          <a:bodyPr wrap="square">
            <a:spAutoFit/>
          </a:bodyPr>
          <a:lstStyle/>
          <a:p>
            <a:r>
              <a:rPr lang="fr-FR" b="1" dirty="0">
                <a:solidFill>
                  <a:schemeClr val="accent6"/>
                </a:solidFill>
                <a:latin typeface="Century Gothic" panose="020B0502020202020204" pitchFamily="34" charset="0"/>
              </a:rPr>
              <a:t>Suite aux résultats de l’expérience que pouvons-nous conclure ? </a:t>
            </a:r>
            <a:endParaRPr lang="fr-FR" sz="1600" dirty="0">
              <a:solidFill>
                <a:schemeClr val="accent6"/>
              </a:solidFill>
              <a:latin typeface="Century Gothic" panose="020B0502020202020204" pitchFamily="34" charset="0"/>
            </a:endParaRPr>
          </a:p>
        </p:txBody>
      </p:sp>
      <p:sp>
        <p:nvSpPr>
          <p:cNvPr id="8" name="ZoneTexte 7">
            <a:extLst>
              <a:ext uri="{FF2B5EF4-FFF2-40B4-BE49-F238E27FC236}">
                <a16:creationId xmlns:a16="http://schemas.microsoft.com/office/drawing/2014/main" id="{EA5361FC-0F74-DDC6-66A2-3CE995BED020}"/>
              </a:ext>
            </a:extLst>
          </p:cNvPr>
          <p:cNvSpPr txBox="1"/>
          <p:nvPr/>
        </p:nvSpPr>
        <p:spPr>
          <a:xfrm>
            <a:off x="215900" y="5329049"/>
            <a:ext cx="9347200" cy="878317"/>
          </a:xfrm>
          <a:prstGeom prst="rect">
            <a:avLst/>
          </a:prstGeom>
          <a:noFill/>
        </p:spPr>
        <p:txBody>
          <a:bodyPr wrap="square" rtlCol="0">
            <a:spAutoFit/>
          </a:bodyPr>
          <a:lstStyle/>
          <a:p>
            <a:pPr>
              <a:lnSpc>
                <a:spcPct val="150000"/>
              </a:lnSpc>
            </a:pPr>
            <a:r>
              <a:rPr lang="fr-FR" sz="1800" dirty="0">
                <a:solidFill>
                  <a:schemeClr val="accent6"/>
                </a:solidFill>
                <a:latin typeface="Century Gothic" panose="020B0502020202020204" pitchFamily="34" charset="0"/>
              </a:rPr>
              <a:t>________________________________________________________________________________________________________________________________________________________________</a:t>
            </a:r>
            <a:endParaRPr lang="fr-FR" dirty="0"/>
          </a:p>
        </p:txBody>
      </p:sp>
      <p:sp>
        <p:nvSpPr>
          <p:cNvPr id="9" name="Rectangle 8">
            <a:extLst>
              <a:ext uri="{FF2B5EF4-FFF2-40B4-BE49-F238E27FC236}">
                <a16:creationId xmlns:a16="http://schemas.microsoft.com/office/drawing/2014/main" id="{E9BCE6BE-8823-AF7F-43DC-D22E78861FA0}"/>
              </a:ext>
            </a:extLst>
          </p:cNvPr>
          <p:cNvSpPr/>
          <p:nvPr/>
        </p:nvSpPr>
        <p:spPr>
          <a:xfrm>
            <a:off x="171450" y="5144383"/>
            <a:ext cx="9563099" cy="1211969"/>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7377B087-3C3B-46E2-CC06-46413DC1BB14}"/>
              </a:ext>
            </a:extLst>
          </p:cNvPr>
          <p:cNvSpPr>
            <a:spLocks noGrp="1"/>
          </p:cNvSpPr>
          <p:nvPr>
            <p:ph type="sldNum" sz="quarter" idx="12"/>
          </p:nvPr>
        </p:nvSpPr>
        <p:spPr/>
        <p:txBody>
          <a:bodyPr/>
          <a:lstStyle/>
          <a:p>
            <a:fld id="{D54D92CC-A9AA-1145-9F88-D78FFCC1B6BE}" type="slidenum">
              <a:rPr lang="fr-FR" smtClean="0"/>
              <a:t>7</a:t>
            </a:fld>
            <a:endParaRPr lang="fr-FR"/>
          </a:p>
        </p:txBody>
      </p:sp>
      <p:sp>
        <p:nvSpPr>
          <p:cNvPr id="2" name="ZoneTexte 1">
            <a:extLst>
              <a:ext uri="{FF2B5EF4-FFF2-40B4-BE49-F238E27FC236}">
                <a16:creationId xmlns:a16="http://schemas.microsoft.com/office/drawing/2014/main" id="{734AA39E-EFD7-D67E-2B87-FC59D7108C52}"/>
              </a:ext>
            </a:extLst>
          </p:cNvPr>
          <p:cNvSpPr txBox="1"/>
          <p:nvPr/>
        </p:nvSpPr>
        <p:spPr>
          <a:xfrm>
            <a:off x="3526972" y="681623"/>
            <a:ext cx="5783283" cy="4970591"/>
          </a:xfrm>
          <a:prstGeom prst="rect">
            <a:avLst/>
          </a:prstGeom>
          <a:noFill/>
        </p:spPr>
        <p:txBody>
          <a:bodyPr wrap="square" rtlCol="0">
            <a:spAutoFit/>
          </a:bodyPr>
          <a:lstStyle/>
          <a:p>
            <a:r>
              <a:rPr lang="fr-FR" sz="1600" dirty="0">
                <a:latin typeface="Century Gothic" panose="020B0502020202020204" pitchFamily="34" charset="0"/>
              </a:rPr>
              <a:t>Déroulement :</a:t>
            </a:r>
          </a:p>
          <a:p>
            <a:pPr marL="342900" indent="-342900">
              <a:buAutoNum type="arabicPeriod"/>
            </a:pPr>
            <a:r>
              <a:rPr lang="fr-FR" sz="1600" dirty="0">
                <a:latin typeface="Century Gothic" panose="020B0502020202020204" pitchFamily="34" charset="0"/>
              </a:rPr>
              <a:t>Actionner la boite à musique.</a:t>
            </a:r>
          </a:p>
          <a:p>
            <a:pPr marL="342900" indent="-342900">
              <a:buAutoNum type="arabicPeriod"/>
            </a:pPr>
            <a:r>
              <a:rPr lang="fr-FR" sz="1600" dirty="0">
                <a:latin typeface="Century Gothic" panose="020B0502020202020204" pitchFamily="34" charset="0"/>
              </a:rPr>
              <a:t>Relever les décibels donnés par le sonomètre.</a:t>
            </a:r>
          </a:p>
          <a:p>
            <a:pPr>
              <a:spcAft>
                <a:spcPts val="600"/>
              </a:spcAft>
            </a:pPr>
            <a:r>
              <a:rPr lang="fr-FR" sz="1600" dirty="0">
                <a:solidFill>
                  <a:schemeClr val="accent2"/>
                </a:solidFill>
                <a:latin typeface="Century Gothic" panose="020B0502020202020204" pitchFamily="34" charset="0"/>
              </a:rPr>
              <a:t>Résultat 1 obtenu : _____________________________</a:t>
            </a:r>
          </a:p>
          <a:p>
            <a:pPr marL="342900" indent="-342900">
              <a:buFontTx/>
              <a:buAutoNum type="arabicPeriod"/>
            </a:pPr>
            <a:r>
              <a:rPr lang="fr-FR" sz="1600" dirty="0">
                <a:latin typeface="Century Gothic" panose="020B0502020202020204" pitchFamily="34" charset="0"/>
              </a:rPr>
              <a:t>Placer la boite à musique sur le morceau de carton</a:t>
            </a:r>
          </a:p>
          <a:p>
            <a:pPr marL="342900" indent="-342900">
              <a:buFontTx/>
              <a:buAutoNum type="arabicPeriod"/>
            </a:pPr>
            <a:r>
              <a:rPr lang="fr-FR" sz="1600" dirty="0">
                <a:latin typeface="Century Gothic" panose="020B0502020202020204" pitchFamily="34" charset="0"/>
              </a:rPr>
              <a:t>Actionner la boite à musique.</a:t>
            </a:r>
          </a:p>
          <a:p>
            <a:pPr marL="342900" indent="-342900">
              <a:buFontTx/>
              <a:buAutoNum type="arabicPeriod"/>
            </a:pPr>
            <a:r>
              <a:rPr lang="fr-FR" sz="1600" dirty="0">
                <a:latin typeface="Century Gothic" panose="020B0502020202020204" pitchFamily="34" charset="0"/>
              </a:rPr>
              <a:t>Relever les décibels donnés par le sonomètre.</a:t>
            </a:r>
          </a:p>
          <a:p>
            <a:pPr>
              <a:spcAft>
                <a:spcPts val="600"/>
              </a:spcAft>
            </a:pPr>
            <a:r>
              <a:rPr lang="fr-FR" sz="1600" dirty="0">
                <a:solidFill>
                  <a:schemeClr val="accent2"/>
                </a:solidFill>
                <a:latin typeface="Century Gothic" panose="020B0502020202020204" pitchFamily="34" charset="0"/>
              </a:rPr>
              <a:t>Résultat 2 obtenu : ____________________________</a:t>
            </a:r>
          </a:p>
          <a:p>
            <a:pPr marL="342900" indent="-342900">
              <a:spcAft>
                <a:spcPts val="600"/>
              </a:spcAft>
              <a:buAutoNum type="arabicPeriod"/>
            </a:pPr>
            <a:r>
              <a:rPr lang="fr-FR" sz="1600" dirty="0">
                <a:latin typeface="Century Gothic" panose="020B0502020202020204" pitchFamily="34" charset="0"/>
              </a:rPr>
              <a:t>Placer la boite à musique sur la boite à chaussures</a:t>
            </a:r>
          </a:p>
          <a:p>
            <a:pPr marL="342900" indent="-342900">
              <a:spcAft>
                <a:spcPts val="600"/>
              </a:spcAft>
              <a:buAutoNum type="arabicPeriod"/>
            </a:pPr>
            <a:r>
              <a:rPr lang="fr-FR" sz="1600" dirty="0">
                <a:latin typeface="Century Gothic" panose="020B0502020202020204" pitchFamily="34" charset="0"/>
              </a:rPr>
              <a:t>Actionner la boite à musique</a:t>
            </a:r>
          </a:p>
          <a:p>
            <a:pPr marL="342900" indent="-342900">
              <a:spcAft>
                <a:spcPts val="600"/>
              </a:spcAft>
              <a:buAutoNum type="arabicPeriod"/>
            </a:pPr>
            <a:r>
              <a:rPr lang="fr-FR" sz="1600" dirty="0">
                <a:latin typeface="Century Gothic" panose="020B0502020202020204" pitchFamily="34" charset="0"/>
              </a:rPr>
              <a:t>Relever les décibels donnés par le sonomètre</a:t>
            </a:r>
          </a:p>
          <a:p>
            <a:pPr>
              <a:spcAft>
                <a:spcPts val="600"/>
              </a:spcAft>
            </a:pPr>
            <a:r>
              <a:rPr lang="fr-FR" sz="1600" dirty="0">
                <a:solidFill>
                  <a:schemeClr val="accent2"/>
                </a:solidFill>
                <a:latin typeface="Century Gothic" panose="020B0502020202020204" pitchFamily="34" charset="0"/>
              </a:rPr>
              <a:t>Résultat 2 obtenu : ____________________________</a:t>
            </a:r>
          </a:p>
          <a:p>
            <a:pPr>
              <a:spcAft>
                <a:spcPts val="600"/>
              </a:spcAft>
            </a:pPr>
            <a:r>
              <a:rPr lang="fr-FR" sz="1600" dirty="0">
                <a:latin typeface="Century Gothic" panose="020B0502020202020204" pitchFamily="34" charset="0"/>
              </a:rPr>
              <a:t>Que constate-t-on ?</a:t>
            </a:r>
          </a:p>
          <a:p>
            <a:pPr>
              <a:spcAft>
                <a:spcPts val="600"/>
              </a:spcAft>
            </a:pPr>
            <a:r>
              <a:rPr lang="fr-FR" sz="1600" dirty="0">
                <a:latin typeface="Century Gothic" panose="020B0502020202020204" pitchFamily="34" charset="0"/>
              </a:rPr>
              <a:t>______________________________________________________________________________________________________________</a:t>
            </a:r>
          </a:p>
          <a:p>
            <a:pPr>
              <a:spcAft>
                <a:spcPts val="600"/>
              </a:spcAft>
            </a:pPr>
            <a:endParaRPr lang="fr-FR" sz="1600" dirty="0">
              <a:solidFill>
                <a:schemeClr val="accent2"/>
              </a:solidFill>
              <a:latin typeface="Century Gothic" panose="020B0502020202020204" pitchFamily="34" charset="0"/>
            </a:endParaRPr>
          </a:p>
          <a:p>
            <a:endParaRPr lang="fr-FR" sz="1600" dirty="0"/>
          </a:p>
        </p:txBody>
      </p:sp>
    </p:spTree>
    <p:extLst>
      <p:ext uri="{BB962C8B-B14F-4D97-AF65-F5344CB8AC3E}">
        <p14:creationId xmlns:p14="http://schemas.microsoft.com/office/powerpoint/2010/main" val="1300336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AC84744-E979-B106-BC97-8DE14170EAA8}"/>
              </a:ext>
            </a:extLst>
          </p:cNvPr>
          <p:cNvSpPr>
            <a:spLocks noGrp="1"/>
          </p:cNvSpPr>
          <p:nvPr>
            <p:ph type="sldNum" sz="quarter" idx="12"/>
          </p:nvPr>
        </p:nvSpPr>
        <p:spPr/>
        <p:txBody>
          <a:bodyPr/>
          <a:lstStyle/>
          <a:p>
            <a:fld id="{D54D92CC-A9AA-1145-9F88-D78FFCC1B6BE}" type="slidenum">
              <a:rPr lang="fr-FR" smtClean="0"/>
              <a:t>8</a:t>
            </a:fld>
            <a:endParaRPr lang="fr-FR"/>
          </a:p>
        </p:txBody>
      </p:sp>
      <p:sp>
        <p:nvSpPr>
          <p:cNvPr id="5" name="ZoneTexte 4">
            <a:extLst>
              <a:ext uri="{FF2B5EF4-FFF2-40B4-BE49-F238E27FC236}">
                <a16:creationId xmlns:a16="http://schemas.microsoft.com/office/drawing/2014/main" id="{3559381E-6768-062E-1900-E5B9E779FFFC}"/>
              </a:ext>
            </a:extLst>
          </p:cNvPr>
          <p:cNvSpPr txBox="1"/>
          <p:nvPr/>
        </p:nvSpPr>
        <p:spPr>
          <a:xfrm>
            <a:off x="431800" y="313035"/>
            <a:ext cx="9321800" cy="646331"/>
          </a:xfrm>
          <a:prstGeom prst="rect">
            <a:avLst/>
          </a:prstGeom>
          <a:noFill/>
        </p:spPr>
        <p:txBody>
          <a:bodyPr wrap="square">
            <a:spAutoFit/>
          </a:bodyPr>
          <a:lstStyle/>
          <a:p>
            <a:r>
              <a:rPr lang="fr-FR" b="1" dirty="0">
                <a:latin typeface="Century Gothic" panose="020B0502020202020204" pitchFamily="34" charset="0"/>
              </a:rPr>
              <a:t>6- J’explique à nouveau le fonctionnement de mon instrument de musique par un dessin et un texte.</a:t>
            </a:r>
          </a:p>
        </p:txBody>
      </p:sp>
      <p:sp>
        <p:nvSpPr>
          <p:cNvPr id="8" name="Rectangle 7">
            <a:extLst>
              <a:ext uri="{FF2B5EF4-FFF2-40B4-BE49-F238E27FC236}">
                <a16:creationId xmlns:a16="http://schemas.microsoft.com/office/drawing/2014/main" id="{297DC25A-4DC8-432E-E406-B978BB8C24D8}"/>
              </a:ext>
            </a:extLst>
          </p:cNvPr>
          <p:cNvSpPr/>
          <p:nvPr/>
        </p:nvSpPr>
        <p:spPr>
          <a:xfrm>
            <a:off x="431800" y="1494076"/>
            <a:ext cx="3089457" cy="43275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4ABD6CA-F27F-5C68-D512-DCDC8DEA042B}"/>
              </a:ext>
            </a:extLst>
          </p:cNvPr>
          <p:cNvSpPr txBox="1"/>
          <p:nvPr/>
        </p:nvSpPr>
        <p:spPr>
          <a:xfrm>
            <a:off x="3721100" y="1671429"/>
            <a:ext cx="5753100" cy="3788858"/>
          </a:xfrm>
          <a:prstGeom prst="rect">
            <a:avLst/>
          </a:prstGeom>
          <a:noFill/>
        </p:spPr>
        <p:txBody>
          <a:bodyPr wrap="square">
            <a:spAutoFit/>
          </a:bodyPr>
          <a:lstStyle/>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a:p>
            <a:pPr>
              <a:lnSpc>
                <a:spcPct val="150000"/>
              </a:lnSpc>
            </a:pPr>
            <a:r>
              <a:rPr lang="fr-FR" dirty="0"/>
              <a:t>________________________________________________</a:t>
            </a:r>
          </a:p>
        </p:txBody>
      </p:sp>
    </p:spTree>
    <p:extLst>
      <p:ext uri="{BB962C8B-B14F-4D97-AF65-F5344CB8AC3E}">
        <p14:creationId xmlns:p14="http://schemas.microsoft.com/office/powerpoint/2010/main" val="2399020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D26F4-8FEC-BED9-A789-E79DECBB7CD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23083F7-BFDB-4D40-FD69-34A7CB7FF37E}"/>
              </a:ext>
            </a:extLst>
          </p:cNvPr>
          <p:cNvSpPr txBox="1"/>
          <p:nvPr/>
        </p:nvSpPr>
        <p:spPr>
          <a:xfrm>
            <a:off x="406400" y="250736"/>
            <a:ext cx="9156700" cy="646331"/>
          </a:xfrm>
          <a:prstGeom prst="rect">
            <a:avLst/>
          </a:prstGeom>
          <a:noFill/>
        </p:spPr>
        <p:txBody>
          <a:bodyPr wrap="square">
            <a:spAutoFit/>
          </a:bodyPr>
          <a:lstStyle/>
          <a:p>
            <a:r>
              <a:rPr lang="fr-FR" b="1" dirty="0">
                <a:latin typeface="Century Gothic" panose="020B0502020202020204" pitchFamily="34" charset="0"/>
              </a:rPr>
              <a:t>5- Comment expliquer que nous entendons les sons produits par la boite à musique ?. </a:t>
            </a:r>
          </a:p>
        </p:txBody>
      </p:sp>
      <p:sp>
        <p:nvSpPr>
          <p:cNvPr id="5" name="ZoneTexte 4">
            <a:extLst>
              <a:ext uri="{FF2B5EF4-FFF2-40B4-BE49-F238E27FC236}">
                <a16:creationId xmlns:a16="http://schemas.microsoft.com/office/drawing/2014/main" id="{08CC6115-E38C-F799-8C5C-FCA3CE86BBCE}"/>
              </a:ext>
            </a:extLst>
          </p:cNvPr>
          <p:cNvSpPr txBox="1"/>
          <p:nvPr/>
        </p:nvSpPr>
        <p:spPr>
          <a:xfrm>
            <a:off x="269240" y="897067"/>
            <a:ext cx="9240520" cy="5370701"/>
          </a:xfrm>
          <a:prstGeom prst="rect">
            <a:avLst/>
          </a:prstGeom>
          <a:noFill/>
        </p:spPr>
        <p:txBody>
          <a:bodyPr wrap="square" rtlCol="0">
            <a:spAutoFit/>
          </a:bodyPr>
          <a:lstStyle/>
          <a:p>
            <a:r>
              <a:rPr lang="fr-FR" sz="1600" dirty="0">
                <a:latin typeface="Century Gothic" panose="020B0502020202020204" pitchFamily="34" charset="0"/>
              </a:rPr>
              <a:t>Matériel</a:t>
            </a:r>
          </a:p>
          <a:p>
            <a:pPr marL="285750" indent="-285750">
              <a:buFontTx/>
              <a:buChar char="-"/>
            </a:pPr>
            <a:r>
              <a:rPr lang="fr-FR" sz="1600" dirty="0">
                <a:latin typeface="Century Gothic" panose="020B0502020202020204" pitchFamily="34" charset="0"/>
              </a:rPr>
              <a:t>Une boite à musique</a:t>
            </a:r>
          </a:p>
          <a:p>
            <a:endParaRPr lang="fr-FR" sz="1000" dirty="0">
              <a:latin typeface="Century Gothic" panose="020B0502020202020204" pitchFamily="34" charset="0"/>
            </a:endParaRPr>
          </a:p>
          <a:p>
            <a:pPr>
              <a:lnSpc>
                <a:spcPct val="150000"/>
              </a:lnSpc>
            </a:pPr>
            <a:r>
              <a:rPr lang="fr-FR" sz="1600" dirty="0">
                <a:latin typeface="Century Gothic" panose="020B0502020202020204" pitchFamily="34" charset="0"/>
              </a:rPr>
              <a:t>Comment expliques-tu que tu entends les sons produits par la boite à musique?</a:t>
            </a:r>
          </a:p>
          <a:p>
            <a:pPr>
              <a:lnSpc>
                <a:spcPct val="150000"/>
              </a:lnSpc>
            </a:pPr>
            <a:r>
              <a:rPr lang="fr-FR" sz="1600" dirty="0">
                <a:latin typeface="Century Gothic" panose="020B0502020202020204" pitchFamily="34" charset="0"/>
              </a:rPr>
              <a:t>Ensemble nous pensons que_____________________________________________________________ _________________________________________________________________________________________</a:t>
            </a:r>
          </a:p>
          <a:p>
            <a:pPr>
              <a:lnSpc>
                <a:spcPct val="150000"/>
              </a:lnSpc>
            </a:pPr>
            <a:r>
              <a:rPr lang="fr-FR" dirty="0">
                <a:latin typeface="Century Gothic" panose="020B0502020202020204" pitchFamily="34" charset="0"/>
              </a:rPr>
              <a:t>_______________________________________________________________________________</a:t>
            </a:r>
          </a:p>
          <a:p>
            <a:pPr>
              <a:lnSpc>
                <a:spcPct val="150000"/>
              </a:lnSpc>
            </a:pPr>
            <a:r>
              <a:rPr lang="fr-FR" sz="1600" dirty="0">
                <a:latin typeface="Century Gothic" panose="020B0502020202020204" pitchFamily="34" charset="0"/>
              </a:rPr>
              <a:t>_________________________________________________________________________________________</a:t>
            </a:r>
          </a:p>
          <a:p>
            <a:pPr>
              <a:lnSpc>
                <a:spcPct val="150000"/>
              </a:lnSpc>
            </a:pPr>
            <a:r>
              <a:rPr lang="fr-FR" sz="1600" dirty="0">
                <a:latin typeface="Century Gothic" panose="020B0502020202020204" pitchFamily="34" charset="0"/>
              </a:rPr>
              <a:t>Matériel</a:t>
            </a:r>
          </a:p>
          <a:p>
            <a:pPr marL="285750" indent="-285750">
              <a:buFontTx/>
              <a:buChar char="-"/>
            </a:pPr>
            <a:r>
              <a:rPr lang="fr-FR" sz="1600" dirty="0">
                <a:latin typeface="Century Gothic" panose="020B0502020202020204" pitchFamily="34" charset="0"/>
              </a:rPr>
              <a:t>Une mailloche</a:t>
            </a:r>
          </a:p>
          <a:p>
            <a:pPr marL="285750" indent="-285750">
              <a:buFontTx/>
              <a:buChar char="-"/>
            </a:pPr>
            <a:r>
              <a:rPr lang="fr-FR" sz="1600" dirty="0">
                <a:latin typeface="Century Gothic" panose="020B0502020202020204" pitchFamily="34" charset="0"/>
              </a:rPr>
              <a:t>Une grosse boite conserve</a:t>
            </a:r>
          </a:p>
          <a:p>
            <a:pPr marL="285750" indent="-285750">
              <a:buFontTx/>
              <a:buChar char="-"/>
            </a:pPr>
            <a:r>
              <a:rPr lang="fr-FR" sz="1600" dirty="0">
                <a:latin typeface="Century Gothic" panose="020B0502020202020204" pitchFamily="34" charset="0"/>
              </a:rPr>
              <a:t>De la semoule</a:t>
            </a:r>
          </a:p>
          <a:p>
            <a:pPr marL="285750" indent="-285750">
              <a:buFontTx/>
              <a:buChar char="-"/>
            </a:pPr>
            <a:r>
              <a:rPr lang="fr-FR" sz="1600" dirty="0">
                <a:latin typeface="Century Gothic" panose="020B0502020202020204" pitchFamily="34" charset="0"/>
              </a:rPr>
              <a:t>Une membrane tendue (ballon de baudruche) sur un tuyau</a:t>
            </a:r>
          </a:p>
          <a:p>
            <a:pPr>
              <a:lnSpc>
                <a:spcPct val="150000"/>
              </a:lnSpc>
            </a:pPr>
            <a:r>
              <a:rPr lang="fr-FR" sz="1600" dirty="0">
                <a:latin typeface="Century Gothic" panose="020B0502020202020204" pitchFamily="34" charset="0"/>
              </a:rPr>
              <a:t>Déroulement : Madame frappe sur la boite de conserve avec la mailloche.</a:t>
            </a:r>
          </a:p>
          <a:p>
            <a:pPr>
              <a:lnSpc>
                <a:spcPct val="150000"/>
              </a:lnSpc>
            </a:pPr>
            <a:endParaRPr lang="fr-FR" sz="1600" dirty="0">
              <a:latin typeface="Century Gothic" panose="020B0502020202020204" pitchFamily="34" charset="0"/>
            </a:endParaRPr>
          </a:p>
          <a:p>
            <a:pPr>
              <a:lnSpc>
                <a:spcPct val="150000"/>
              </a:lnSpc>
            </a:pPr>
            <a:r>
              <a:rPr lang="fr-FR" sz="1600" dirty="0">
                <a:latin typeface="Century Gothic" panose="020B0502020202020204" pitchFamily="34" charset="0"/>
              </a:rPr>
              <a:t>Comment réagissent les grains de semoule ? ____________________________________________</a:t>
            </a:r>
          </a:p>
          <a:p>
            <a:endParaRPr lang="fr-FR" dirty="0">
              <a:latin typeface="Century Gothic" panose="020B0502020202020204" pitchFamily="34" charset="0"/>
            </a:endParaRPr>
          </a:p>
        </p:txBody>
      </p:sp>
      <p:pic>
        <p:nvPicPr>
          <p:cNvPr id="2" name="Image 1" descr="Une image contenant Bleu cobalt, bleu, conception, intérieur&#10;&#10;Description générée automatiquement">
            <a:extLst>
              <a:ext uri="{FF2B5EF4-FFF2-40B4-BE49-F238E27FC236}">
                <a16:creationId xmlns:a16="http://schemas.microsoft.com/office/drawing/2014/main" id="{5AD73185-6D9F-DDB6-BCCA-5A7043721DC1}"/>
              </a:ext>
            </a:extLst>
          </p:cNvPr>
          <p:cNvPicPr>
            <a:picLocks noChangeAspect="1"/>
          </p:cNvPicPr>
          <p:nvPr/>
        </p:nvPicPr>
        <p:blipFill rotWithShape="1">
          <a:blip r:embed="rId2"/>
          <a:srcRect l="32694" t="16007" b="15074"/>
          <a:stretch/>
        </p:blipFill>
        <p:spPr>
          <a:xfrm rot="5400000">
            <a:off x="7793215" y="3796843"/>
            <a:ext cx="1824010" cy="1400800"/>
          </a:xfrm>
          <a:prstGeom prst="rect">
            <a:avLst/>
          </a:prstGeom>
        </p:spPr>
      </p:pic>
      <p:sp>
        <p:nvSpPr>
          <p:cNvPr id="6" name="Espace réservé du numéro de diapositive 5">
            <a:extLst>
              <a:ext uri="{FF2B5EF4-FFF2-40B4-BE49-F238E27FC236}">
                <a16:creationId xmlns:a16="http://schemas.microsoft.com/office/drawing/2014/main" id="{5BAE1A22-BF59-EC0B-893A-83D50214F243}"/>
              </a:ext>
            </a:extLst>
          </p:cNvPr>
          <p:cNvSpPr>
            <a:spLocks noGrp="1"/>
          </p:cNvSpPr>
          <p:nvPr>
            <p:ph type="sldNum" sz="quarter" idx="12"/>
          </p:nvPr>
        </p:nvSpPr>
        <p:spPr/>
        <p:txBody>
          <a:bodyPr/>
          <a:lstStyle/>
          <a:p>
            <a:fld id="{D54D92CC-A9AA-1145-9F88-D78FFCC1B6BE}" type="slidenum">
              <a:rPr lang="fr-FR" smtClean="0"/>
              <a:t>9</a:t>
            </a:fld>
            <a:endParaRPr lang="fr-FR"/>
          </a:p>
        </p:txBody>
      </p:sp>
    </p:spTree>
    <p:extLst>
      <p:ext uri="{BB962C8B-B14F-4D97-AF65-F5344CB8AC3E}">
        <p14:creationId xmlns:p14="http://schemas.microsoft.com/office/powerpoint/2010/main" val="237023804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2260</TotalTime>
  <Words>1007</Words>
  <Application>Microsoft Macintosh PowerPoint</Application>
  <PresentationFormat>Format A4 (210 x 297 mm)</PresentationFormat>
  <Paragraphs>180</Paragraphs>
  <Slides>15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Aptos</vt:lpstr>
      <vt:lpstr>Arial</vt:lpstr>
      <vt:lpstr>Calibri</vt:lpstr>
      <vt:lpstr>Calibri Light</vt:lpstr>
      <vt:lpstr>Century Gothic</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Florence Richard</dc:creator>
  <cp:lastModifiedBy>Florence Richard</cp:lastModifiedBy>
  <cp:revision>21</cp:revision>
  <cp:lastPrinted>2024-12-09T08:38:08Z</cp:lastPrinted>
  <dcterms:created xsi:type="dcterms:W3CDTF">2023-03-27T08:39:06Z</dcterms:created>
  <dcterms:modified xsi:type="dcterms:W3CDTF">2025-01-02T13:52:11Z</dcterms:modified>
</cp:coreProperties>
</file>