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2" r:id="rId5"/>
    <p:sldId id="264" r:id="rId6"/>
    <p:sldId id="265" r:id="rId7"/>
    <p:sldId id="266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582"/>
  </p:normalViewPr>
  <p:slideViewPr>
    <p:cSldViewPr snapToGrid="0">
      <p:cViewPr varScale="1">
        <p:scale>
          <a:sx n="115" d="100"/>
          <a:sy n="115" d="100"/>
        </p:scale>
        <p:origin x="4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34211C-8101-BDD3-46C7-56D28317D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2B841A6-1A38-3E22-45CA-35CBDE7B6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FF9BD8-96EC-D692-CDDB-892D6ED2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CFCB-E001-4279-92D1-016C11EA4C7A}" type="datetimeFigureOut">
              <a:rPr lang="fr-BE" smtClean="0"/>
              <a:t>26/06/24</a:t>
            </a:fld>
            <a:endParaRPr lang="fr-BE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3A0832-F99A-432D-68B9-F77C0A8D6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FDA99A-47B6-C768-62D4-8BA527F3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3BAC-3D22-4221-9C3C-33C24C21E426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42264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069485-AAC2-4411-B6B2-21D47DA8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5AE120-1094-2855-9E22-75C2306FC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D4B610-2F1B-6337-3C65-CE9E113A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CFCB-E001-4279-92D1-016C11EA4C7A}" type="datetimeFigureOut">
              <a:rPr lang="fr-BE" smtClean="0"/>
              <a:t>26/06/24</a:t>
            </a:fld>
            <a:endParaRPr lang="fr-BE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A965C-AE2F-845E-000A-4EADA00C7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B5ABAD-0CDD-42B6-B197-71C6A5D71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3BAC-3D22-4221-9C3C-33C24C21E426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7705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719A1AC-E1F6-C29C-AD30-ED20841A6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F4668C9-78DA-656D-02D6-40D08E24E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18CDB2-E93B-F50D-4CF6-34952872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CFCB-E001-4279-92D1-016C11EA4C7A}" type="datetimeFigureOut">
              <a:rPr lang="fr-BE" smtClean="0"/>
              <a:t>26/06/24</a:t>
            </a:fld>
            <a:endParaRPr lang="fr-BE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C8A2FF-29F1-6365-438C-05F674450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9F04F9-44CE-9100-E4F7-01AF1526E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3BAC-3D22-4221-9C3C-33C24C21E426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7278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B92FCC-67F0-4798-0750-D06CBECFD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EE1627-3C59-E094-FEB3-082B317BF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F255C3-4893-4625-E29B-7D8B4A886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CFCB-E001-4279-92D1-016C11EA4C7A}" type="datetimeFigureOut">
              <a:rPr lang="fr-BE" smtClean="0"/>
              <a:t>26/06/24</a:t>
            </a:fld>
            <a:endParaRPr lang="fr-BE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9EB998-1EFA-A440-61B0-944076334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4842BB-2ED8-13B3-9D08-B2BA5BA5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3BAC-3D22-4221-9C3C-33C24C21E426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752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AF73FE-41BD-4928-C6EE-40546F4E1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756C6B-837D-4444-4B27-540C2CA96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1A4A2A-DD59-169A-0689-C0945B64F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CFCB-E001-4279-92D1-016C11EA4C7A}" type="datetimeFigureOut">
              <a:rPr lang="fr-BE" smtClean="0"/>
              <a:t>26/06/24</a:t>
            </a:fld>
            <a:endParaRPr lang="fr-BE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7BE915-2244-5DA0-AD7A-550914DC1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1D0A4B-819B-0A79-AD85-2E81CEBAD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3BAC-3D22-4221-9C3C-33C24C21E426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7459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9A29D-35EB-C1BF-79D8-AEFCD2D1C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1EDF7F-4CB5-01D5-DEC1-C000A0FF2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80757C-BBA6-5FD5-8373-BD4B08CC7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194084-32F1-9315-763F-6C7178BC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CFCB-E001-4279-92D1-016C11EA4C7A}" type="datetimeFigureOut">
              <a:rPr lang="fr-BE" smtClean="0"/>
              <a:t>26/06/24</a:t>
            </a:fld>
            <a:endParaRPr lang="fr-BE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BB1AF9-50D3-6EAE-5644-51F7A8EC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2E627F-6CBC-44B2-402D-143ADB594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3BAC-3D22-4221-9C3C-33C24C21E426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8183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E39E3F-2AC6-C4EA-ACAF-A7EAFC2A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36A68E-02A5-1674-2774-90B4DD2E7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D2E8F3F-D48A-C84F-4DD8-0F0B54CBC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B1D13D4-B722-0738-503F-B11A658FA9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6060D7-D0F8-12A0-8D73-CD9936D00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7D6C8B-5AF5-F373-C413-900DD536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CFCB-E001-4279-92D1-016C11EA4C7A}" type="datetimeFigureOut">
              <a:rPr lang="fr-BE" smtClean="0"/>
              <a:t>26/06/24</a:t>
            </a:fld>
            <a:endParaRPr lang="fr-BE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A66BB4B-8DE8-5B95-88BE-7BD0FC7FD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3368E0F-8B7C-64DD-6E8F-F9B29A29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3BAC-3D22-4221-9C3C-33C24C21E426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3854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0D63EE-CF70-1BF1-FAB7-D187FB95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C45BC0-92DB-87B4-DAAD-45144A289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CFCB-E001-4279-92D1-016C11EA4C7A}" type="datetimeFigureOut">
              <a:rPr lang="fr-BE" smtClean="0"/>
              <a:t>26/06/24</a:t>
            </a:fld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2596E-B8EA-E0DF-38D8-C7BD2EDA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367351-7E41-D47A-0DAC-EA1E61E0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3BAC-3D22-4221-9C3C-33C24C21E426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144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C6BAAF3-6D3F-E03B-3BFC-AFBCAAB92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CFCB-E001-4279-92D1-016C11EA4C7A}" type="datetimeFigureOut">
              <a:rPr lang="fr-BE" smtClean="0"/>
              <a:t>26/06/24</a:t>
            </a:fld>
            <a:endParaRPr lang="fr-BE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254FB1-B859-3C80-89B7-8F155A5CA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FA8FEE-7A1C-D703-9031-6175CA1CB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3BAC-3D22-4221-9C3C-33C24C21E426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3633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FC266-EE78-11E5-4785-A6B5AEBF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F81252-81C8-D77F-2031-3872CC048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0EFD03-927D-60AA-8DED-79AF8B853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21878E-07D3-26F5-0794-0BE1D7046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CFCB-E001-4279-92D1-016C11EA4C7A}" type="datetimeFigureOut">
              <a:rPr lang="fr-BE" smtClean="0"/>
              <a:t>26/06/24</a:t>
            </a:fld>
            <a:endParaRPr lang="fr-BE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0682DE-D0BE-317F-229E-A7EB2AF82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03FEA7-4854-60FA-9E1A-DE582B493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3BAC-3D22-4221-9C3C-33C24C21E426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4678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8FD53-BBE9-D87B-7782-50994D0A3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366F73B-73A5-BC77-9236-325DFDB6A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B05394-4290-EC2F-8979-BFD428748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8BF06D-C81E-84A0-3057-017256248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CFCB-E001-4279-92D1-016C11EA4C7A}" type="datetimeFigureOut">
              <a:rPr lang="fr-BE" smtClean="0"/>
              <a:t>26/06/24</a:t>
            </a:fld>
            <a:endParaRPr lang="fr-BE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190FBD-C668-6874-343A-D641DC03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7BED34-9E8C-920E-7D01-26500461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13BAC-3D22-4221-9C3C-33C24C21E426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2364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AEC25A0-3169-BF99-06F6-5E720E4A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46B8A3-8B64-D3D2-3FE7-D0596C73F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83E455-4753-9773-C50C-0D76FD1F8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D0CFCB-E001-4279-92D1-016C11EA4C7A}" type="datetimeFigureOut">
              <a:rPr lang="fr-BE" smtClean="0"/>
              <a:t>26/06/24</a:t>
            </a:fld>
            <a:endParaRPr lang="fr-BE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4FF7C7-EE3D-A368-E5B7-50F3918D5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EA4344-98F1-FD5B-9A34-22DA279BF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D13BAC-3D22-4221-9C3C-33C24C21E426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3122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71D8949-E372-0361-AAEA-6B2260C0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Maria Sibylla Merian</a:t>
            </a: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627B83-09DF-F69F-B587-2375E7970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526" y="1862355"/>
            <a:ext cx="4033648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9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BC6D1CF-20EF-5D9E-095E-BAA7A4F69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55" y="115252"/>
            <a:ext cx="4591050" cy="62007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2AB132-F26F-696B-5081-26B39639D673}"/>
              </a:ext>
            </a:extLst>
          </p:cNvPr>
          <p:cNvSpPr txBox="1"/>
          <p:nvPr/>
        </p:nvSpPr>
        <p:spPr>
          <a:xfrm>
            <a:off x="7396480" y="2357120"/>
            <a:ext cx="297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i="0" dirty="0">
                <a:solidFill>
                  <a:srgbClr val="4B4F58"/>
                </a:solidFill>
                <a:effectLst/>
                <a:highlight>
                  <a:srgbClr val="FFFFFF"/>
                </a:highlight>
                <a:latin typeface="Karla" pitchFamily="2" charset="0"/>
              </a:rPr>
              <a:t>Le cycle de vie en 4 stades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76178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69BC206-E88C-ABB2-C8C9-26652751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r-FR" sz="4000" b="0" i="0" dirty="0">
                <a:effectLst/>
                <a:highlight>
                  <a:srgbClr val="FFFFFF"/>
                </a:highlight>
                <a:latin typeface="Karla" pitchFamily="2" charset="0"/>
              </a:rPr>
              <a:t>1 ) </a:t>
            </a:r>
            <a:r>
              <a:rPr lang="fr-FR" sz="4000" b="1" i="0" dirty="0">
                <a:effectLst/>
                <a:highlight>
                  <a:srgbClr val="FFFFFF"/>
                </a:highlight>
                <a:latin typeface="Karla" pitchFamily="2" charset="0"/>
              </a:rPr>
              <a:t>L’œuf</a:t>
            </a:r>
            <a:br>
              <a:rPr lang="fr-FR" sz="4000" b="0" i="0" dirty="0">
                <a:effectLst/>
                <a:highlight>
                  <a:srgbClr val="FFFFFF"/>
                </a:highlight>
                <a:latin typeface="Karla" pitchFamily="2" charset="0"/>
              </a:rPr>
            </a:br>
            <a:endParaRPr lang="fr-BE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7E5CDF-1FA8-29EB-0C9C-EE155ED43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92" y="1950406"/>
            <a:ext cx="6002110" cy="3729034"/>
          </a:xfrm>
        </p:spPr>
        <p:txBody>
          <a:bodyPr>
            <a:normAutofit/>
          </a:bodyPr>
          <a:lstStyle/>
          <a:p>
            <a:pPr fontAlgn="base"/>
            <a:r>
              <a:rPr lang="fr-FR" sz="2000" b="0" i="0" dirty="0">
                <a:effectLst/>
                <a:highlight>
                  <a:srgbClr val="FFFFFF"/>
                </a:highlight>
                <a:latin typeface="Karla" pitchFamily="2" charset="0"/>
              </a:rPr>
              <a:t>Chez les lépidoptères les formes et les couleurs sont infinies et varient selon les espèces ou les sous-espèces . Ils peuvent être sphériques ou ovales comme la plupart des œufs, mais peuvent aussi avoir des formes plus aplaties, en forme de cône, de ballon de rugby ou de bouteilles . Grâce à ces différences les spécialistes sont capables de dire l’espèce et souvent aussi son stade en observant la forme l’ emplacement ou la couleur des œufs .</a:t>
            </a:r>
          </a:p>
          <a:p>
            <a:pPr marL="0" indent="0">
              <a:buNone/>
            </a:pPr>
            <a:endParaRPr lang="fr-BE" sz="2000" dirty="0"/>
          </a:p>
        </p:txBody>
      </p:sp>
      <p:pic>
        <p:nvPicPr>
          <p:cNvPr id="4" name="Image 3" descr="Une image contenant Papillons de jour et de nuit, papillon, insecte&#10;&#10;Description générée automatiquement">
            <a:extLst>
              <a:ext uri="{FF2B5EF4-FFF2-40B4-BE49-F238E27FC236}">
                <a16:creationId xmlns:a16="http://schemas.microsoft.com/office/drawing/2014/main" id="{227FDF1A-AF28-36A7-CAC3-4AAB80129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23"/>
          <a:stretch/>
        </p:blipFill>
        <p:spPr>
          <a:xfrm>
            <a:off x="7766298" y="975203"/>
            <a:ext cx="4219431" cy="5796000"/>
          </a:xfrm>
          <a:prstGeom prst="rect">
            <a:avLst/>
          </a:prstGeom>
          <a:effectLst/>
        </p:spPr>
      </p:pic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BB99E1E5-660A-344E-B20E-5F9901A77B3B}"/>
              </a:ext>
            </a:extLst>
          </p:cNvPr>
          <p:cNvSpPr/>
          <p:nvPr/>
        </p:nvSpPr>
        <p:spPr>
          <a:xfrm>
            <a:off x="11388728" y="5212080"/>
            <a:ext cx="690880" cy="53848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73F4E83-6BFC-A70B-F63E-A4E22FB79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076" y="150249"/>
            <a:ext cx="27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06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B6DC4E-7BBF-B520-CA50-A40D67A79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fr-BE" b="0" i="0" dirty="0">
                <a:solidFill>
                  <a:srgbClr val="4B4F58"/>
                </a:solidFill>
                <a:effectLst/>
                <a:highlight>
                  <a:srgbClr val="FFFFFF"/>
                </a:highlight>
                <a:latin typeface="Karla" pitchFamily="2" charset="0"/>
              </a:rPr>
              <a:t>2 ) </a:t>
            </a:r>
            <a:r>
              <a:rPr lang="fr-BE" b="1" i="0" dirty="0">
                <a:solidFill>
                  <a:srgbClr val="4B4F58"/>
                </a:solidFill>
                <a:effectLst/>
                <a:highlight>
                  <a:srgbClr val="FFFFFF"/>
                </a:highlight>
                <a:latin typeface="Karla" pitchFamily="2" charset="0"/>
              </a:rPr>
              <a:t>La chenille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0220EB-C736-848C-C3A4-0440ED2D7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9560" cy="25228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b="0" i="0" dirty="0">
                <a:solidFill>
                  <a:srgbClr val="4B4F58"/>
                </a:solidFill>
                <a:effectLst/>
                <a:highlight>
                  <a:srgbClr val="FFFFFF"/>
                </a:highlight>
                <a:latin typeface="Karla" pitchFamily="2" charset="0"/>
              </a:rPr>
              <a:t>Après avoir découpé une partie du chorion pour sortir de l’œuf, la chenille se met en quête de nourriture. Normalement, sa mère a pondu l’œuf sur sa plate hôte et la chenille n’a pas un long chemin à faire pour prendre son premier repas . </a:t>
            </a:r>
          </a:p>
          <a:p>
            <a:pPr marL="0" indent="0">
              <a:buNone/>
            </a:pPr>
            <a:endParaRPr lang="fr-FR" b="0" i="0" dirty="0">
              <a:solidFill>
                <a:srgbClr val="4B4F58"/>
              </a:solidFill>
              <a:effectLst/>
              <a:highlight>
                <a:srgbClr val="FFFFFF"/>
              </a:highlight>
              <a:latin typeface="Karla" pitchFamily="2" charset="0"/>
            </a:endParaRP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C84C51-E9EA-617E-6F20-2A33E73AC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314" y="135875"/>
            <a:ext cx="4590686" cy="62001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1FB1DE-DD3C-C59C-B3C6-529AAEA29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39679" y="3023609"/>
            <a:ext cx="1056638" cy="8107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BA8BDED-A7E4-6CBA-9BD8-5926F430F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283" y="3937294"/>
            <a:ext cx="3945856" cy="262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4A213D3-EBDC-8214-3E67-637031C6A59F}"/>
              </a:ext>
            </a:extLst>
          </p:cNvPr>
          <p:cNvSpPr txBox="1"/>
          <p:nvPr/>
        </p:nvSpPr>
        <p:spPr>
          <a:xfrm>
            <a:off x="264160" y="5537200"/>
            <a:ext cx="337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La mue n’est pas représentée ici</a:t>
            </a:r>
          </a:p>
        </p:txBody>
      </p:sp>
    </p:spTree>
    <p:extLst>
      <p:ext uri="{BB962C8B-B14F-4D97-AF65-F5344CB8AC3E}">
        <p14:creationId xmlns:p14="http://schemas.microsoft.com/office/powerpoint/2010/main" val="3465923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DE3A7-0DF0-8E1D-5B64-0DAFC1DA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395"/>
            <a:ext cx="10515600" cy="1325563"/>
          </a:xfrm>
        </p:spPr>
        <p:txBody>
          <a:bodyPr/>
          <a:lstStyle/>
          <a:p>
            <a:r>
              <a:rPr lang="fr-FR" b="0" i="0" dirty="0">
                <a:solidFill>
                  <a:srgbClr val="4B4F58"/>
                </a:solidFill>
                <a:effectLst/>
                <a:highlight>
                  <a:srgbClr val="FFFFFF"/>
                </a:highlight>
                <a:latin typeface="Karla" pitchFamily="2" charset="0"/>
              </a:rPr>
              <a:t>3 ) </a:t>
            </a:r>
            <a:r>
              <a:rPr lang="fr-FR" b="1" i="0" dirty="0">
                <a:solidFill>
                  <a:srgbClr val="4B4F58"/>
                </a:solidFill>
                <a:effectLst/>
                <a:highlight>
                  <a:srgbClr val="FFFFFF"/>
                </a:highlight>
                <a:latin typeface="Karla" pitchFamily="2" charset="0"/>
              </a:rPr>
              <a:t>La chrysalide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5DB1A0-0B0D-0898-F6EB-7F8DE30CE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64" y="1203007"/>
            <a:ext cx="7663455" cy="4802187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fr-FR" sz="2400" b="0" i="0" dirty="0">
                <a:solidFill>
                  <a:srgbClr val="4B4F58"/>
                </a:solidFill>
                <a:effectLst/>
                <a:highlight>
                  <a:srgbClr val="FFFFFF"/>
                </a:highlight>
                <a:latin typeface="Karla" pitchFamily="2" charset="0"/>
              </a:rPr>
              <a:t>Après l’œuf et la chenille, la chrysalide est la troisième étape dans le cycle de développement des papillons . Elle est la phase de diapause pendant laquelle la chenille se transforme en papillon. </a:t>
            </a:r>
          </a:p>
          <a:p>
            <a:pPr marL="0" indent="0" algn="l" fontAlgn="base">
              <a:buNone/>
            </a:pPr>
            <a:endParaRPr lang="fr-FR" sz="2400" b="0" i="0" dirty="0">
              <a:solidFill>
                <a:srgbClr val="4B4F58"/>
              </a:solidFill>
              <a:effectLst/>
              <a:highlight>
                <a:srgbClr val="FFFFFF"/>
              </a:highlight>
              <a:latin typeface="Karla" pitchFamily="2" charset="0"/>
            </a:endParaRPr>
          </a:p>
          <a:p>
            <a:pPr marL="0" indent="0" algn="l" fontAlgn="base">
              <a:buNone/>
            </a:pPr>
            <a:r>
              <a:rPr lang="fr-FR" sz="2400" b="0" i="0" dirty="0">
                <a:solidFill>
                  <a:srgbClr val="4B4F58"/>
                </a:solidFill>
                <a:effectLst/>
                <a:highlight>
                  <a:srgbClr val="FFFFFF"/>
                </a:highlight>
                <a:latin typeface="Karla" pitchFamily="2" charset="0"/>
              </a:rPr>
              <a:t>Parvenue à sa maturité, la chenille cherche alors un endroit où elle pourra effectuer cette phase dans les meilleures conditions.</a:t>
            </a:r>
          </a:p>
          <a:p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0680E0-1C01-53BF-FF71-F0B4A6A13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937" y="105395"/>
            <a:ext cx="4590686" cy="62001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120C57-5156-090D-3D6E-198DFA3B4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322" y="4964141"/>
            <a:ext cx="1060796" cy="8108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F33CCD-3790-8BCF-DBC6-9D8CC5298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632" y="4109560"/>
            <a:ext cx="385530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00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51E91A-612D-2860-C19C-D030C13B5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4 ) L’adulte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109F76-6F1A-A0FB-F12F-D9B0E89AF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48" y="2589175"/>
            <a:ext cx="3365844" cy="252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E28181-620A-5742-0D94-A7250607D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257" y="365125"/>
            <a:ext cx="4590686" cy="6200169"/>
          </a:xfrm>
          <a:prstGeom prst="rect">
            <a:avLst/>
          </a:prstGeom>
        </p:spPr>
      </p:pic>
      <p:sp>
        <p:nvSpPr>
          <p:cNvPr id="7" name="Flèche : double flèche horizontale 6">
            <a:extLst>
              <a:ext uri="{FF2B5EF4-FFF2-40B4-BE49-F238E27FC236}">
                <a16:creationId xmlns:a16="http://schemas.microsoft.com/office/drawing/2014/main" id="{2963C85A-2834-9326-E916-83B6B3A80E97}"/>
              </a:ext>
            </a:extLst>
          </p:cNvPr>
          <p:cNvSpPr/>
          <p:nvPr/>
        </p:nvSpPr>
        <p:spPr>
          <a:xfrm rot="7559677">
            <a:off x="7257876" y="1554298"/>
            <a:ext cx="1142597" cy="721360"/>
          </a:xfrm>
          <a:prstGeom prst="leftRightArrow">
            <a:avLst>
              <a:gd name="adj1" fmla="val 50000"/>
              <a:gd name="adj2" fmla="val 514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4755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CA4171-FA87-0B78-7CE5-716B1D1A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Consignes pour la réalisation artistique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19A091-1EBA-2F01-7C9B-DB6D6818E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dirty="0"/>
              <a:t>Nous allons nous aussi représenter les grandes étapes du cycle de vie d’un animal </a:t>
            </a:r>
            <a:r>
              <a:rPr lang="fr-BE">
                <a:solidFill>
                  <a:srgbClr val="FF0000"/>
                </a:solidFill>
              </a:rPr>
              <a:t>(coccinelle) </a:t>
            </a:r>
            <a:r>
              <a:rPr lang="fr-BE" dirty="0"/>
              <a:t>dans son milieu de vie comme l’a fait Maria Sibylla Merian. </a:t>
            </a:r>
          </a:p>
          <a:p>
            <a:pPr marL="0" indent="0">
              <a:buNone/>
            </a:pPr>
            <a:r>
              <a:rPr lang="fr-BE" dirty="0"/>
              <a:t>Pour cela : </a:t>
            </a:r>
          </a:p>
          <a:p>
            <a:pPr marL="514350" indent="-514350">
              <a:buAutoNum type="arabicPeriod"/>
            </a:pPr>
            <a:r>
              <a:rPr lang="fr-BE" dirty="0"/>
              <a:t>Identifier les grandes étapes du cycle de vie de l’animal et les caractéristiques de l’animal pour chacune des étapes</a:t>
            </a:r>
          </a:p>
          <a:p>
            <a:pPr marL="514350" indent="-514350">
              <a:buAutoNum type="arabicPeriod"/>
            </a:pPr>
            <a:r>
              <a:rPr lang="fr-BE" dirty="0"/>
              <a:t>Choisir la technique artistique utilisée </a:t>
            </a:r>
          </a:p>
          <a:p>
            <a:pPr marL="514350" indent="-514350">
              <a:buAutoNum type="arabicPeriod"/>
            </a:pPr>
            <a:r>
              <a:rPr lang="fr-BE" dirty="0"/>
              <a:t>Penser à l’organisation des éléments sur la feuille </a:t>
            </a:r>
          </a:p>
          <a:p>
            <a:pPr marL="514350" indent="-514350">
              <a:buAutoNum type="arabicPeriod"/>
            </a:pPr>
            <a:r>
              <a:rPr lang="fr-BE" dirty="0"/>
              <a:t>Réalisation de l’œuvre </a:t>
            </a:r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901947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290</Words>
  <Application>Microsoft Macintosh PowerPoint</Application>
  <PresentationFormat>Grand écran</PresentationFormat>
  <Paragraphs>19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Karla</vt:lpstr>
      <vt:lpstr>Roboto</vt:lpstr>
      <vt:lpstr>Thème Office</vt:lpstr>
      <vt:lpstr>Maria Sibylla Merian</vt:lpstr>
      <vt:lpstr>Présentation PowerPoint</vt:lpstr>
      <vt:lpstr>1 ) L’œuf </vt:lpstr>
      <vt:lpstr>2 ) La chenille</vt:lpstr>
      <vt:lpstr>3 ) La chrysalide</vt:lpstr>
      <vt:lpstr>4 ) L’adulte</vt:lpstr>
      <vt:lpstr>Consignes pour la réalisation artistique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Pascale Kaison</dc:creator>
  <cp:lastModifiedBy>Marie Dethier</cp:lastModifiedBy>
  <cp:revision>31</cp:revision>
  <dcterms:created xsi:type="dcterms:W3CDTF">2024-06-24T08:31:17Z</dcterms:created>
  <dcterms:modified xsi:type="dcterms:W3CDTF">2024-06-26T13:41:59Z</dcterms:modified>
</cp:coreProperties>
</file>