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6A0B6-CEF5-97CF-BD27-964C61039F94}" v="29" dt="2024-06-14T15:02:08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687"/>
  </p:normalViewPr>
  <p:slideViewPr>
    <p:cSldViewPr snapToGrid="0">
      <p:cViewPr varScale="1">
        <p:scale>
          <a:sx n="85" d="100"/>
          <a:sy n="85" d="100"/>
        </p:scale>
        <p:origin x="2912" y="17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79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799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62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85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69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0767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68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83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46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47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07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8BF42-7D91-244A-9B11-7A38E201D6F5}" type="datetimeFigureOut">
              <a:rPr lang="fr-FR" smtClean="0"/>
              <a:t>26/06/2024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20F8-D12B-364F-85CA-699FA6253C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17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11.jpg"/><Relationship Id="rId10" Type="http://schemas.openxmlformats.org/officeDocument/2006/relationships/image" Target="../media/image15.jpeg"/><Relationship Id="rId4" Type="http://schemas.openxmlformats.org/officeDocument/2006/relationships/image" Target="../media/image3.jp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65B98E2-DD3D-F261-217B-E4D166B0F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71204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51711675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787558626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La poule</a:t>
                      </a:r>
                    </a:p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= femelle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 coq</a:t>
                      </a:r>
                    </a:p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= mâle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62236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L’œuf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L’embryon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085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 jaune</a:t>
                      </a:r>
                    </a:p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= vitellus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 blanc</a:t>
                      </a:r>
                    </a:p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= albumen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45668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Les vaisseaux sanguins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La membrane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584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Les ailes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Les yeux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57242"/>
                  </a:ext>
                </a:extLst>
              </a:tr>
            </a:tbl>
          </a:graphicData>
        </a:graphic>
      </p:graphicFrame>
      <p:pic>
        <p:nvPicPr>
          <p:cNvPr id="6" name="Picture 6" descr="Comment conserver les oeufs du poulailler ? - Blog jardin">
            <a:extLst>
              <a:ext uri="{FF2B5EF4-FFF2-40B4-BE49-F238E27FC236}">
                <a16:creationId xmlns:a16="http://schemas.microsoft.com/office/drawing/2014/main" id="{91F1CAA4-AA9D-150F-08CF-A96BA73B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18203"/>
          <a:stretch/>
        </p:blipFill>
        <p:spPr bwMode="auto">
          <a:xfrm>
            <a:off x="1447232" y="2223022"/>
            <a:ext cx="1743864" cy="15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alimentation, œuf, intérieur, jaune&#10;&#10;Description générée automatiquement">
            <a:extLst>
              <a:ext uri="{FF2B5EF4-FFF2-40B4-BE49-F238E27FC236}">
                <a16:creationId xmlns:a16="http://schemas.microsoft.com/office/drawing/2014/main" id="{B8FB8B95-B4EF-B7FC-33CB-A30C2AED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28" y="2545567"/>
            <a:ext cx="1687323" cy="1215025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9DC78E7-DE5B-AABE-ABD9-15202D8E68F8}"/>
              </a:ext>
            </a:extLst>
          </p:cNvPr>
          <p:cNvCxnSpPr/>
          <p:nvPr/>
        </p:nvCxnSpPr>
        <p:spPr>
          <a:xfrm>
            <a:off x="4054128" y="3072443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F8B747E4-D04E-B949-C148-47465E071C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8" t="12396"/>
          <a:stretch/>
        </p:blipFill>
        <p:spPr>
          <a:xfrm>
            <a:off x="1685061" y="379145"/>
            <a:ext cx="1577589" cy="14985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D6FC8F-2D6A-7871-504B-483940AD0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42" t="12406" r="23848" b="12405"/>
          <a:stretch/>
        </p:blipFill>
        <p:spPr>
          <a:xfrm>
            <a:off x="4961466" y="210386"/>
            <a:ext cx="1514129" cy="15979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EB5896-DABD-ADF0-D8AF-9BB8B3E37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22"/>
          <a:stretch/>
        </p:blipFill>
        <p:spPr>
          <a:xfrm>
            <a:off x="1676967" y="8031928"/>
            <a:ext cx="1514129" cy="174707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11789B5-9846-03FD-5AFA-D6D5E1BBF519}"/>
              </a:ext>
            </a:extLst>
          </p:cNvPr>
          <p:cNvCxnSpPr>
            <a:cxnSpLocks/>
          </p:cNvCxnSpPr>
          <p:nvPr/>
        </p:nvCxnSpPr>
        <p:spPr>
          <a:xfrm flipV="1">
            <a:off x="846382" y="8766930"/>
            <a:ext cx="1201699" cy="8744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DCC14D57-5CE7-5C56-5E97-68C58900EC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15" t="30074" r="53184" b="17442"/>
          <a:stretch/>
        </p:blipFill>
        <p:spPr>
          <a:xfrm>
            <a:off x="1676967" y="4125261"/>
            <a:ext cx="1514129" cy="1655478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71EA58F-5323-BCF1-1B62-FDB3378FFE5F}"/>
              </a:ext>
            </a:extLst>
          </p:cNvPr>
          <p:cNvCxnSpPr/>
          <p:nvPr/>
        </p:nvCxnSpPr>
        <p:spPr>
          <a:xfrm>
            <a:off x="1447231" y="4805550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CCD36661-D023-33B0-329C-7530D8CF09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15" t="30074" r="53184" b="17442"/>
          <a:stretch/>
        </p:blipFill>
        <p:spPr>
          <a:xfrm>
            <a:off x="5526237" y="4125261"/>
            <a:ext cx="1331763" cy="1456088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30C7272-9DC4-E3EC-F367-37A4BAD421AC}"/>
              </a:ext>
            </a:extLst>
          </p:cNvPr>
          <p:cNvCxnSpPr/>
          <p:nvPr/>
        </p:nvCxnSpPr>
        <p:spPr>
          <a:xfrm>
            <a:off x="4550130" y="5174731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B4AAA9A3-3D5F-AA69-10B5-1AF5ED39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9" t="23975" r="40092" b="48015"/>
          <a:stretch/>
        </p:blipFill>
        <p:spPr>
          <a:xfrm>
            <a:off x="5031326" y="8246817"/>
            <a:ext cx="1659467" cy="1448797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0396BD2-1482-22D1-A850-83300F012CFD}"/>
              </a:ext>
            </a:extLst>
          </p:cNvPr>
          <p:cNvCxnSpPr>
            <a:cxnSpLocks/>
          </p:cNvCxnSpPr>
          <p:nvPr/>
        </p:nvCxnSpPr>
        <p:spPr>
          <a:xfrm flipV="1">
            <a:off x="5134330" y="8905464"/>
            <a:ext cx="584200" cy="5457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669DEC6D-F32D-BD1D-C4B3-730378E65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24"/>
          <a:stretch/>
        </p:blipFill>
        <p:spPr>
          <a:xfrm>
            <a:off x="1676967" y="6515741"/>
            <a:ext cx="1658925" cy="1215025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399D449-FEF6-0BCA-AC77-1A8EA01401DE}"/>
              </a:ext>
            </a:extLst>
          </p:cNvPr>
          <p:cNvCxnSpPr>
            <a:cxnSpLocks/>
          </p:cNvCxnSpPr>
          <p:nvPr/>
        </p:nvCxnSpPr>
        <p:spPr>
          <a:xfrm flipH="1">
            <a:off x="2526089" y="6145408"/>
            <a:ext cx="89542" cy="6740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5A88639C-7026-47F3-8025-101A2F4476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1106" b="13628"/>
          <a:stretch/>
        </p:blipFill>
        <p:spPr>
          <a:xfrm>
            <a:off x="5141720" y="6395706"/>
            <a:ext cx="1465810" cy="1442067"/>
          </a:xfrm>
          <a:prstGeom prst="rect">
            <a:avLst/>
          </a:prstGeom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015D71D-AC1F-EA63-443B-3E8FC3C4EFDA}"/>
              </a:ext>
            </a:extLst>
          </p:cNvPr>
          <p:cNvCxnSpPr/>
          <p:nvPr/>
        </p:nvCxnSpPr>
        <p:spPr>
          <a:xfrm>
            <a:off x="4765328" y="6734173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113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65B98E2-DD3D-F261-217B-E4D166B0F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793489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51711675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787558626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La bec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Les plumes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62236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La coquille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Les pattes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085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Le poussin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Il grandit</a:t>
                      </a:r>
                    </a:p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=croissance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45668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Ils se reproduisent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Il nait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584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Il mange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Elle pond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57242"/>
                  </a:ext>
                </a:extLst>
              </a:tr>
            </a:tbl>
          </a:graphicData>
        </a:graphic>
      </p:graphicFrame>
      <p:pic>
        <p:nvPicPr>
          <p:cNvPr id="2" name="Picture 4" descr="Comment se fait l'accouplement chez la poule ? - MOBILELABO">
            <a:extLst>
              <a:ext uri="{FF2B5EF4-FFF2-40B4-BE49-F238E27FC236}">
                <a16:creationId xmlns:a16="http://schemas.microsoft.com/office/drawing/2014/main" id="{D4D1A6B2-E849-64E1-11BF-B7BDEAD26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8" r="16822"/>
          <a:stretch/>
        </p:blipFill>
        <p:spPr bwMode="auto">
          <a:xfrm>
            <a:off x="1016000" y="6441536"/>
            <a:ext cx="1511661" cy="13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A36BD0-C44A-1A7B-C2E3-FB7C2F4E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657" y="4041993"/>
            <a:ext cx="1366008" cy="18220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A837C9-0699-C685-E7B1-524D82621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8" t="12396"/>
          <a:stretch/>
        </p:blipFill>
        <p:spPr>
          <a:xfrm>
            <a:off x="5012267" y="2442685"/>
            <a:ext cx="1478028" cy="1404023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C0BE6D8-C850-B042-0104-2FA073D63F10}"/>
              </a:ext>
            </a:extLst>
          </p:cNvPr>
          <p:cNvCxnSpPr/>
          <p:nvPr/>
        </p:nvCxnSpPr>
        <p:spPr>
          <a:xfrm>
            <a:off x="4428067" y="3461908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0B5DB7B-359E-884D-8A76-47CCBA80BD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19" t="23975" r="40092" b="48015"/>
          <a:stretch/>
        </p:blipFill>
        <p:spPr>
          <a:xfrm>
            <a:off x="1551198" y="327605"/>
            <a:ext cx="1659467" cy="144879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D0BA4B4-C1B3-0962-F59D-B8EFC30E0068}"/>
              </a:ext>
            </a:extLst>
          </p:cNvPr>
          <p:cNvCxnSpPr/>
          <p:nvPr/>
        </p:nvCxnSpPr>
        <p:spPr>
          <a:xfrm>
            <a:off x="654229" y="937501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B52ACD0-8E82-EBD2-73D6-3D656294C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18703"/>
            <a:ext cx="1973052" cy="13153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CA76CC9-631A-40B0-1E40-DE46BC5D2B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15" t="30074" r="53184" b="17442"/>
          <a:stretch/>
        </p:blipFill>
        <p:spPr>
          <a:xfrm>
            <a:off x="1943461" y="2497468"/>
            <a:ext cx="1168400" cy="1277474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9E6B912-E1CC-AF86-7EA3-1A21A0D4FE0B}"/>
              </a:ext>
            </a:extLst>
          </p:cNvPr>
          <p:cNvCxnSpPr/>
          <p:nvPr/>
        </p:nvCxnSpPr>
        <p:spPr>
          <a:xfrm>
            <a:off x="1067161" y="2732933"/>
            <a:ext cx="1168400" cy="1612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12E7674E-B1F6-2860-34D4-66CC33011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9154" y="6392852"/>
            <a:ext cx="1451298" cy="143881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37E2D6-5A93-6228-E5AE-E9114F2D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27" y="4915391"/>
            <a:ext cx="711200" cy="94861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EFE198F-0C00-4D35-F08C-AB8E112CD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320" y="4411894"/>
            <a:ext cx="1294679" cy="1294679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288CB63-1F7F-179D-3A57-58889C390F8E}"/>
              </a:ext>
            </a:extLst>
          </p:cNvPr>
          <p:cNvCxnSpPr>
            <a:cxnSpLocks/>
          </p:cNvCxnSpPr>
          <p:nvPr/>
        </p:nvCxnSpPr>
        <p:spPr>
          <a:xfrm flipV="1">
            <a:off x="4437313" y="4919095"/>
            <a:ext cx="1284503" cy="4517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omment nourrir un poussin d'un jour ? - La Natural">
            <a:extLst>
              <a:ext uri="{FF2B5EF4-FFF2-40B4-BE49-F238E27FC236}">
                <a16:creationId xmlns:a16="http://schemas.microsoft.com/office/drawing/2014/main" id="{E0314A38-86AF-79C0-D83C-CF662D439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r="10628"/>
          <a:stretch/>
        </p:blipFill>
        <p:spPr bwMode="auto">
          <a:xfrm>
            <a:off x="1788265" y="8413611"/>
            <a:ext cx="1559304" cy="14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bien D'oeuf Par Poule Et Par An ?">
            <a:extLst>
              <a:ext uri="{FF2B5EF4-FFF2-40B4-BE49-F238E27FC236}">
                <a16:creationId xmlns:a16="http://schemas.microsoft.com/office/drawing/2014/main" id="{8F819802-B016-EC10-9EB0-4314E685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71" y="8463973"/>
            <a:ext cx="2585006" cy="135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8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98CB9A6-4A1D-389D-B4E1-F0441076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302" y="8100128"/>
            <a:ext cx="1645352" cy="1673205"/>
          </a:xfrm>
          <a:prstGeom prst="rect">
            <a:avLst/>
          </a:prstGeom>
        </p:spPr>
      </p:pic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65B98E2-DD3D-F261-217B-E4D166B0F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528062"/>
              </p:ext>
            </p:extLst>
          </p:nvPr>
        </p:nvGraphicFramePr>
        <p:xfrm>
          <a:off x="20472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30486">
                  <a:extLst>
                    <a:ext uri="{9D8B030D-6E8A-4147-A177-3AD203B41FA5}">
                      <a16:colId xmlns:a16="http://schemas.microsoft.com/office/drawing/2014/main" val="2517116752"/>
                    </a:ext>
                  </a:extLst>
                </a:gridCol>
                <a:gridCol w="3727514">
                  <a:extLst>
                    <a:ext uri="{9D8B030D-6E8A-4147-A177-3AD203B41FA5}">
                      <a16:colId xmlns:a16="http://schemas.microsoft.com/office/drawing/2014/main" val="787558626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fr-FR" sz="2800" baseline="0" dirty="0">
                          <a:latin typeface="Century Gothic" panose="020B0502020202020204" pitchFamily="34" charset="0"/>
                        </a:rPr>
                        <a:t> larve </a:t>
                      </a:r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Pattes</a:t>
                      </a:r>
                      <a:r>
                        <a:rPr lang="fr-FR" sz="2800" baseline="0" dirty="0">
                          <a:latin typeface="Century Gothic" panose="020B0502020202020204" pitchFamily="34" charset="0"/>
                        </a:rPr>
                        <a:t> articulées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622364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Muer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Exuvie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32085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Nymphe</a:t>
                      </a:r>
                      <a:r>
                        <a:rPr lang="fr-FR" sz="2800" baseline="0" dirty="0">
                          <a:latin typeface="Century Gothic" panose="020B0502020202020204" pitchFamily="34" charset="0"/>
                        </a:rPr>
                        <a:t> </a:t>
                      </a:r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atin typeface="Century Gothic" panose="020B0502020202020204" pitchFamily="34" charset="0"/>
                        </a:rPr>
                        <a:t>Métamorphose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45668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Ovipare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Vivipare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35845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Squelette externe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057242"/>
                  </a:ext>
                </a:extLst>
              </a:tr>
            </a:tbl>
          </a:graphicData>
        </a:graphic>
      </p:graphicFrame>
      <p:pic>
        <p:nvPicPr>
          <p:cNvPr id="18" name="Image 17" descr="Macintosh HD:Users:charlottevalentiny:Desktop:larve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9" y="592092"/>
            <a:ext cx="2450723" cy="13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585E829-3845-CE14-26F0-A5BF84917D3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17790"/>
          <a:stretch/>
        </p:blipFill>
        <p:spPr>
          <a:xfrm>
            <a:off x="4370326" y="6457848"/>
            <a:ext cx="2487674" cy="1431173"/>
          </a:xfrm>
          <a:prstGeom prst="rect">
            <a:avLst/>
          </a:prstGeom>
        </p:spPr>
      </p:pic>
      <p:pic>
        <p:nvPicPr>
          <p:cNvPr id="24" name="Image 23" descr="Macintosh HD:Users:charlottevalentiny:Desktop:IMG_3237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1" b="26325"/>
          <a:stretch/>
        </p:blipFill>
        <p:spPr bwMode="auto">
          <a:xfrm>
            <a:off x="626096" y="6522736"/>
            <a:ext cx="2325505" cy="12589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Image 2" descr="coccinel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00" y="4481735"/>
            <a:ext cx="2083967" cy="1385838"/>
          </a:xfrm>
          <a:prstGeom prst="rect">
            <a:avLst/>
          </a:prstGeom>
        </p:spPr>
      </p:pic>
      <p:pic>
        <p:nvPicPr>
          <p:cNvPr id="6" name="Image 5" descr="Capture d’écran 2024-06-14 à 14.44.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690" y="2222532"/>
            <a:ext cx="1824945" cy="1406831"/>
          </a:xfrm>
          <a:prstGeom prst="rect">
            <a:avLst/>
          </a:prstGeom>
        </p:spPr>
      </p:pic>
      <p:pic>
        <p:nvPicPr>
          <p:cNvPr id="7" name="Image 6" descr="Capture d’écran 2024-06-14 à 14.44.5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30" y="4432258"/>
            <a:ext cx="1377435" cy="1417425"/>
          </a:xfrm>
          <a:prstGeom prst="rect">
            <a:avLst/>
          </a:prstGeom>
        </p:spPr>
      </p:pic>
      <p:pic>
        <p:nvPicPr>
          <p:cNvPr id="2" name="Image 1" descr="Une image contenant invertébré&#10;&#10;Description générée automatiquement">
            <a:extLst>
              <a:ext uri="{FF2B5EF4-FFF2-40B4-BE49-F238E27FC236}">
                <a16:creationId xmlns:a16="http://schemas.microsoft.com/office/drawing/2014/main" id="{177167B6-273A-894D-5A08-202A03C50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5149" y="430308"/>
            <a:ext cx="1498109" cy="1487150"/>
          </a:xfrm>
          <a:prstGeom prst="rect">
            <a:avLst/>
          </a:prstGeom>
        </p:spPr>
      </p:pic>
      <p:pic>
        <p:nvPicPr>
          <p:cNvPr id="8" name="Image 7" descr="Une image contenant arthropode, vermine, Macrophotographie, herbe&#10;&#10;Description générée automatiquement">
            <a:extLst>
              <a:ext uri="{FF2B5EF4-FFF2-40B4-BE49-F238E27FC236}">
                <a16:creationId xmlns:a16="http://schemas.microsoft.com/office/drawing/2014/main" id="{C51A38EB-3BE2-8BBE-A20E-AD3BD5E16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04" y="2417425"/>
            <a:ext cx="2151686" cy="14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60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4-06-14 à 14.44.59.png">
            <a:extLst>
              <a:ext uri="{FF2B5EF4-FFF2-40B4-BE49-F238E27FC236}">
                <a16:creationId xmlns:a16="http://schemas.microsoft.com/office/drawing/2014/main" id="{6847C9D8-E4AA-0D34-FDAA-ADAE9F22B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14008"/>
            <a:ext cx="1772588" cy="1366470"/>
          </a:xfrm>
          <a:prstGeom prst="rect">
            <a:avLst/>
          </a:prstGeom>
        </p:spPr>
      </p:pic>
      <p:pic>
        <p:nvPicPr>
          <p:cNvPr id="8" name="Image 7" descr="Capture d’écran 2024-06-14 à 14.44.53.png">
            <a:extLst>
              <a:ext uri="{FF2B5EF4-FFF2-40B4-BE49-F238E27FC236}">
                <a16:creationId xmlns:a16="http://schemas.microsoft.com/office/drawing/2014/main" id="{C2FE9741-E1D1-B2B0-0933-5892C517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4953000"/>
            <a:ext cx="1772587" cy="1824049"/>
          </a:xfrm>
          <a:prstGeom prst="rect">
            <a:avLst/>
          </a:prstGeom>
        </p:spPr>
      </p:pic>
      <p:pic>
        <p:nvPicPr>
          <p:cNvPr id="10" name="Image 9" descr="Une image contenant insecte, invertébré, vermine, arthropode&#10;&#10;Description générée automatiquement">
            <a:extLst>
              <a:ext uri="{FF2B5EF4-FFF2-40B4-BE49-F238E27FC236}">
                <a16:creationId xmlns:a16="http://schemas.microsoft.com/office/drawing/2014/main" id="{1A7FBF72-A579-FCFA-C2DA-937E8AD4E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4" r="28875"/>
          <a:stretch/>
        </p:blipFill>
        <p:spPr>
          <a:xfrm rot="5400000">
            <a:off x="3529906" y="10562"/>
            <a:ext cx="1570776" cy="1772587"/>
          </a:xfrm>
          <a:prstGeom prst="rect">
            <a:avLst/>
          </a:prstGeom>
        </p:spPr>
      </p:pic>
      <p:pic>
        <p:nvPicPr>
          <p:cNvPr id="12" name="Image 11" descr="Une image contenant insecte, invertébré, vermine, arthropode&#10;&#10;Description générée automatiquement">
            <a:extLst>
              <a:ext uri="{FF2B5EF4-FFF2-40B4-BE49-F238E27FC236}">
                <a16:creationId xmlns:a16="http://schemas.microsoft.com/office/drawing/2014/main" id="{B78EADC2-1DD5-57FA-E534-B8661CEA82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90" r="28568"/>
          <a:stretch/>
        </p:blipFill>
        <p:spPr>
          <a:xfrm rot="5400000">
            <a:off x="3558493" y="3182750"/>
            <a:ext cx="1513603" cy="17725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92B64A0-38A3-F24F-D365-3E45021D9F60}"/>
              </a:ext>
            </a:extLst>
          </p:cNvPr>
          <p:cNvSpPr txBox="1"/>
          <p:nvPr/>
        </p:nvSpPr>
        <p:spPr>
          <a:xfrm>
            <a:off x="285999" y="712189"/>
            <a:ext cx="1980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Larve de coccinelle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2AB92A-84CE-5378-CE84-0309810EF3AD}"/>
              </a:ext>
            </a:extLst>
          </p:cNvPr>
          <p:cNvSpPr txBox="1"/>
          <p:nvPr/>
        </p:nvSpPr>
        <p:spPr>
          <a:xfrm>
            <a:off x="284813" y="2312577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Mues de larves de coccinelles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48D194-14F4-E62A-D4B2-CF55972F709A}"/>
              </a:ext>
            </a:extLst>
          </p:cNvPr>
          <p:cNvSpPr txBox="1"/>
          <p:nvPr/>
        </p:nvSpPr>
        <p:spPr>
          <a:xfrm>
            <a:off x="284812" y="3745877"/>
            <a:ext cx="296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Larve de coccinelle après plusieurs mues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1F009C5-8DD7-A049-F4AC-117378FA0B38}"/>
              </a:ext>
            </a:extLst>
          </p:cNvPr>
          <p:cNvSpPr txBox="1"/>
          <p:nvPr/>
        </p:nvSpPr>
        <p:spPr>
          <a:xfrm>
            <a:off x="284812" y="5680358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Nymphe</a:t>
            </a:r>
          </a:p>
        </p:txBody>
      </p:sp>
      <p:pic>
        <p:nvPicPr>
          <p:cNvPr id="19" name="Image 18" descr="Une image contenant Minéral, rocher&#10;&#10;Description générée automatiquement">
            <a:extLst>
              <a:ext uri="{FF2B5EF4-FFF2-40B4-BE49-F238E27FC236}">
                <a16:creationId xmlns:a16="http://schemas.microsoft.com/office/drawing/2014/main" id="{2B80F9FE-BA9B-0FA4-7969-6ADD3CDEC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103956" y="6715109"/>
            <a:ext cx="1765935" cy="1323975"/>
          </a:xfrm>
          <a:prstGeom prst="rect">
            <a:avLst/>
          </a:prstGeom>
        </p:spPr>
      </p:pic>
      <p:pic>
        <p:nvPicPr>
          <p:cNvPr id="20" name="Image 19" descr="Une image contenant invertébré, coccinelle, insecte, vermine&#10;&#10;Description générée automatiquement">
            <a:extLst>
              <a:ext uri="{FF2B5EF4-FFF2-40B4-BE49-F238E27FC236}">
                <a16:creationId xmlns:a16="http://schemas.microsoft.com/office/drawing/2014/main" id="{3921C936-CFBC-12C4-663F-B3188E1DF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408127" y="8021532"/>
            <a:ext cx="1814332" cy="17725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C6C08D5-C934-8311-EDB2-3DDFDC2952F6}"/>
              </a:ext>
            </a:extLst>
          </p:cNvPr>
          <p:cNvSpPr txBox="1"/>
          <p:nvPr/>
        </p:nvSpPr>
        <p:spPr>
          <a:xfrm>
            <a:off x="284812" y="8809489"/>
            <a:ext cx="1807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Coccinelle adulte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A0EEDAF-5E89-D4C1-9E4B-DEFAB868078E}"/>
              </a:ext>
            </a:extLst>
          </p:cNvPr>
          <p:cNvSpPr txBox="1"/>
          <p:nvPr/>
        </p:nvSpPr>
        <p:spPr>
          <a:xfrm>
            <a:off x="284812" y="7195809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Nymphe vide après métamorphose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77FFBFC-6446-3D9B-851B-4392B184567E}"/>
              </a:ext>
            </a:extLst>
          </p:cNvPr>
          <p:cNvCxnSpPr>
            <a:cxnSpLocks/>
          </p:cNvCxnSpPr>
          <p:nvPr/>
        </p:nvCxnSpPr>
        <p:spPr>
          <a:xfrm>
            <a:off x="2201902" y="1029294"/>
            <a:ext cx="2331998" cy="22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1DED865-E0AC-792F-DC8E-8AB2171A1250}"/>
              </a:ext>
            </a:extLst>
          </p:cNvPr>
          <p:cNvCxnSpPr>
            <a:cxnSpLocks/>
          </p:cNvCxnSpPr>
          <p:nvPr/>
        </p:nvCxnSpPr>
        <p:spPr>
          <a:xfrm>
            <a:off x="2299610" y="4161934"/>
            <a:ext cx="2234290" cy="116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6E07493-7EE7-D03B-1F0C-0694A31C5BA0}"/>
              </a:ext>
            </a:extLst>
          </p:cNvPr>
          <p:cNvCxnSpPr>
            <a:cxnSpLocks/>
          </p:cNvCxnSpPr>
          <p:nvPr/>
        </p:nvCxnSpPr>
        <p:spPr>
          <a:xfrm>
            <a:off x="1276206" y="5883876"/>
            <a:ext cx="2421151" cy="59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A5EA1C1-099B-C0B9-B4D4-1D74B7B42538}"/>
              </a:ext>
            </a:extLst>
          </p:cNvPr>
          <p:cNvCxnSpPr>
            <a:cxnSpLocks/>
          </p:cNvCxnSpPr>
          <p:nvPr/>
        </p:nvCxnSpPr>
        <p:spPr>
          <a:xfrm flipV="1">
            <a:off x="3829372" y="7377097"/>
            <a:ext cx="1752444" cy="5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8DCDD35-E48F-7CA9-EBF8-D0EDA433AB1B}"/>
              </a:ext>
            </a:extLst>
          </p:cNvPr>
          <p:cNvCxnSpPr>
            <a:cxnSpLocks/>
          </p:cNvCxnSpPr>
          <p:nvPr/>
        </p:nvCxnSpPr>
        <p:spPr>
          <a:xfrm>
            <a:off x="2085834" y="9022918"/>
            <a:ext cx="18613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394A3A46-7A93-B14B-1BCC-A9EA3082156C}"/>
              </a:ext>
            </a:extLst>
          </p:cNvPr>
          <p:cNvCxnSpPr>
            <a:cxnSpLocks/>
          </p:cNvCxnSpPr>
          <p:nvPr/>
        </p:nvCxnSpPr>
        <p:spPr>
          <a:xfrm flipV="1">
            <a:off x="3185903" y="2528903"/>
            <a:ext cx="643469" cy="63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27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2625EC9-BAB9-2319-9EAB-A4CD2B176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63820"/>
              </p:ext>
            </p:extLst>
          </p:nvPr>
        </p:nvGraphicFramePr>
        <p:xfrm>
          <a:off x="0" y="177418"/>
          <a:ext cx="68580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722928304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Ovipare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857807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488E484-4CC5-5588-B718-A472268DA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891399"/>
              </p:ext>
            </p:extLst>
          </p:nvPr>
        </p:nvGraphicFramePr>
        <p:xfrm>
          <a:off x="0" y="2489694"/>
          <a:ext cx="68580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722928304"/>
                    </a:ext>
                  </a:extLst>
                </a:gridCol>
              </a:tblGrid>
              <a:tr h="1981200">
                <a:tc>
                  <a:txBody>
                    <a:bodyPr/>
                    <a:lstStyle/>
                    <a:p>
                      <a:r>
                        <a:rPr lang="fr-FR" sz="2800" dirty="0">
                          <a:latin typeface="Century Gothic" panose="020B0502020202020204" pitchFamily="34" charset="0"/>
                        </a:rPr>
                        <a:t>Vivipare </a:t>
                      </a:r>
                    </a:p>
                    <a:p>
                      <a:endParaRPr lang="fr-FR" sz="28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857807"/>
                  </a:ext>
                </a:extLst>
              </a:tr>
            </a:tbl>
          </a:graphicData>
        </a:graphic>
      </p:graphicFrame>
      <p:pic>
        <p:nvPicPr>
          <p:cNvPr id="6" name="Image 5" descr="Macintosh HD:Users:charlottevalentiny:Desktop:IMG_3237.PNG">
            <a:extLst>
              <a:ext uri="{FF2B5EF4-FFF2-40B4-BE49-F238E27FC236}">
                <a16:creationId xmlns:a16="http://schemas.microsoft.com/office/drawing/2014/main" id="{26B4DBD7-9F32-5002-2DD9-B33DA9D1423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1" b="26325"/>
          <a:stretch/>
        </p:blipFill>
        <p:spPr bwMode="auto">
          <a:xfrm>
            <a:off x="1903103" y="177418"/>
            <a:ext cx="2936911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37E9126-ECD5-073D-9CA9-2AEABB4D45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 b="17790"/>
          <a:stretch/>
        </p:blipFill>
        <p:spPr>
          <a:xfrm>
            <a:off x="1903103" y="2489694"/>
            <a:ext cx="293691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75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85</Words>
  <Application>Microsoft Macintosh PowerPoint</Application>
  <PresentationFormat>Format A4 (210 x 297 mm)</PresentationFormat>
  <Paragraphs>42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Richard</dc:creator>
  <cp:lastModifiedBy>Marie Dethier</cp:lastModifiedBy>
  <cp:revision>27</cp:revision>
  <cp:lastPrinted>2024-06-19T13:08:25Z</cp:lastPrinted>
  <dcterms:created xsi:type="dcterms:W3CDTF">2022-10-10T08:36:01Z</dcterms:created>
  <dcterms:modified xsi:type="dcterms:W3CDTF">2024-06-26T13:30:19Z</dcterms:modified>
</cp:coreProperties>
</file>