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9" r:id="rId6"/>
    <p:sldId id="280" r:id="rId7"/>
    <p:sldId id="281" r:id="rId8"/>
    <p:sldId id="282" r:id="rId9"/>
    <p:sldId id="263" r:id="rId10"/>
    <p:sldId id="270" r:id="rId11"/>
    <p:sldId id="264" r:id="rId12"/>
    <p:sldId id="265" r:id="rId13"/>
    <p:sldId id="274" r:id="rId14"/>
    <p:sldId id="267" r:id="rId15"/>
    <p:sldId id="275" r:id="rId16"/>
    <p:sldId id="268" r:id="rId17"/>
    <p:sldId id="283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3" userDrawn="1">
          <p15:clr>
            <a:srgbClr val="A4A3A4"/>
          </p15:clr>
        </p15:guide>
        <p15:guide id="2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1"/>
    <p:restoredTop sz="94640"/>
  </p:normalViewPr>
  <p:slideViewPr>
    <p:cSldViewPr snapToGrid="0" showGuides="1">
      <p:cViewPr varScale="1">
        <p:scale>
          <a:sx n="67" d="100"/>
          <a:sy n="67" d="100"/>
        </p:scale>
        <p:origin x="240" y="184"/>
      </p:cViewPr>
      <p:guideLst>
        <p:guide orient="horz" pos="3233"/>
        <p:guide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4503D-5EBD-5E4B-B584-5C0B8EF6B4CB}" type="datetimeFigureOut">
              <a:rPr lang="fr-FR" smtClean="0"/>
              <a:t>29/11/2023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1143000"/>
            <a:ext cx="21351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D4DA5-6D39-8146-88BC-716BBEF6F7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39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634-9F53-C347-A9C8-4B43BE3B82ED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91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CA7E-6484-1A41-AD50-0A9808301BA1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49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725A-165A-CF41-9AA5-1880A09F5D1F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1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53C1-6B7F-2145-BFC4-B1BF72311878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47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2D96-AB79-AC47-A57C-CCC1A6E08921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46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4A885-A4CF-9A46-BAF0-7C51B2F6AFD7}" type="datetime1">
              <a:rPr lang="fr-BE" smtClean="0"/>
              <a:t>29/11/23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62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3AEA-24AE-6246-8740-A3ABD16A9A15}" type="datetime1">
              <a:rPr lang="fr-BE" smtClean="0"/>
              <a:t>29/11/23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64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D413-B5C2-1448-8175-73560FA49A78}" type="datetime1">
              <a:rPr lang="fr-BE" smtClean="0"/>
              <a:t>29/11/23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75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6598-8BE8-EC47-A61C-61B4B0D19066}" type="datetime1">
              <a:rPr lang="fr-BE" smtClean="0"/>
              <a:t>29/11/23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86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316-F7E8-444C-810F-732C9A9EF4F4}" type="datetime1">
              <a:rPr lang="fr-BE" smtClean="0"/>
              <a:t>29/11/23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07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77A8-7E53-2C4F-B3ED-777C6CC0711C}" type="datetime1">
              <a:rPr lang="fr-BE" smtClean="0"/>
              <a:t>29/11/23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31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A8F5A-DB98-D640-991C-17D917B72D75}" type="datetime1">
              <a:rPr lang="fr-BE" smtClean="0"/>
              <a:t>29/11/23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2E39-B840-3E4C-9571-E36CCE1EC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Document_Microsoft_Word.doc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AF658-1C19-5AA3-33D2-293C2A9CC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25891"/>
            <a:ext cx="5829300" cy="3448756"/>
          </a:xfrm>
        </p:spPr>
        <p:txBody>
          <a:bodyPr>
            <a:normAutofit/>
          </a:bodyPr>
          <a:lstStyle/>
          <a:p>
            <a:r>
              <a:rPr lang="fr-FR" sz="4000" dirty="0"/>
              <a:t>École du dehors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A23E10-BB81-46EA-F8B0-55DEFE24F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763" y="5929844"/>
            <a:ext cx="5143500" cy="2391656"/>
          </a:xfrm>
        </p:spPr>
        <p:txBody>
          <a:bodyPr>
            <a:normAutofit/>
          </a:bodyPr>
          <a:lstStyle/>
          <a:p>
            <a:r>
              <a:rPr lang="fr-FR" sz="3300" dirty="0"/>
              <a:t>Cahier de traces de…</a:t>
            </a:r>
          </a:p>
        </p:txBody>
      </p:sp>
    </p:spTree>
    <p:extLst>
      <p:ext uri="{BB962C8B-B14F-4D97-AF65-F5344CB8AC3E}">
        <p14:creationId xmlns:p14="http://schemas.microsoft.com/office/powerpoint/2010/main" val="269437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1001127" y="309109"/>
            <a:ext cx="4980722" cy="611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lnSpc>
                <a:spcPct val="107000"/>
              </a:lnSpc>
            </a:pPr>
            <a:r>
              <a:rPr lang="fr-FR" sz="3300" dirty="0">
                <a:effectLst/>
                <a:latin typeface="+mj-lt"/>
              </a:rPr>
              <a:t>Qu’y a-t-il dans </a:t>
            </a:r>
            <a:r>
              <a:rPr lang="fr-FR" sz="3300" dirty="0">
                <a:latin typeface="+mj-lt"/>
              </a:rPr>
              <a:t>une</a:t>
            </a:r>
            <a:r>
              <a:rPr lang="fr-FR" sz="3300" dirty="0">
                <a:effectLst/>
                <a:latin typeface="+mj-lt"/>
              </a:rPr>
              <a:t> graine ?</a:t>
            </a:r>
            <a:endParaRPr lang="fr-BE" sz="3300" dirty="0">
              <a:effectLst/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757EEF-69D6-7E4D-FC33-E12C6C01076F}"/>
              </a:ext>
            </a:extLst>
          </p:cNvPr>
          <p:cNvSpPr txBox="1"/>
          <p:nvPr/>
        </p:nvSpPr>
        <p:spPr>
          <a:xfrm>
            <a:off x="547163" y="1200675"/>
            <a:ext cx="5661132" cy="244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BE" sz="2400" u="sng" dirty="0">
                <a:solidFill>
                  <a:srgbClr val="000000"/>
                </a:solidFill>
              </a:rPr>
              <a:t>Observation d’une graine de haricot: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0000"/>
                </a:solidFill>
              </a:rPr>
              <a:t>retirer la « peau » (le tégument)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0000"/>
                </a:solidFill>
              </a:rPr>
              <a:t>séparer les deux parties blanches (les cotylédons)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0000"/>
                </a:solidFill>
              </a:rPr>
              <a:t>observer à la loupe l’intérieur de la graine à l’aide d’un schéma scientifique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30FDB-00B9-CA38-59CB-66A9C130165D}"/>
              </a:ext>
            </a:extLst>
          </p:cNvPr>
          <p:cNvSpPr/>
          <p:nvPr/>
        </p:nvSpPr>
        <p:spPr>
          <a:xfrm>
            <a:off x="900363" y="5706162"/>
            <a:ext cx="5057274" cy="3890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 descr="Une image contenant invertébré, palourde&#10;&#10;Description générée automatiquement">
            <a:extLst>
              <a:ext uri="{FF2B5EF4-FFF2-40B4-BE49-F238E27FC236}">
                <a16:creationId xmlns:a16="http://schemas.microsoft.com/office/drawing/2014/main" id="{4FE3EDB5-4839-B1FF-ED57-720E121D7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957" y="3437388"/>
            <a:ext cx="3119430" cy="21568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108F93-7565-3AB0-B35A-8C91ABE1BC63}"/>
              </a:ext>
            </a:extLst>
          </p:cNvPr>
          <p:cNvSpPr txBox="1"/>
          <p:nvPr/>
        </p:nvSpPr>
        <p:spPr>
          <a:xfrm>
            <a:off x="1001127" y="5706162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Ce que j’observe :</a:t>
            </a:r>
          </a:p>
        </p:txBody>
      </p:sp>
    </p:spTree>
    <p:extLst>
      <p:ext uri="{BB962C8B-B14F-4D97-AF65-F5344CB8AC3E}">
        <p14:creationId xmlns:p14="http://schemas.microsoft.com/office/powerpoint/2010/main" val="1750361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1655113" y="197200"/>
            <a:ext cx="362079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300" dirty="0">
                <a:latin typeface="+mj-lt"/>
              </a:rPr>
              <a:t>Schéma scientifique</a:t>
            </a:r>
          </a:p>
          <a:p>
            <a:pPr algn="ctr"/>
            <a:r>
              <a:rPr lang="fr-FR" sz="2800" dirty="0">
                <a:latin typeface="+mj-lt"/>
              </a:rPr>
              <a:t>La graine de haricot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A13C489-9603-5556-4FB2-5040E69DE9AF}"/>
              </a:ext>
            </a:extLst>
          </p:cNvPr>
          <p:cNvGrpSpPr/>
          <p:nvPr/>
        </p:nvGrpSpPr>
        <p:grpSpPr>
          <a:xfrm>
            <a:off x="734357" y="5503372"/>
            <a:ext cx="5389283" cy="3469477"/>
            <a:chOff x="734357" y="5268675"/>
            <a:chExt cx="5389283" cy="346947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88F8DD4-8EE4-3DD7-AFD9-E3EF37D1A7B5}"/>
                </a:ext>
              </a:extLst>
            </p:cNvPr>
            <p:cNvSpPr txBox="1"/>
            <p:nvPr/>
          </p:nvSpPr>
          <p:spPr>
            <a:xfrm>
              <a:off x="734357" y="5830497"/>
              <a:ext cx="5389283" cy="2907655"/>
            </a:xfrm>
            <a:prstGeom prst="rect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fr-FR" sz="2400" dirty="0">
                  <a:effectLst/>
                </a:rPr>
                <a:t>La graine est formée de deux parties distinctes :</a:t>
              </a:r>
              <a:r>
                <a:rPr lang="fr-BE" sz="2400" dirty="0"/>
                <a:t> l</a:t>
              </a:r>
              <a:r>
                <a:rPr lang="fr-FR" sz="2400" dirty="0">
                  <a:effectLst/>
                </a:rPr>
                <a:t>e tégument et l’embryon.</a:t>
              </a:r>
              <a:endParaRPr lang="fr-BE" sz="2400" dirty="0">
                <a:effectLst/>
              </a:endParaRPr>
            </a:p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fr-FR" sz="2400" dirty="0">
                  <a:effectLst/>
                </a:rPr>
                <a:t>L’embryon est composé de deux cotylédons, une tigelle et une radicule. On voit déjà les premières feuilles.</a:t>
              </a:r>
              <a:endPara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1C077D9-9F2B-71B8-1139-06EF3B1182FD}"/>
                </a:ext>
              </a:extLst>
            </p:cNvPr>
            <p:cNvSpPr txBox="1"/>
            <p:nvPr/>
          </p:nvSpPr>
          <p:spPr>
            <a:xfrm>
              <a:off x="1472467" y="5268675"/>
              <a:ext cx="3886320" cy="523220"/>
            </a:xfrm>
            <a:prstGeom prst="rect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Ce que nous avons appris</a:t>
              </a:r>
            </a:p>
          </p:txBody>
        </p:sp>
      </p:grp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A139CCFE-3D94-41EA-44DC-FE7F9967F6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397275"/>
              </p:ext>
            </p:extLst>
          </p:nvPr>
        </p:nvGraphicFramePr>
        <p:xfrm>
          <a:off x="794710" y="1328231"/>
          <a:ext cx="5268578" cy="373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890000" imgH="6299200" progId="Word.Document.12">
                  <p:embed/>
                </p:oleObj>
              </mc:Choice>
              <mc:Fallback>
                <p:oleObj name="Document" r:id="rId2" imgW="8890000" imgH="629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4710" y="1328231"/>
                        <a:ext cx="5268578" cy="373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669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592229" y="457066"/>
            <a:ext cx="56735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>
                <a:latin typeface="+mj-lt"/>
              </a:rPr>
              <a:t>Nouvelle observation du marron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19AFED6-2517-5DA6-E7E2-2822FAF3B14E}"/>
              </a:ext>
            </a:extLst>
          </p:cNvPr>
          <p:cNvGrpSpPr/>
          <p:nvPr/>
        </p:nvGrpSpPr>
        <p:grpSpPr>
          <a:xfrm>
            <a:off x="318564" y="5474473"/>
            <a:ext cx="8310813" cy="4234327"/>
            <a:chOff x="361950" y="561511"/>
            <a:chExt cx="6858000" cy="3416300"/>
          </a:xfrm>
        </p:grpSpPr>
        <p:pic>
          <p:nvPicPr>
            <p:cNvPr id="5122" name="Image 1126390834" descr="Une image contenant texte, capture d’écran, logiciel, Logiciel multimédia&#10;&#10;Description générée automatiquement">
              <a:extLst>
                <a:ext uri="{FF2B5EF4-FFF2-40B4-BE49-F238E27FC236}">
                  <a16:creationId xmlns:a16="http://schemas.microsoft.com/office/drawing/2014/main" id="{398E6A32-86D3-AA51-E2F5-67BD24D5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1" t="38310" r="16924" b="23297"/>
            <a:stretch>
              <a:fillRect/>
            </a:stretch>
          </p:blipFill>
          <p:spPr bwMode="auto">
            <a:xfrm>
              <a:off x="361950" y="1475911"/>
              <a:ext cx="5181600" cy="158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" name="Connecteur droit avec flèche 1">
              <a:extLst>
                <a:ext uri="{FF2B5EF4-FFF2-40B4-BE49-F238E27FC236}">
                  <a16:creationId xmlns:a16="http://schemas.microsoft.com/office/drawing/2014/main" id="{DE5FD852-9615-CB73-E045-5CE70BEC3B53}"/>
                </a:ext>
              </a:extLst>
            </p:cNvPr>
            <p:cNvCxnSpPr/>
            <p:nvPr/>
          </p:nvCxnSpPr>
          <p:spPr>
            <a:xfrm flipV="1">
              <a:off x="2946718" y="1958193"/>
              <a:ext cx="358140" cy="2895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 de texte 2">
              <a:extLst>
                <a:ext uri="{FF2B5EF4-FFF2-40B4-BE49-F238E27FC236}">
                  <a16:creationId xmlns:a16="http://schemas.microsoft.com/office/drawing/2014/main" id="{D145322B-E160-4606-AA71-CA94C1688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025" y="1582274"/>
              <a:ext cx="898525" cy="2587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tigelle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E8E52F22-05FF-6BD4-C146-2B03D5E47C14}"/>
                </a:ext>
              </a:extLst>
            </p:cNvPr>
            <p:cNvCxnSpPr/>
            <p:nvPr/>
          </p:nvCxnSpPr>
          <p:spPr>
            <a:xfrm flipH="1" flipV="1">
              <a:off x="2172494" y="1465446"/>
              <a:ext cx="152400" cy="3429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05D9C757-CA97-F761-F809-182BEDB93BC0}"/>
                </a:ext>
              </a:extLst>
            </p:cNvPr>
            <p:cNvCxnSpPr/>
            <p:nvPr/>
          </p:nvCxnSpPr>
          <p:spPr>
            <a:xfrm flipH="1">
              <a:off x="2401562" y="2604386"/>
              <a:ext cx="60960" cy="3886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 de texte 4">
              <a:extLst>
                <a:ext uri="{FF2B5EF4-FFF2-40B4-BE49-F238E27FC236}">
                  <a16:creationId xmlns:a16="http://schemas.microsoft.com/office/drawing/2014/main" id="{824EFCB0-7204-C0E9-9A83-4312BCC5D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025" y="2953874"/>
              <a:ext cx="1020763" cy="3048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cotylédon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BB8F2CED-A094-2DCA-D262-8C8142E11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1063161"/>
              <a:ext cx="1020763" cy="3048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cotylédon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8F6169EE-125B-B65B-3313-17E200C000C1}"/>
                </a:ext>
              </a:extLst>
            </p:cNvPr>
            <p:cNvCxnSpPr/>
            <p:nvPr/>
          </p:nvCxnSpPr>
          <p:spPr>
            <a:xfrm flipH="1">
              <a:off x="1567022" y="2533980"/>
              <a:ext cx="7620" cy="990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607504AE-7339-47FD-B944-11437052D7F7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900998" y="2530879"/>
              <a:ext cx="307340" cy="2991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401A932E-3DF7-1A6C-1BFA-9D10FB86D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338" y="2677649"/>
              <a:ext cx="1020762" cy="3048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radicule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Zone de texte 1">
              <a:extLst>
                <a:ext uri="{FF2B5EF4-FFF2-40B4-BE49-F238E27FC236}">
                  <a16:creationId xmlns:a16="http://schemas.microsoft.com/office/drawing/2014/main" id="{DD91858A-3A0C-E6C6-32D6-1B47DEEAF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613" y="3584111"/>
              <a:ext cx="939800" cy="3857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tégument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8FFD7DCA-4691-6331-1D6A-ACC0F063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" y="561511"/>
              <a:ext cx="6858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543CEAA6-6F60-6A2D-872F-723A8F96F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" y="961746"/>
              <a:ext cx="184131" cy="571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fr-FR" altLang="fr-F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90DEA196-2F9A-2DF9-2E3C-A5B7B51D3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" y="1475911"/>
              <a:ext cx="6858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B6B42443-38C4-85AC-916F-A6E5E0151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" y="3063411"/>
              <a:ext cx="6858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7F8FFDEE-9430-4EBA-3A46-E12C3A301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" y="3520611"/>
              <a:ext cx="6858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698D43D-3344-0635-9F5B-AFD0DAB0D38B}"/>
              </a:ext>
            </a:extLst>
          </p:cNvPr>
          <p:cNvSpPr txBox="1"/>
          <p:nvPr/>
        </p:nvSpPr>
        <p:spPr>
          <a:xfrm>
            <a:off x="592228" y="1237948"/>
            <a:ext cx="5539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Repère dans la graine de marron les éléments appris et dessine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FBBA3C-4A41-017F-5570-204E63B7AC1D}"/>
              </a:ext>
            </a:extLst>
          </p:cNvPr>
          <p:cNvSpPr/>
          <p:nvPr/>
        </p:nvSpPr>
        <p:spPr>
          <a:xfrm>
            <a:off x="664158" y="2475393"/>
            <a:ext cx="5467701" cy="333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79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858000" cy="2295082"/>
          </a:xfrm>
          <a:prstGeom prst="rect">
            <a:avLst/>
          </a:prstGeom>
          <a:solidFill>
            <a:srgbClr val="364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7A2FC8-C316-43E8-9FAA-BBA16E54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370" y="882738"/>
            <a:ext cx="2967259" cy="282469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dirty="0">
                <a:solidFill>
                  <a:srgbClr val="FFFFFF"/>
                </a:solidFill>
              </a:rPr>
              <a:t>Sortie</a:t>
            </a: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b="1" dirty="0">
                <a:solidFill>
                  <a:srgbClr val="FFFFFF"/>
                </a:solidFill>
              </a:rPr>
            </a:b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i="1" dirty="0" err="1">
                <a:solidFill>
                  <a:srgbClr val="FFFFFF"/>
                </a:solidFill>
              </a:rPr>
              <a:t>D’où</a:t>
            </a:r>
            <a:r>
              <a:rPr lang="en-US" sz="2500" b="1" i="1" dirty="0">
                <a:solidFill>
                  <a:srgbClr val="FFFFFF"/>
                </a:solidFill>
              </a:rPr>
              <a:t> </a:t>
            </a:r>
            <a:r>
              <a:rPr lang="en-US" sz="2500" b="1" i="1" dirty="0" err="1">
                <a:solidFill>
                  <a:srgbClr val="FFFFFF"/>
                </a:solidFill>
              </a:rPr>
              <a:t>viennent</a:t>
            </a:r>
            <a:r>
              <a:rPr lang="en-US" sz="2500" b="1" i="1" dirty="0">
                <a:solidFill>
                  <a:srgbClr val="FFFFFF"/>
                </a:solidFill>
              </a:rPr>
              <a:t> les marrons ?</a:t>
            </a:r>
            <a:endParaRPr lang="en-US" sz="25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9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979383" y="356414"/>
            <a:ext cx="49722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>
                <a:latin typeface="+mj-lt"/>
              </a:rPr>
              <a:t>D’où viennent les marrons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E3BBB3-0FB4-3817-7603-20255C64BE61}"/>
              </a:ext>
            </a:extLst>
          </p:cNvPr>
          <p:cNvGrpSpPr/>
          <p:nvPr/>
        </p:nvGrpSpPr>
        <p:grpSpPr>
          <a:xfrm>
            <a:off x="384366" y="1199491"/>
            <a:ext cx="6162291" cy="4944943"/>
            <a:chOff x="519852" y="5268675"/>
            <a:chExt cx="6162291" cy="494494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52602E04-B9A5-1D00-B3EC-E289677429DC}"/>
                </a:ext>
              </a:extLst>
            </p:cNvPr>
            <p:cNvSpPr txBox="1"/>
            <p:nvPr/>
          </p:nvSpPr>
          <p:spPr>
            <a:xfrm>
              <a:off x="519852" y="5791895"/>
              <a:ext cx="6162291" cy="4421723"/>
            </a:xfrm>
            <a:prstGeom prst="rect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07000"/>
                </a:lnSpc>
                <a:buFont typeface="Symbol" pitchFamily="2" charset="2"/>
                <a:buChar char=""/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marron est le fruit du marronnier.</a:t>
              </a:r>
              <a:endPara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itchFamily="2" charset="2"/>
                <a:buChar char=""/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est protégé par une bogue.</a:t>
              </a:r>
              <a:endPara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itchFamily="2" charset="2"/>
                <a:buChar char=""/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Quand il est mûr, il tombe au sol et la bogue s’ouvre.</a:t>
              </a:r>
              <a:endPara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itchFamily="2" charset="2"/>
                <a:buChar char=""/>
              </a:pPr>
              <a:r>
                <a:rPr lang="fr-B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Lorsque le marron germe, tige et racine sortent de la graine. </a:t>
              </a:r>
            </a:p>
            <a:p>
              <a:pPr marL="342900" lvl="0" indent="-342900">
                <a:lnSpc>
                  <a:spcPct val="107000"/>
                </a:lnSpc>
                <a:buFont typeface="Symbol" pitchFamily="2" charset="2"/>
                <a:buChar char=""/>
              </a:pPr>
              <a:r>
                <a:rPr lang="fr-B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marron donne naissance à une plante composée de racines, d’une tige et de feuilles. </a:t>
              </a: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Symbol" pitchFamily="2" charset="2"/>
                <a:buChar char=""/>
              </a:pPr>
              <a:r>
                <a:rPr lang="fr-BE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plante grandit pour donner un arbre : le marronnier. 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A8A9C4C-4FC3-8E04-E94F-D4310BBC04C7}"/>
                </a:ext>
              </a:extLst>
            </p:cNvPr>
            <p:cNvSpPr txBox="1"/>
            <p:nvPr/>
          </p:nvSpPr>
          <p:spPr>
            <a:xfrm>
              <a:off x="1472467" y="5268675"/>
              <a:ext cx="3886320" cy="523220"/>
            </a:xfrm>
            <a:prstGeom prst="rect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Ce que nous avons appris</a:t>
              </a:r>
            </a:p>
          </p:txBody>
        </p:sp>
      </p:grpSp>
      <p:pic>
        <p:nvPicPr>
          <p:cNvPr id="6" name="Image 5" descr="Une image contenant personne, plein air, chaussures, main&#10;&#10;Description générée automatiquement">
            <a:extLst>
              <a:ext uri="{FF2B5EF4-FFF2-40B4-BE49-F238E27FC236}">
                <a16:creationId xmlns:a16="http://schemas.microsoft.com/office/drawing/2014/main" id="{9649EF1F-4877-140D-3239-5F8F7B50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2" t="39227" r="11941" b="21330"/>
          <a:stretch/>
        </p:blipFill>
        <p:spPr>
          <a:xfrm rot="5400000">
            <a:off x="1777772" y="7448278"/>
            <a:ext cx="3574628" cy="1340822"/>
          </a:xfrm>
          <a:prstGeom prst="rect">
            <a:avLst/>
          </a:prstGeom>
        </p:spPr>
      </p:pic>
      <p:pic>
        <p:nvPicPr>
          <p:cNvPr id="7" name="Image 6" descr="Une image contenant fruit, marronnier, châtaigne, nourriture&#10;&#10;Description générée automatiquement">
            <a:extLst>
              <a:ext uri="{FF2B5EF4-FFF2-40B4-BE49-F238E27FC236}">
                <a16:creationId xmlns:a16="http://schemas.microsoft.com/office/drawing/2014/main" id="{94911020-36D5-E77E-0841-AD582CF6F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63" b="-1"/>
          <a:stretch/>
        </p:blipFill>
        <p:spPr>
          <a:xfrm>
            <a:off x="600955" y="6663704"/>
            <a:ext cx="1816988" cy="1262913"/>
          </a:xfrm>
          <a:prstGeom prst="rect">
            <a:avLst/>
          </a:prstGeom>
        </p:spPr>
      </p:pic>
      <p:pic>
        <p:nvPicPr>
          <p:cNvPr id="8" name="Image 7" descr="Une image contenant plante, arbre, plein air, Plante terrestre&#10;&#10;Description générée automatiquement">
            <a:extLst>
              <a:ext uri="{FF2B5EF4-FFF2-40B4-BE49-F238E27FC236}">
                <a16:creationId xmlns:a16="http://schemas.microsoft.com/office/drawing/2014/main" id="{286F9C0D-5599-CA65-40FC-D45FE6930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55" y="8445887"/>
            <a:ext cx="1945911" cy="1289043"/>
          </a:xfrm>
          <a:prstGeom prst="rect">
            <a:avLst/>
          </a:prstGeom>
        </p:spPr>
      </p:pic>
      <p:pic>
        <p:nvPicPr>
          <p:cNvPr id="14" name="Image 13" descr="Une image contenant fruit, marronnier, châtaigne, nourriture&#10;&#10;Description générée automatiquement">
            <a:extLst>
              <a:ext uri="{FF2B5EF4-FFF2-40B4-BE49-F238E27FC236}">
                <a16:creationId xmlns:a16="http://schemas.microsoft.com/office/drawing/2014/main" id="{F4721D2E-EBFC-43BF-2E1A-3D15CC927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152" y="6339677"/>
            <a:ext cx="2483420" cy="20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1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979383" y="356414"/>
            <a:ext cx="49722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>
                <a:latin typeface="+mj-lt"/>
              </a:rPr>
              <a:t>D’où viennent les marrons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E4958D-B742-8B4A-6689-10EA96BB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3" y="794146"/>
            <a:ext cx="6438900" cy="91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3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1434764" y="265465"/>
            <a:ext cx="41444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300" dirty="0">
                <a:latin typeface="+mj-lt"/>
              </a:rPr>
              <a:t>Découverte de l’album </a:t>
            </a:r>
          </a:p>
          <a:p>
            <a:pPr algn="ctr"/>
            <a:r>
              <a:rPr lang="fr-FR" sz="3300" dirty="0">
                <a:latin typeface="+mj-lt"/>
              </a:rPr>
              <a:t>« Le petit gland »</a:t>
            </a:r>
          </a:p>
        </p:txBody>
      </p:sp>
      <p:pic>
        <p:nvPicPr>
          <p:cNvPr id="3" name="Image 2" descr="Une image contenant texte, fruit, pomme&#10;&#10;Description générée automatiquement">
            <a:extLst>
              <a:ext uri="{FF2B5EF4-FFF2-40B4-BE49-F238E27FC236}">
                <a16:creationId xmlns:a16="http://schemas.microsoft.com/office/drawing/2014/main" id="{22FBBC79-99B7-DDE8-8A3F-0E1E62F32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91" y="1889540"/>
            <a:ext cx="2791385" cy="28393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256292-738D-15E6-65C5-2182027A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0"/>
            <a:ext cx="6858000" cy="48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1079191" y="265465"/>
            <a:ext cx="48555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300" dirty="0">
                <a:latin typeface="+mj-lt"/>
              </a:rPr>
              <a:t>Le marron au fil des saisons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8CB6F8-7D79-668D-300E-B73DFFD711D6}"/>
              </a:ext>
            </a:extLst>
          </p:cNvPr>
          <p:cNvSpPr txBox="1"/>
          <p:nvPr/>
        </p:nvSpPr>
        <p:spPr>
          <a:xfrm>
            <a:off x="384367" y="2663670"/>
            <a:ext cx="6162291" cy="6500177"/>
          </a:xfrm>
          <a:prstGeom prst="rect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BE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l’automne: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marrons tombent des branches.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feuilles changent de couleurs, commencent à flétrir et tombent de l’arbre.</a:t>
            </a:r>
          </a:p>
          <a:p>
            <a:pPr>
              <a:lnSpc>
                <a:spcPct val="107000"/>
              </a:lnSpc>
            </a:pPr>
            <a:r>
              <a:rPr lang="fr-BE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hiver: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marronnier n’a plus de feuille.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y a des bourgeons sur les branches.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marrons sont au sol.</a:t>
            </a:r>
          </a:p>
          <a:p>
            <a:pPr>
              <a:lnSpc>
                <a:spcPct val="107000"/>
              </a:lnSpc>
            </a:pPr>
            <a:r>
              <a:rPr lang="fr-BE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printemps: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feuilles apparaissent sur les branches.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fleurs apparaissent sur les branches.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marrons, restés au sol durant tout l’hiver, germent.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plantules poussent.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BE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l’été: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B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fleurs deviennent des marrons.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E425C3-E2FF-ED5A-46CD-D31F0872EE34}"/>
              </a:ext>
            </a:extLst>
          </p:cNvPr>
          <p:cNvSpPr txBox="1"/>
          <p:nvPr/>
        </p:nvSpPr>
        <p:spPr>
          <a:xfrm>
            <a:off x="320014" y="1053441"/>
            <a:ext cx="6217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accent4"/>
                </a:solidFill>
              </a:rPr>
              <a:t>Observons la branche du marronnier sur laquelle nous avons placé un ruban.</a:t>
            </a:r>
          </a:p>
          <a:p>
            <a:r>
              <a:rPr lang="fr-FR" sz="2800" b="1" dirty="0"/>
              <a:t>Son histoire au fil des saisons:</a:t>
            </a:r>
          </a:p>
        </p:txBody>
      </p:sp>
    </p:spTree>
    <p:extLst>
      <p:ext uri="{BB962C8B-B14F-4D97-AF65-F5344CB8AC3E}">
        <p14:creationId xmlns:p14="http://schemas.microsoft.com/office/powerpoint/2010/main" val="108196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858000" cy="2295082"/>
          </a:xfrm>
          <a:prstGeom prst="rect">
            <a:avLst/>
          </a:prstGeom>
          <a:solidFill>
            <a:srgbClr val="364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7A2FC8-C316-43E8-9FAA-BBA16E54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370" y="882738"/>
            <a:ext cx="2967259" cy="282469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dirty="0">
                <a:solidFill>
                  <a:srgbClr val="FFFFFF"/>
                </a:solidFill>
              </a:rPr>
              <a:t>Sortie</a:t>
            </a: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b="1" dirty="0">
                <a:solidFill>
                  <a:srgbClr val="FFFFFF"/>
                </a:solidFill>
              </a:rPr>
            </a:b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i="1" dirty="0" err="1">
                <a:solidFill>
                  <a:srgbClr val="FFFFFF"/>
                </a:solidFill>
              </a:rPr>
              <a:t>E</a:t>
            </a:r>
            <a:r>
              <a:rPr lang="en-US" sz="2500" i="1" dirty="0" err="1">
                <a:solidFill>
                  <a:srgbClr val="FFFFFF"/>
                </a:solidFill>
              </a:rPr>
              <a:t>xplorons</a:t>
            </a:r>
            <a:r>
              <a:rPr lang="en-US" sz="2500" i="1" dirty="0">
                <a:solidFill>
                  <a:srgbClr val="FFFFFF"/>
                </a:solidFill>
              </a:rPr>
              <a:t> la nature qui nous </a:t>
            </a:r>
            <a:r>
              <a:rPr lang="en-US" sz="2500" i="1" dirty="0" err="1">
                <a:solidFill>
                  <a:srgbClr val="FFFFFF"/>
                </a:solidFill>
              </a:rPr>
              <a:t>entoure</a:t>
            </a:r>
            <a:endParaRPr lang="en-US" sz="2500" i="1" dirty="0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26DA7E-BE05-740D-7D73-2B94EF443878}"/>
              </a:ext>
            </a:extLst>
          </p:cNvPr>
          <p:cNvSpPr txBox="1"/>
          <p:nvPr/>
        </p:nvSpPr>
        <p:spPr>
          <a:xfrm>
            <a:off x="2245894" y="5097463"/>
            <a:ext cx="288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Quelques photos de la sortie</a:t>
            </a:r>
          </a:p>
        </p:txBody>
      </p:sp>
    </p:spTree>
    <p:extLst>
      <p:ext uri="{BB962C8B-B14F-4D97-AF65-F5344CB8AC3E}">
        <p14:creationId xmlns:p14="http://schemas.microsoft.com/office/powerpoint/2010/main" val="3373423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A2FC8-C316-43E8-9FAA-BBA16E54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76" y="333610"/>
            <a:ext cx="5915025" cy="823621"/>
          </a:xfrm>
        </p:spPr>
        <p:txBody>
          <a:bodyPr/>
          <a:lstStyle/>
          <a:p>
            <a:pPr algn="ctr"/>
            <a:r>
              <a:rPr lang="fr-FR" dirty="0"/>
              <a:t>Observation des marrons récoltés</a:t>
            </a:r>
          </a:p>
        </p:txBody>
      </p:sp>
      <p:pic>
        <p:nvPicPr>
          <p:cNvPr id="5" name="Espace réservé du contenu 4" descr="Une image contenant intérieur, chocolat&#10;&#10;Description générée automatiquement avec une confiance moyenne">
            <a:extLst>
              <a:ext uri="{FF2B5EF4-FFF2-40B4-BE49-F238E27FC236}">
                <a16:creationId xmlns:a16="http://schemas.microsoft.com/office/drawing/2014/main" id="{305F151A-B42C-103B-BF7D-76FF19D82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39000" contras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378" y="1270038"/>
            <a:ext cx="3440136" cy="258010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F6369F5-91A5-B2D7-4718-3A80C4492374}"/>
              </a:ext>
            </a:extLst>
          </p:cNvPr>
          <p:cNvSpPr txBox="1"/>
          <p:nvPr/>
        </p:nvSpPr>
        <p:spPr>
          <a:xfrm>
            <a:off x="0" y="4175526"/>
            <a:ext cx="68580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366"/>
              </a:spcAft>
            </a:pPr>
            <a:r>
              <a:rPr lang="fr-FR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Ce sont tous des marrons. </a:t>
            </a:r>
          </a:p>
          <a:p>
            <a:pPr algn="ctr">
              <a:lnSpc>
                <a:spcPct val="107000"/>
              </a:lnSpc>
              <a:spcAft>
                <a:spcPts val="366"/>
              </a:spcAft>
            </a:pPr>
            <a:r>
              <a:rPr lang="fr-FR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qui explique leurs différences ? »</a:t>
            </a:r>
            <a:endParaRPr lang="fr-B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fruit, produits, Aliments naturels, nourriture&#10;&#10;Description générée automatiquement">
            <a:extLst>
              <a:ext uri="{FF2B5EF4-FFF2-40B4-BE49-F238E27FC236}">
                <a16:creationId xmlns:a16="http://schemas.microsoft.com/office/drawing/2014/main" id="{1E6507B8-2096-0BA4-2AA7-37F4DFBB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4113" y="1461588"/>
            <a:ext cx="3011905" cy="22589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1BB97C-E18F-40E1-EE08-900D2BC934D7}"/>
              </a:ext>
            </a:extLst>
          </p:cNvPr>
          <p:cNvSpPr txBox="1"/>
          <p:nvPr/>
        </p:nvSpPr>
        <p:spPr>
          <a:xfrm>
            <a:off x="660614" y="6415173"/>
            <a:ext cx="57259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accent2"/>
                </a:solidFill>
              </a:rPr>
              <a:t>Trace collective/propos des élèves</a:t>
            </a:r>
          </a:p>
        </p:txBody>
      </p:sp>
    </p:spTree>
    <p:extLst>
      <p:ext uri="{BB962C8B-B14F-4D97-AF65-F5344CB8AC3E}">
        <p14:creationId xmlns:p14="http://schemas.microsoft.com/office/powerpoint/2010/main" val="65753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A2FC8-C316-43E8-9FAA-BBA16E54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76" y="333610"/>
            <a:ext cx="5915025" cy="82362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Observation d’une plantule et du marron</a:t>
            </a:r>
          </a:p>
        </p:txBody>
      </p:sp>
      <p:pic>
        <p:nvPicPr>
          <p:cNvPr id="12" name="Image 11" descr="Une image contenant nourriture, sol&#10;&#10;Description générée automatiquement">
            <a:extLst>
              <a:ext uri="{FF2B5EF4-FFF2-40B4-BE49-F238E27FC236}">
                <a16:creationId xmlns:a16="http://schemas.microsoft.com/office/drawing/2014/main" id="{D51BBE0E-6839-7DF8-4CCF-7BE9828E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3" r="21535"/>
          <a:stretch/>
        </p:blipFill>
        <p:spPr>
          <a:xfrm rot="5400000">
            <a:off x="3490024" y="4603488"/>
            <a:ext cx="2243290" cy="3449663"/>
          </a:xfrm>
          <a:prstGeom prst="round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07F8628-0CD7-29B8-4B43-D985EF7969A5}"/>
              </a:ext>
            </a:extLst>
          </p:cNvPr>
          <p:cNvSpPr txBox="1"/>
          <p:nvPr/>
        </p:nvSpPr>
        <p:spPr>
          <a:xfrm>
            <a:off x="264083" y="7979108"/>
            <a:ext cx="632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Le marron c’est une graine. Nous avons vu qu’il donne naissance à une plantule</a:t>
            </a:r>
            <a:r>
              <a:rPr lang="fr-FR" sz="2800" dirty="0"/>
              <a:t>.</a:t>
            </a:r>
          </a:p>
        </p:txBody>
      </p:sp>
      <p:pic>
        <p:nvPicPr>
          <p:cNvPr id="24" name="Image 23" descr="Une image contenant fruit, marronnier, nourriture, châtaigne&#10;&#10;Description générée automatiquement">
            <a:extLst>
              <a:ext uri="{FF2B5EF4-FFF2-40B4-BE49-F238E27FC236}">
                <a16:creationId xmlns:a16="http://schemas.microsoft.com/office/drawing/2014/main" id="{5B0B404D-E908-E8CE-3BD6-56F39336F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bright="39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602" y="2456036"/>
            <a:ext cx="1718934" cy="1509593"/>
          </a:xfrm>
          <a:prstGeom prst="ellipse">
            <a:avLst/>
          </a:prstGeom>
        </p:spPr>
      </p:pic>
      <p:pic>
        <p:nvPicPr>
          <p:cNvPr id="4" name="Image 3" descr="Une image contenant plante, branche, intérieur, fleur&#10;&#10;Description générée automatiquement avec une confiance moyenne">
            <a:extLst>
              <a:ext uri="{FF2B5EF4-FFF2-40B4-BE49-F238E27FC236}">
                <a16:creationId xmlns:a16="http://schemas.microsoft.com/office/drawing/2014/main" id="{F446CD7E-5029-BCF2-2AE2-2830C591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21476" y="1275146"/>
            <a:ext cx="3010702" cy="45160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858000" cy="2295082"/>
          </a:xfrm>
          <a:prstGeom prst="rect">
            <a:avLst/>
          </a:prstGeom>
          <a:solidFill>
            <a:srgbClr val="364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7A2FC8-C316-43E8-9FAA-BBA16E54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42" y="882739"/>
            <a:ext cx="3673502" cy="282469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dirty="0">
                <a:solidFill>
                  <a:srgbClr val="FFFFFF"/>
                </a:solidFill>
              </a:rPr>
              <a:t>Sortie</a:t>
            </a: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b="1" dirty="0">
                <a:solidFill>
                  <a:srgbClr val="FFFFFF"/>
                </a:solidFill>
              </a:rPr>
            </a:b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i="1" dirty="0">
                <a:solidFill>
                  <a:srgbClr val="FFFFFF"/>
                </a:solidFill>
              </a:rPr>
              <a:t>Allons </a:t>
            </a:r>
            <a:r>
              <a:rPr lang="en-US" sz="2500" b="1" i="1" dirty="0" err="1">
                <a:solidFill>
                  <a:srgbClr val="FFFFFF"/>
                </a:solidFill>
              </a:rPr>
              <a:t>récolter</a:t>
            </a:r>
            <a:r>
              <a:rPr lang="en-US" sz="2500" b="1" i="1" dirty="0">
                <a:solidFill>
                  <a:srgbClr val="FFFFFF"/>
                </a:solidFill>
              </a:rPr>
              <a:t> </a:t>
            </a:r>
            <a:r>
              <a:rPr lang="en-US" sz="2500" b="1" i="1" dirty="0" err="1">
                <a:solidFill>
                  <a:srgbClr val="FFFFFF"/>
                </a:solidFill>
              </a:rPr>
              <a:t>d’autres</a:t>
            </a:r>
            <a:r>
              <a:rPr lang="en-US" sz="2500" b="1" i="1" dirty="0">
                <a:solidFill>
                  <a:srgbClr val="FFFFFF"/>
                </a:solidFill>
              </a:rPr>
              <a:t> </a:t>
            </a:r>
            <a:r>
              <a:rPr lang="en-US" sz="2500" b="1" i="1" dirty="0" err="1">
                <a:solidFill>
                  <a:srgbClr val="FFFFFF"/>
                </a:solidFill>
              </a:rPr>
              <a:t>graines</a:t>
            </a:r>
            <a:endParaRPr lang="en-US" sz="2500" i="1" dirty="0">
              <a:solidFill>
                <a:srgbClr val="FFFF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339036-A608-66FA-B7A0-15EDD1E7B91C}"/>
              </a:ext>
            </a:extLst>
          </p:cNvPr>
          <p:cNvSpPr txBox="1"/>
          <p:nvPr/>
        </p:nvSpPr>
        <p:spPr>
          <a:xfrm>
            <a:off x="302243" y="8761651"/>
            <a:ext cx="633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Nous avons récolté des graines différentes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0300F7-B306-0555-DF6E-BD0E08DD595B}"/>
              </a:ext>
            </a:extLst>
          </p:cNvPr>
          <p:cNvSpPr txBox="1"/>
          <p:nvPr/>
        </p:nvSpPr>
        <p:spPr>
          <a:xfrm>
            <a:off x="1918261" y="5159035"/>
            <a:ext cx="338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Photos de la sortie et de la récolte</a:t>
            </a:r>
          </a:p>
        </p:txBody>
      </p:sp>
    </p:spTree>
    <p:extLst>
      <p:ext uri="{BB962C8B-B14F-4D97-AF65-F5344CB8AC3E}">
        <p14:creationId xmlns:p14="http://schemas.microsoft.com/office/powerpoint/2010/main" val="36582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416B8BF-9E09-1838-7865-842A1738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76" y="333610"/>
            <a:ext cx="5915025" cy="823621"/>
          </a:xfrm>
        </p:spPr>
        <p:txBody>
          <a:bodyPr>
            <a:noAutofit/>
          </a:bodyPr>
          <a:lstStyle/>
          <a:p>
            <a:pPr algn="ctr"/>
            <a:r>
              <a:rPr lang="fr-FR" dirty="0"/>
              <a:t>Qu’est-ce qu’un fruit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9DFA23-69D8-A177-3FB2-CE911F098F39}"/>
              </a:ext>
            </a:extLst>
          </p:cNvPr>
          <p:cNvSpPr txBox="1"/>
          <p:nvPr/>
        </p:nvSpPr>
        <p:spPr>
          <a:xfrm>
            <a:off x="483153" y="1206841"/>
            <a:ext cx="614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Notre tri: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771FE3-E1F4-B164-9A6D-A8F521EBB45B}"/>
              </a:ext>
            </a:extLst>
          </p:cNvPr>
          <p:cNvSpPr txBox="1"/>
          <p:nvPr/>
        </p:nvSpPr>
        <p:spPr>
          <a:xfrm>
            <a:off x="508000" y="6178256"/>
            <a:ext cx="5915025" cy="1067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BE" sz="1800" b="1" u="sng" dirty="0"/>
              <a:t>Ce que nous pensons:</a:t>
            </a:r>
          </a:p>
          <a:p>
            <a:pPr marL="0" indent="0">
              <a:lnSpc>
                <a:spcPct val="120000"/>
              </a:lnSpc>
              <a:buNone/>
            </a:pPr>
            <a:endParaRPr lang="fr-BE" sz="1800" b="1" u="sng" dirty="0"/>
          </a:p>
          <a:p>
            <a:pPr marL="0" indent="0">
              <a:lnSpc>
                <a:spcPct val="120000"/>
              </a:lnSpc>
              <a:buNone/>
            </a:pP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275844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416B8BF-9E09-1838-7865-842A1738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76" y="333610"/>
            <a:ext cx="5915025" cy="823621"/>
          </a:xfrm>
        </p:spPr>
        <p:txBody>
          <a:bodyPr>
            <a:noAutofit/>
          </a:bodyPr>
          <a:lstStyle/>
          <a:p>
            <a:pPr algn="ctr"/>
            <a:r>
              <a:rPr lang="fr-FR" dirty="0"/>
              <a:t>Qu’est-ce qu’un fruit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9DFA23-69D8-A177-3FB2-CE911F098F39}"/>
              </a:ext>
            </a:extLst>
          </p:cNvPr>
          <p:cNvSpPr txBox="1"/>
          <p:nvPr/>
        </p:nvSpPr>
        <p:spPr>
          <a:xfrm>
            <a:off x="483153" y="1206841"/>
            <a:ext cx="614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La définition scientifique du fruit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771FE3-E1F4-B164-9A6D-A8F521EBB45B}"/>
              </a:ext>
            </a:extLst>
          </p:cNvPr>
          <p:cNvSpPr txBox="1"/>
          <p:nvPr/>
        </p:nvSpPr>
        <p:spPr>
          <a:xfrm>
            <a:off x="421475" y="1703329"/>
            <a:ext cx="5915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BE" sz="2400" dirty="0">
                <a:solidFill>
                  <a:schemeClr val="accent2"/>
                </a:solidFill>
              </a:rPr>
              <a:t>Un fruit c’est la partie d’une plante à fleurs qui porte les graines.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D68750-6928-BDFB-6486-4108EEB900C2}"/>
              </a:ext>
            </a:extLst>
          </p:cNvPr>
          <p:cNvSpPr txBox="1"/>
          <p:nvPr/>
        </p:nvSpPr>
        <p:spPr>
          <a:xfrm>
            <a:off x="1447800" y="352425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Exemple </a:t>
            </a:r>
          </a:p>
        </p:txBody>
      </p:sp>
    </p:spTree>
    <p:extLst>
      <p:ext uri="{BB962C8B-B14F-4D97-AF65-F5344CB8AC3E}">
        <p14:creationId xmlns:p14="http://schemas.microsoft.com/office/powerpoint/2010/main" val="322581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416B8BF-9E09-1838-7865-842A1738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76" y="333610"/>
            <a:ext cx="5915025" cy="823621"/>
          </a:xfrm>
        </p:spPr>
        <p:txBody>
          <a:bodyPr>
            <a:noAutofit/>
          </a:bodyPr>
          <a:lstStyle/>
          <a:p>
            <a:pPr algn="ctr"/>
            <a:r>
              <a:rPr lang="fr-FR" dirty="0"/>
              <a:t>Qu’est-ce qu’un fruit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9DFA23-69D8-A177-3FB2-CE911F098F39}"/>
              </a:ext>
            </a:extLst>
          </p:cNvPr>
          <p:cNvSpPr txBox="1"/>
          <p:nvPr/>
        </p:nvSpPr>
        <p:spPr>
          <a:xfrm>
            <a:off x="483153" y="1206841"/>
            <a:ext cx="614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Vérification de notre tri:</a:t>
            </a:r>
          </a:p>
        </p:txBody>
      </p:sp>
    </p:spTree>
    <p:extLst>
      <p:ext uri="{BB962C8B-B14F-4D97-AF65-F5344CB8AC3E}">
        <p14:creationId xmlns:p14="http://schemas.microsoft.com/office/powerpoint/2010/main" val="379316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FE8930D-F2B1-BA74-66C3-FB5BA91EA2C2}"/>
              </a:ext>
            </a:extLst>
          </p:cNvPr>
          <p:cNvSpPr txBox="1"/>
          <p:nvPr/>
        </p:nvSpPr>
        <p:spPr>
          <a:xfrm>
            <a:off x="1001127" y="309109"/>
            <a:ext cx="4980722" cy="611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lnSpc>
                <a:spcPct val="107000"/>
              </a:lnSpc>
            </a:pPr>
            <a:r>
              <a:rPr lang="fr-FR" sz="3300" dirty="0">
                <a:effectLst/>
                <a:latin typeface="+mj-lt"/>
              </a:rPr>
              <a:t>Qu’y a-t-il dans </a:t>
            </a:r>
            <a:r>
              <a:rPr lang="fr-FR" sz="3300" dirty="0">
                <a:latin typeface="+mj-lt"/>
              </a:rPr>
              <a:t>une</a:t>
            </a:r>
            <a:r>
              <a:rPr lang="fr-FR" sz="3300" dirty="0">
                <a:effectLst/>
                <a:latin typeface="+mj-lt"/>
              </a:rPr>
              <a:t> graine ?</a:t>
            </a:r>
            <a:endParaRPr lang="fr-BE" sz="3300" dirty="0">
              <a:effectLst/>
              <a:latin typeface="+mj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784FEB5-7B27-12E3-81D6-BA3A985B917C}"/>
              </a:ext>
            </a:extLst>
          </p:cNvPr>
          <p:cNvGrpSpPr/>
          <p:nvPr/>
        </p:nvGrpSpPr>
        <p:grpSpPr>
          <a:xfrm>
            <a:off x="571936" y="3097011"/>
            <a:ext cx="5714128" cy="5750587"/>
            <a:chOff x="602683" y="1483293"/>
            <a:chExt cx="5714128" cy="57505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22F214-9AD5-493A-0E95-D1BFB9FDAB08}"/>
                </a:ext>
              </a:extLst>
            </p:cNvPr>
            <p:cNvSpPr/>
            <p:nvPr/>
          </p:nvSpPr>
          <p:spPr>
            <a:xfrm>
              <a:off x="931110" y="2961330"/>
              <a:ext cx="5057274" cy="4272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ED6D2D4-D2AB-42EB-5060-8CCBBA560E4B}"/>
                </a:ext>
              </a:extLst>
            </p:cNvPr>
            <p:cNvSpPr txBox="1"/>
            <p:nvPr/>
          </p:nvSpPr>
          <p:spPr>
            <a:xfrm>
              <a:off x="602683" y="1483293"/>
              <a:ext cx="57141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Qu’y a-t-il à l’intérieur de cette graine </a:t>
              </a:r>
            </a:p>
            <a:p>
              <a:pPr algn="ctr"/>
              <a:r>
                <a:rPr lang="fr-FR" sz="2800" dirty="0"/>
                <a:t>de haricot ?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26A1093-D797-FB44-C3EE-3A3798C78D6B}"/>
              </a:ext>
            </a:extLst>
          </p:cNvPr>
          <p:cNvSpPr txBox="1"/>
          <p:nvPr/>
        </p:nvSpPr>
        <p:spPr>
          <a:xfrm>
            <a:off x="936876" y="4573524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Ce que je pense :</a:t>
            </a:r>
          </a:p>
        </p:txBody>
      </p:sp>
      <p:sp>
        <p:nvSpPr>
          <p:cNvPr id="3" name="Bouée 2">
            <a:extLst>
              <a:ext uri="{FF2B5EF4-FFF2-40B4-BE49-F238E27FC236}">
                <a16:creationId xmlns:a16="http://schemas.microsoft.com/office/drawing/2014/main" id="{2D4120F6-3D7D-2495-4B08-0A9A558A8417}"/>
              </a:ext>
            </a:extLst>
          </p:cNvPr>
          <p:cNvSpPr/>
          <p:nvPr/>
        </p:nvSpPr>
        <p:spPr>
          <a:xfrm>
            <a:off x="2619375" y="1059926"/>
            <a:ext cx="1619250" cy="1592057"/>
          </a:xfrm>
          <a:prstGeom prst="donut">
            <a:avLst>
              <a:gd name="adj" fmla="val 279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9DB66D-D2F7-54B1-DCE8-29A9DE041531}"/>
              </a:ext>
            </a:extLst>
          </p:cNvPr>
          <p:cNvSpPr txBox="1"/>
          <p:nvPr/>
        </p:nvSpPr>
        <p:spPr>
          <a:xfrm>
            <a:off x="2799777" y="1399031"/>
            <a:ext cx="119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Coller une graine de haricot</a:t>
            </a:r>
          </a:p>
        </p:txBody>
      </p:sp>
    </p:spTree>
    <p:extLst>
      <p:ext uri="{BB962C8B-B14F-4D97-AF65-F5344CB8AC3E}">
        <p14:creationId xmlns:p14="http://schemas.microsoft.com/office/powerpoint/2010/main" val="37619589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1362</TotalTime>
  <Words>495</Words>
  <Application>Microsoft Macintosh PowerPoint</Application>
  <PresentationFormat>Format A4 (210 x 297 mm)</PresentationFormat>
  <Paragraphs>76</Paragraphs>
  <Slides>17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Thème Office</vt:lpstr>
      <vt:lpstr>Document</vt:lpstr>
      <vt:lpstr>École du dehors </vt:lpstr>
      <vt:lpstr>Sortie   Explorons la nature qui nous entoure</vt:lpstr>
      <vt:lpstr>Observation des marrons récoltés</vt:lpstr>
      <vt:lpstr>Observation d’une plantule et du marron</vt:lpstr>
      <vt:lpstr>Sortie   Allons récolter d’autres graines</vt:lpstr>
      <vt:lpstr>Qu’est-ce qu’un fruit ?</vt:lpstr>
      <vt:lpstr>Qu’est-ce qu’un fruit ?</vt:lpstr>
      <vt:lpstr>Qu’est-ce qu’un fruit ?</vt:lpstr>
      <vt:lpstr>Présentation PowerPoint</vt:lpstr>
      <vt:lpstr>Présentation PowerPoint</vt:lpstr>
      <vt:lpstr>Présentation PowerPoint</vt:lpstr>
      <vt:lpstr>Présentation PowerPoint</vt:lpstr>
      <vt:lpstr>Sortie   D’où viennent les marrons ?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graines</dc:title>
  <dc:creator>Marie Dethier</dc:creator>
  <cp:lastModifiedBy>Marie Dethier</cp:lastModifiedBy>
  <cp:revision>21</cp:revision>
  <cp:lastPrinted>2023-10-17T12:54:32Z</cp:lastPrinted>
  <dcterms:created xsi:type="dcterms:W3CDTF">2023-09-25T12:16:37Z</dcterms:created>
  <dcterms:modified xsi:type="dcterms:W3CDTF">2023-11-29T13:18:20Z</dcterms:modified>
</cp:coreProperties>
</file>