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80" r:id="rId3"/>
    <p:sldId id="257" r:id="rId4"/>
    <p:sldId id="258" r:id="rId5"/>
    <p:sldId id="277" r:id="rId6"/>
    <p:sldId id="278" r:id="rId7"/>
    <p:sldId id="281" r:id="rId8"/>
    <p:sldId id="279" r:id="rId9"/>
    <p:sldId id="269" r:id="rId10"/>
    <p:sldId id="283" r:id="rId11"/>
    <p:sldId id="284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7"/>
    <p:restoredTop sz="94626"/>
  </p:normalViewPr>
  <p:slideViewPr>
    <p:cSldViewPr snapToGrid="0" snapToObjects="1">
      <p:cViewPr varScale="1">
        <p:scale>
          <a:sx n="80" d="100"/>
          <a:sy n="80" d="100"/>
        </p:scale>
        <p:origin x="27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3BAB-BBD5-FB4D-9D86-E869BB9AC60F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1C77-C32D-E341-A972-6A907235E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7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71C77-C32D-E341-A972-6A907235E37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7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2" indent="0" algn="ctr">
              <a:buNone/>
              <a:defRPr sz="1500"/>
            </a:lvl2pPr>
            <a:lvl3pPr marL="685743" indent="0" algn="ctr">
              <a:buNone/>
              <a:defRPr sz="1350"/>
            </a:lvl3pPr>
            <a:lvl4pPr marL="1028614" indent="0" algn="ctr">
              <a:buNone/>
              <a:defRPr sz="1200"/>
            </a:lvl4pPr>
            <a:lvl5pPr marL="1371486" indent="0" algn="ctr">
              <a:buNone/>
              <a:defRPr sz="1200"/>
            </a:lvl5pPr>
            <a:lvl6pPr marL="1714356" indent="0" algn="ctr">
              <a:buNone/>
              <a:defRPr sz="1200"/>
            </a:lvl6pPr>
            <a:lvl7pPr marL="2057228" indent="0" algn="ctr">
              <a:buNone/>
              <a:defRPr sz="1200"/>
            </a:lvl7pPr>
            <a:lvl8pPr marL="2400098" indent="0" algn="ctr">
              <a:buNone/>
              <a:defRPr sz="1200"/>
            </a:lvl8pPr>
            <a:lvl9pPr marL="274297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E21B-6175-6B48-9BE0-9A92D17BF835}" type="datetime1">
              <a:rPr lang="fr-BE" smtClean="0"/>
              <a:t>5/10/23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95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16E-DC2A-B640-AD41-FF0DECE20FF0}" type="datetime1">
              <a:rPr lang="fr-BE" smtClean="0"/>
              <a:t>5/10/23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04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B07C-20E4-834D-A5A8-2ACE26EC41CC}" type="datetime1">
              <a:rPr lang="fr-BE" smtClean="0"/>
              <a:t>5/10/23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40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CE0B-0662-C74D-A9C2-D5C4152C5AA4}" type="datetime1">
              <a:rPr lang="fr-BE" smtClean="0"/>
              <a:t>5/10/23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70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9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A9D-705F-4A48-9C68-9CC6199D92C4}" type="datetime1">
              <a:rPr lang="fr-BE" smtClean="0"/>
              <a:t>5/10/23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50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E568-ACC8-CF4C-AB6D-F8FBB8A3FF3E}" type="datetime1">
              <a:rPr lang="fr-BE" smtClean="0"/>
              <a:t>5/10/23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67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2" indent="0">
              <a:buNone/>
              <a:defRPr sz="1500" b="1"/>
            </a:lvl2pPr>
            <a:lvl3pPr marL="685743" indent="0">
              <a:buNone/>
              <a:defRPr sz="1350" b="1"/>
            </a:lvl3pPr>
            <a:lvl4pPr marL="1028614" indent="0">
              <a:buNone/>
              <a:defRPr sz="1200" b="1"/>
            </a:lvl4pPr>
            <a:lvl5pPr marL="1371486" indent="0">
              <a:buNone/>
              <a:defRPr sz="1200" b="1"/>
            </a:lvl5pPr>
            <a:lvl6pPr marL="1714356" indent="0">
              <a:buNone/>
              <a:defRPr sz="1200" b="1"/>
            </a:lvl6pPr>
            <a:lvl7pPr marL="2057228" indent="0">
              <a:buNone/>
              <a:defRPr sz="1200" b="1"/>
            </a:lvl7pPr>
            <a:lvl8pPr marL="2400098" indent="0">
              <a:buNone/>
              <a:defRPr sz="1200" b="1"/>
            </a:lvl8pPr>
            <a:lvl9pPr marL="274297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2" indent="0">
              <a:buNone/>
              <a:defRPr sz="1500" b="1"/>
            </a:lvl2pPr>
            <a:lvl3pPr marL="685743" indent="0">
              <a:buNone/>
              <a:defRPr sz="1350" b="1"/>
            </a:lvl3pPr>
            <a:lvl4pPr marL="1028614" indent="0">
              <a:buNone/>
              <a:defRPr sz="1200" b="1"/>
            </a:lvl4pPr>
            <a:lvl5pPr marL="1371486" indent="0">
              <a:buNone/>
              <a:defRPr sz="1200" b="1"/>
            </a:lvl5pPr>
            <a:lvl6pPr marL="1714356" indent="0">
              <a:buNone/>
              <a:defRPr sz="1200" b="1"/>
            </a:lvl6pPr>
            <a:lvl7pPr marL="2057228" indent="0">
              <a:buNone/>
              <a:defRPr sz="1200" b="1"/>
            </a:lvl7pPr>
            <a:lvl8pPr marL="2400098" indent="0">
              <a:buNone/>
              <a:defRPr sz="1200" b="1"/>
            </a:lvl8pPr>
            <a:lvl9pPr marL="274297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09C4-E129-5941-B20D-27E79EB855C4}" type="datetime1">
              <a:rPr lang="fr-BE" smtClean="0"/>
              <a:t>5/10/23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16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D994-D6E1-024F-8207-0171B67564B5}" type="datetime1">
              <a:rPr lang="fr-BE" smtClean="0"/>
              <a:t>5/10/23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80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2A7E-F141-8240-9D5B-4162378F2116}" type="datetime1">
              <a:rPr lang="fr-BE" smtClean="0"/>
              <a:t>5/10/23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60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2" indent="0">
              <a:buNone/>
              <a:defRPr sz="1050"/>
            </a:lvl2pPr>
            <a:lvl3pPr marL="685743" indent="0">
              <a:buNone/>
              <a:defRPr sz="900"/>
            </a:lvl3pPr>
            <a:lvl4pPr marL="1028614" indent="0">
              <a:buNone/>
              <a:defRPr sz="750"/>
            </a:lvl4pPr>
            <a:lvl5pPr marL="1371486" indent="0">
              <a:buNone/>
              <a:defRPr sz="750"/>
            </a:lvl5pPr>
            <a:lvl6pPr marL="1714356" indent="0">
              <a:buNone/>
              <a:defRPr sz="750"/>
            </a:lvl6pPr>
            <a:lvl7pPr marL="2057228" indent="0">
              <a:buNone/>
              <a:defRPr sz="750"/>
            </a:lvl7pPr>
            <a:lvl8pPr marL="2400098" indent="0">
              <a:buNone/>
              <a:defRPr sz="750"/>
            </a:lvl8pPr>
            <a:lvl9pPr marL="274297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9AF9-665B-1548-A440-ADC2F42632C3}" type="datetime1">
              <a:rPr lang="fr-BE" smtClean="0"/>
              <a:t>5/10/23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8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2" indent="0">
              <a:buNone/>
              <a:defRPr sz="2100"/>
            </a:lvl2pPr>
            <a:lvl3pPr marL="685743" indent="0">
              <a:buNone/>
              <a:defRPr sz="1800"/>
            </a:lvl3pPr>
            <a:lvl4pPr marL="1028614" indent="0">
              <a:buNone/>
              <a:defRPr sz="1500"/>
            </a:lvl4pPr>
            <a:lvl5pPr marL="1371486" indent="0">
              <a:buNone/>
              <a:defRPr sz="1500"/>
            </a:lvl5pPr>
            <a:lvl6pPr marL="1714356" indent="0">
              <a:buNone/>
              <a:defRPr sz="1500"/>
            </a:lvl6pPr>
            <a:lvl7pPr marL="2057228" indent="0">
              <a:buNone/>
              <a:defRPr sz="1500"/>
            </a:lvl7pPr>
            <a:lvl8pPr marL="2400098" indent="0">
              <a:buNone/>
              <a:defRPr sz="1500"/>
            </a:lvl8pPr>
            <a:lvl9pPr marL="274297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2" indent="0">
              <a:buNone/>
              <a:defRPr sz="1050"/>
            </a:lvl2pPr>
            <a:lvl3pPr marL="685743" indent="0">
              <a:buNone/>
              <a:defRPr sz="900"/>
            </a:lvl3pPr>
            <a:lvl4pPr marL="1028614" indent="0">
              <a:buNone/>
              <a:defRPr sz="750"/>
            </a:lvl4pPr>
            <a:lvl5pPr marL="1371486" indent="0">
              <a:buNone/>
              <a:defRPr sz="750"/>
            </a:lvl5pPr>
            <a:lvl6pPr marL="1714356" indent="0">
              <a:buNone/>
              <a:defRPr sz="750"/>
            </a:lvl6pPr>
            <a:lvl7pPr marL="2057228" indent="0">
              <a:buNone/>
              <a:defRPr sz="750"/>
            </a:lvl7pPr>
            <a:lvl8pPr marL="2400098" indent="0">
              <a:buNone/>
              <a:defRPr sz="750"/>
            </a:lvl8pPr>
            <a:lvl9pPr marL="274297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D6C7-0DD9-E646-963B-58BE98EA3712}" type="datetime1">
              <a:rPr lang="fr-BE" smtClean="0"/>
              <a:t>5/10/23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EB6E-A898-764B-959E-AB1AFBD1CE44}" type="datetime1">
              <a:rPr lang="fr-BE" smtClean="0"/>
              <a:t>5/10/23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8054-824E-EF4F-9064-DBD3B275B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74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6" indent="-171436" algn="l" defTabSz="68574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6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8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49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21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2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64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35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06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2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3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4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86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56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8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98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70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sv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1A5DBA-A288-CD03-2781-30B3CA83B533}"/>
              </a:ext>
            </a:extLst>
          </p:cNvPr>
          <p:cNvSpPr txBox="1"/>
          <p:nvPr/>
        </p:nvSpPr>
        <p:spPr>
          <a:xfrm>
            <a:off x="359228" y="253093"/>
            <a:ext cx="59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Découverte d’une épicerie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62F05D-5A6B-9186-54FB-7CD2189B34C8}"/>
              </a:ext>
            </a:extLst>
          </p:cNvPr>
          <p:cNvSpPr txBox="1"/>
          <p:nvPr/>
        </p:nvSpPr>
        <p:spPr>
          <a:xfrm>
            <a:off x="477836" y="963385"/>
            <a:ext cx="632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Madame </a:t>
            </a:r>
            <a:r>
              <a:rPr lang="fr-FR" dirty="0" err="1">
                <a:latin typeface="Century Gothic" panose="020B0502020202020204" pitchFamily="34" charset="0"/>
              </a:rPr>
              <a:t>Schalenbourg</a:t>
            </a:r>
            <a:r>
              <a:rPr lang="fr-FR" dirty="0">
                <a:latin typeface="Century Gothic" panose="020B0502020202020204" pitchFamily="34" charset="0"/>
              </a:rPr>
              <a:t> nous a accueillis dans son magasin.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3058D6-DAC6-3348-2B6B-59C58E402BB5}"/>
              </a:ext>
            </a:extLst>
          </p:cNvPr>
          <p:cNvSpPr txBox="1"/>
          <p:nvPr/>
        </p:nvSpPr>
        <p:spPr>
          <a:xfrm>
            <a:off x="477837" y="4864100"/>
            <a:ext cx="574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Je dessine dans le cadre un aliment qui m’attire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E7538B-7DD6-82D6-F9D7-2B0F75ACC346}"/>
              </a:ext>
            </a:extLst>
          </p:cNvPr>
          <p:cNvSpPr txBox="1"/>
          <p:nvPr/>
        </p:nvSpPr>
        <p:spPr>
          <a:xfrm>
            <a:off x="477837" y="5295910"/>
            <a:ext cx="5747204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3FCD76-90C6-2CFC-3550-EE98E4720C05}"/>
              </a:ext>
            </a:extLst>
          </p:cNvPr>
          <p:cNvSpPr txBox="1"/>
          <p:nvPr/>
        </p:nvSpPr>
        <p:spPr>
          <a:xfrm>
            <a:off x="2925648" y="2682910"/>
            <a:ext cx="85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2DB0F7-33A2-EE54-89A2-160F52C2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Une image contenant bâtiment, extérieur, maison, toit&#10;&#10;Description générée automatiquement">
            <a:extLst>
              <a:ext uri="{FF2B5EF4-FFF2-40B4-BE49-F238E27FC236}">
                <a16:creationId xmlns:a16="http://schemas.microsoft.com/office/drawing/2014/main" id="{00C8A036-33AC-80C5-759A-90FBB6664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262" y="1743988"/>
            <a:ext cx="3932352" cy="29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0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C675B0-68D2-A8B6-1CF3-44324202220B}"/>
              </a:ext>
            </a:extLst>
          </p:cNvPr>
          <p:cNvSpPr txBox="1"/>
          <p:nvPr/>
        </p:nvSpPr>
        <p:spPr>
          <a:xfrm>
            <a:off x="382385" y="159657"/>
            <a:ext cx="6232729" cy="9079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 la toison à la pelote de laine</a:t>
            </a:r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0E5B13-96A8-F3AE-3479-D7641AEE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 descr="Une image contenant capture d’écran, chien, personne&#10;&#10;Description générée automatiquement">
            <a:extLst>
              <a:ext uri="{FF2B5EF4-FFF2-40B4-BE49-F238E27FC236}">
                <a16:creationId xmlns:a16="http://schemas.microsoft.com/office/drawing/2014/main" id="{C76E7AEB-2F4F-5EAC-0A96-D9973E46BE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041163" y="2337949"/>
            <a:ext cx="8632759" cy="50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94689-2800-D35F-D221-395141BC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38" y="296503"/>
            <a:ext cx="6386514" cy="76783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Que fait-on avec de la laine ?</a:t>
            </a:r>
            <a:endParaRPr lang="fr-FR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A1FA41-E489-BF51-8415-E15211389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317" y="1037430"/>
            <a:ext cx="2979445" cy="186608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CD9DC1-F5DD-EBE2-E81E-5289E75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EC56FD-9EA8-584B-CDD5-6718E614E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79" y="3762276"/>
            <a:ext cx="4312784" cy="21084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F79702-C6C9-D7C6-CCCD-58B77C00CEDB}"/>
              </a:ext>
            </a:extLst>
          </p:cNvPr>
          <p:cNvSpPr txBox="1"/>
          <p:nvPr/>
        </p:nvSpPr>
        <p:spPr>
          <a:xfrm>
            <a:off x="4843463" y="3675293"/>
            <a:ext cx="1917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Un bonnet, </a:t>
            </a:r>
          </a:p>
          <a:p>
            <a:r>
              <a:rPr lang="fr-FR" dirty="0">
                <a:latin typeface="Century Gothic" panose="020B0502020202020204" pitchFamily="34" charset="0"/>
              </a:rPr>
              <a:t>une écharpe, </a:t>
            </a:r>
          </a:p>
          <a:p>
            <a:r>
              <a:rPr lang="fr-FR" dirty="0">
                <a:latin typeface="Century Gothic" panose="020B0502020202020204" pitchFamily="34" charset="0"/>
              </a:rPr>
              <a:t>un cache-cou,</a:t>
            </a:r>
          </a:p>
          <a:p>
            <a:r>
              <a:rPr lang="fr-FR" dirty="0">
                <a:latin typeface="Century Gothic" panose="020B0502020202020204" pitchFamily="34" charset="0"/>
              </a:rPr>
              <a:t>un pull sans </a:t>
            </a:r>
          </a:p>
          <a:p>
            <a:r>
              <a:rPr lang="fr-FR" dirty="0">
                <a:latin typeface="Century Gothic" panose="020B0502020202020204" pitchFamily="34" charset="0"/>
              </a:rPr>
              <a:t>manche.</a:t>
            </a:r>
          </a:p>
          <a:p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Ils sont tricotés.</a:t>
            </a:r>
          </a:p>
          <a:p>
            <a:endParaRPr lang="fr-FR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D2BB2A-6531-1D19-597E-DD51726AC915}"/>
              </a:ext>
            </a:extLst>
          </p:cNvPr>
          <p:cNvSpPr txBox="1"/>
          <p:nvPr/>
        </p:nvSpPr>
        <p:spPr>
          <a:xfrm>
            <a:off x="471486" y="3082328"/>
            <a:ext cx="567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Nous avons observé </a:t>
            </a:r>
            <a:r>
              <a:rPr lang="fr-FR" sz="1800" dirty="0">
                <a:latin typeface="Century Gothic" panose="020B0502020202020204" pitchFamily="34" charset="0"/>
              </a:rPr>
              <a:t>différents objets réalisés </a:t>
            </a:r>
          </a:p>
          <a:p>
            <a:r>
              <a:rPr lang="fr-FR" sz="1800" dirty="0">
                <a:latin typeface="Century Gothic" panose="020B0502020202020204" pitchFamily="34" charset="0"/>
              </a:rPr>
              <a:t>avec de la laine.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CD82E4-225D-88D7-3A34-42FF17A31FE1}"/>
              </a:ext>
            </a:extLst>
          </p:cNvPr>
          <p:cNvSpPr txBox="1"/>
          <p:nvPr/>
        </p:nvSpPr>
        <p:spPr>
          <a:xfrm>
            <a:off x="471486" y="1032119"/>
            <a:ext cx="29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Century Gothic" panose="020B0502020202020204" pitchFamily="34" charset="0"/>
              </a:rPr>
              <a:t>Nous avons observé des </a:t>
            </a:r>
          </a:p>
          <a:p>
            <a:r>
              <a:rPr lang="fr-FR" sz="1800" dirty="0">
                <a:latin typeface="Century Gothic" panose="020B0502020202020204" pitchFamily="34" charset="0"/>
              </a:rPr>
              <a:t>pelotes de laine.</a:t>
            </a:r>
            <a:endParaRPr lang="fr-FR" dirty="0"/>
          </a:p>
        </p:txBody>
      </p:sp>
      <p:pic>
        <p:nvPicPr>
          <p:cNvPr id="11" name="Image 10" descr="Une image contenant habits, Motif (stylisme), textile&#10;&#10;Description générée automatiquement">
            <a:extLst>
              <a:ext uri="{FF2B5EF4-FFF2-40B4-BE49-F238E27FC236}">
                <a16:creationId xmlns:a16="http://schemas.microsoft.com/office/drawing/2014/main" id="{FEACE86F-6E3B-C295-BAC9-E2390B5125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0679" y="6931327"/>
            <a:ext cx="3042955" cy="22822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D43D9C-C155-99E7-DEB1-2F168BE76EF4}"/>
              </a:ext>
            </a:extLst>
          </p:cNvPr>
          <p:cNvSpPr txBox="1"/>
          <p:nvPr/>
        </p:nvSpPr>
        <p:spPr>
          <a:xfrm>
            <a:off x="3680008" y="7311234"/>
            <a:ext cx="247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Du tissu et un tapis.</a:t>
            </a:r>
          </a:p>
          <a:p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Ils sont tissés.</a:t>
            </a:r>
          </a:p>
        </p:txBody>
      </p:sp>
      <p:pic>
        <p:nvPicPr>
          <p:cNvPr id="14" name="Image 13" descr="Une image contenant motif, point, textile, fibre textile&#10;&#10;Description générée automatiquement">
            <a:extLst>
              <a:ext uri="{FF2B5EF4-FFF2-40B4-BE49-F238E27FC236}">
                <a16:creationId xmlns:a16="http://schemas.microsoft.com/office/drawing/2014/main" id="{4DEF4A23-E12C-ED69-F994-D045176006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80009" y="7957565"/>
            <a:ext cx="1674637" cy="12559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8ABAFFF-F2E6-A231-2B89-BFA4C23A76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87675" y="5269809"/>
            <a:ext cx="1375205" cy="15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B66228-19C7-0842-7978-04EB8C9A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C02E-0ED8-6545-9F1A-0DDB23A88924}" type="slidenum">
              <a:rPr lang="fr-FR" smtClean="0"/>
              <a:t>2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4112B5A-E210-28FD-5AB8-5297708E9558}"/>
              </a:ext>
            </a:extLst>
          </p:cNvPr>
          <p:cNvGrpSpPr/>
          <p:nvPr/>
        </p:nvGrpSpPr>
        <p:grpSpPr>
          <a:xfrm>
            <a:off x="756745" y="756745"/>
            <a:ext cx="5470633" cy="8424654"/>
            <a:chOff x="1288332" y="1694333"/>
            <a:chExt cx="4374383" cy="641691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4C518A1-998F-3749-7DC3-22F3D52CEBB7}"/>
                </a:ext>
              </a:extLst>
            </p:cNvPr>
            <p:cNvGrpSpPr/>
            <p:nvPr/>
          </p:nvGrpSpPr>
          <p:grpSpPr>
            <a:xfrm rot="16200000">
              <a:off x="267066" y="2715599"/>
              <a:ext cx="6416915" cy="4374383"/>
              <a:chOff x="267066" y="2715599"/>
              <a:chExt cx="6416915" cy="4374383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66AC0EA-09DB-753F-78FF-8CABAA313FCC}"/>
                  </a:ext>
                </a:extLst>
              </p:cNvPr>
              <p:cNvSpPr txBox="1"/>
              <p:nvPr/>
            </p:nvSpPr>
            <p:spPr>
              <a:xfrm>
                <a:off x="267066" y="2715599"/>
                <a:ext cx="6416915" cy="518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385" b="1" dirty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Voici quelques aliments que nous pouvons acheter à l’épicerie.</a:t>
                </a:r>
                <a:endParaRPr lang="fr-FR" sz="1385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  <a:p>
                <a:endParaRPr lang="fr-FR" sz="1385" dirty="0">
                  <a:solidFill>
                    <a:schemeClr val="accent2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5" name="Image 4" descr="Une image contenant personne, intérieur&#10;&#10;Description générée automatiquement">
                <a:extLst>
                  <a:ext uri="{FF2B5EF4-FFF2-40B4-BE49-F238E27FC236}">
                    <a16:creationId xmlns:a16="http://schemas.microsoft.com/office/drawing/2014/main" id="{B1788E1C-927E-055D-A0EE-76B74CCA9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1692" y="3095321"/>
                <a:ext cx="2522592" cy="1891944"/>
              </a:xfrm>
              <a:prstGeom prst="rect">
                <a:avLst/>
              </a:prstGeom>
            </p:spPr>
          </p:pic>
          <p:pic>
            <p:nvPicPr>
              <p:cNvPr id="10" name="Image 9" descr="Une image contenant personne, intérieur&#10;&#10;Description générée automatiquement">
                <a:extLst>
                  <a:ext uri="{FF2B5EF4-FFF2-40B4-BE49-F238E27FC236}">
                    <a16:creationId xmlns:a16="http://schemas.microsoft.com/office/drawing/2014/main" id="{BE370DA9-8A50-3572-AE58-46309A0428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6155" y="3095321"/>
                <a:ext cx="2201405" cy="1891944"/>
              </a:xfrm>
              <a:prstGeom prst="rect">
                <a:avLst/>
              </a:prstGeom>
            </p:spPr>
          </p:pic>
          <p:pic>
            <p:nvPicPr>
              <p:cNvPr id="19" name="Image 18" descr="Une image contenant texte, personne, boutique&#10;&#10;Description générée automatiquement">
                <a:extLst>
                  <a:ext uri="{FF2B5EF4-FFF2-40B4-BE49-F238E27FC236}">
                    <a16:creationId xmlns:a16="http://schemas.microsoft.com/office/drawing/2014/main" id="{39743D4E-0557-38DA-7F05-4DA2CDB10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9914" y="5061489"/>
                <a:ext cx="1994370" cy="1495777"/>
              </a:xfrm>
              <a:prstGeom prst="rect">
                <a:avLst/>
              </a:prstGeom>
            </p:spPr>
          </p:pic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84C42DFD-ECC2-B27E-8B6A-D5418C026593}"/>
                  </a:ext>
                </a:extLst>
              </p:cNvPr>
              <p:cNvSpPr/>
              <p:nvPr/>
            </p:nvSpPr>
            <p:spPr>
              <a:xfrm>
                <a:off x="1781641" y="4594985"/>
                <a:ext cx="1257425" cy="3218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46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fr-FR" sz="1246" dirty="0">
                    <a:latin typeface="Century Gothic" panose="020B0502020202020204" pitchFamily="34" charset="0"/>
                  </a:rPr>
                  <a:t>De la viande</a:t>
                </a:r>
              </a:p>
              <a:p>
                <a:pPr algn="ctr"/>
                <a:endParaRPr lang="fr-FR" sz="1246" dirty="0"/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642A0B86-06FE-93F2-4049-B4802B99446A}"/>
                  </a:ext>
                </a:extLst>
              </p:cNvPr>
              <p:cNvSpPr/>
              <p:nvPr/>
            </p:nvSpPr>
            <p:spPr>
              <a:xfrm>
                <a:off x="1874870" y="5124249"/>
                <a:ext cx="1257425" cy="3218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46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fr-FR" sz="1246" dirty="0">
                    <a:latin typeface="Century Gothic" panose="020B0502020202020204" pitchFamily="34" charset="0"/>
                  </a:rPr>
                  <a:t>De la farine</a:t>
                </a:r>
              </a:p>
              <a:p>
                <a:pPr algn="ctr"/>
                <a:endParaRPr lang="fr-FR" sz="1246" dirty="0"/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0B39B0D6-0C1F-F8ED-39A7-A92F2B47748C}"/>
                  </a:ext>
                </a:extLst>
              </p:cNvPr>
              <p:cNvSpPr/>
              <p:nvPr/>
            </p:nvSpPr>
            <p:spPr>
              <a:xfrm>
                <a:off x="3564494" y="3169545"/>
                <a:ext cx="1257425" cy="3218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46" dirty="0">
                  <a:latin typeface="Century Gothic" panose="020B0502020202020204" pitchFamily="34" charset="0"/>
                </a:endParaRPr>
              </a:p>
              <a:p>
                <a:r>
                  <a:rPr lang="fr-FR" sz="1246" dirty="0">
                    <a:latin typeface="Century Gothic" panose="020B0502020202020204" pitchFamily="34" charset="0"/>
                  </a:rPr>
                  <a:t>Des légumes</a:t>
                </a:r>
              </a:p>
              <a:p>
                <a:pPr algn="ctr"/>
                <a:endParaRPr lang="fr-FR" sz="1246" dirty="0"/>
              </a:p>
            </p:txBody>
          </p:sp>
          <p:pic>
            <p:nvPicPr>
              <p:cNvPr id="25" name="Image 24" descr="Une image contenant personne, intérieur&#10;&#10;Description générée automatiquement">
                <a:extLst>
                  <a:ext uri="{FF2B5EF4-FFF2-40B4-BE49-F238E27FC236}">
                    <a16:creationId xmlns:a16="http://schemas.microsoft.com/office/drawing/2014/main" id="{486C5237-4E9D-1C81-75A6-03226272B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6155" y="5061489"/>
                <a:ext cx="2704656" cy="2028493"/>
              </a:xfrm>
              <a:prstGeom prst="rect">
                <a:avLst/>
              </a:prstGeom>
            </p:spPr>
          </p:pic>
        </p:grp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AEF3741A-FDC2-E487-8B3D-6B3C1C2E2C65}"/>
                </a:ext>
              </a:extLst>
            </p:cNvPr>
            <p:cNvSpPr/>
            <p:nvPr/>
          </p:nvSpPr>
          <p:spPr>
            <a:xfrm rot="16200000">
              <a:off x="4242048" y="3486200"/>
              <a:ext cx="2333355" cy="3218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46" dirty="0">
                <a:latin typeface="Century Gothic" panose="020B0502020202020204" pitchFamily="34" charset="0"/>
              </a:endParaRPr>
            </a:p>
            <a:p>
              <a:pPr algn="ctr"/>
              <a:r>
                <a:rPr lang="fr-FR" sz="1246" dirty="0">
                  <a:latin typeface="Century Gothic" panose="020B0502020202020204" pitchFamily="34" charset="0"/>
                </a:rPr>
                <a:t>Du fromage et du boudin</a:t>
              </a:r>
            </a:p>
            <a:p>
              <a:pPr algn="ctr"/>
              <a:endParaRPr lang="fr-FR" sz="1246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79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694D19B-0E70-E6A0-D661-0F6E1282D110}"/>
              </a:ext>
            </a:extLst>
          </p:cNvPr>
          <p:cNvSpPr txBox="1"/>
          <p:nvPr/>
        </p:nvSpPr>
        <p:spPr>
          <a:xfrm>
            <a:off x="469900" y="173271"/>
            <a:ext cx="615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Classons les aliments que nous avons découverts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C221D-DE6F-B297-44FE-D9DBA79FDDD9}"/>
              </a:ext>
            </a:extLst>
          </p:cNvPr>
          <p:cNvSpPr txBox="1"/>
          <p:nvPr/>
        </p:nvSpPr>
        <p:spPr>
          <a:xfrm>
            <a:off x="843548" y="5521747"/>
            <a:ext cx="6159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venir Book" panose="02000503020000020003" pitchFamily="2" charset="0"/>
              </a:rPr>
              <a:t>Aliments d’origine animale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201B40-98DD-CDB8-3214-3FF8E1A93B1F}"/>
              </a:ext>
            </a:extLst>
          </p:cNvPr>
          <p:cNvSpPr txBox="1"/>
          <p:nvPr/>
        </p:nvSpPr>
        <p:spPr>
          <a:xfrm>
            <a:off x="691685" y="1352364"/>
            <a:ext cx="32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Avenir Book" panose="02000503020000020003" pitchFamily="2" charset="0"/>
              </a:rPr>
              <a:t>Aliments d’origine végétale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99DFB3-EF60-CCF3-C8E6-8DF9C98E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3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5B0698A-1E12-E6C7-3128-769657BB9380}"/>
              </a:ext>
            </a:extLst>
          </p:cNvPr>
          <p:cNvGrpSpPr/>
          <p:nvPr/>
        </p:nvGrpSpPr>
        <p:grpSpPr>
          <a:xfrm>
            <a:off x="922473" y="2357989"/>
            <a:ext cx="1735727" cy="1375128"/>
            <a:chOff x="922474" y="1560394"/>
            <a:chExt cx="1735727" cy="1375128"/>
          </a:xfrm>
        </p:grpSpPr>
        <p:pic>
          <p:nvPicPr>
            <p:cNvPr id="5" name="Image 4" descr="Une image contenant vert, légume, frais&#10;&#10;Description générée automatiquement">
              <a:extLst>
                <a:ext uri="{FF2B5EF4-FFF2-40B4-BE49-F238E27FC236}">
                  <a16:creationId xmlns:a16="http://schemas.microsoft.com/office/drawing/2014/main" id="{CE92A9A9-93A5-DBD0-9A13-ABABBAA7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474" y="1974820"/>
              <a:ext cx="1440000" cy="960702"/>
            </a:xfrm>
            <a:prstGeom prst="roundRect">
              <a:avLst>
                <a:gd name="adj" fmla="val 23012"/>
              </a:avLst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8DE3FAB-0BF4-E49A-9DEB-47FA64F62C60}"/>
                </a:ext>
              </a:extLst>
            </p:cNvPr>
            <p:cNvSpPr txBox="1"/>
            <p:nvPr/>
          </p:nvSpPr>
          <p:spPr>
            <a:xfrm>
              <a:off x="1021550" y="1614890"/>
              <a:ext cx="163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Century Gothic" panose="020B0502020202020204" pitchFamily="34" charset="0"/>
                </a:rPr>
                <a:t>Des poireaux</a:t>
              </a:r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022C9131-B21E-5287-ABD0-D7F50ABF31F1}"/>
                </a:ext>
              </a:extLst>
            </p:cNvPr>
            <p:cNvSpPr/>
            <p:nvPr/>
          </p:nvSpPr>
          <p:spPr>
            <a:xfrm>
              <a:off x="922474" y="1560394"/>
              <a:ext cx="1441183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6F7A33B-84A8-23CB-5693-0082609CD6F9}"/>
              </a:ext>
            </a:extLst>
          </p:cNvPr>
          <p:cNvGrpSpPr/>
          <p:nvPr/>
        </p:nvGrpSpPr>
        <p:grpSpPr>
          <a:xfrm>
            <a:off x="4167073" y="2393099"/>
            <a:ext cx="1771629" cy="1390245"/>
            <a:chOff x="4266824" y="1628754"/>
            <a:chExt cx="1771629" cy="1390245"/>
          </a:xfrm>
        </p:grpSpPr>
        <p:pic>
          <p:nvPicPr>
            <p:cNvPr id="13" name="Image 12" descr="Une image contenant carotte, pile, frites, légume&#10;&#10;Description générée automatiquement">
              <a:extLst>
                <a:ext uri="{FF2B5EF4-FFF2-40B4-BE49-F238E27FC236}">
                  <a16:creationId xmlns:a16="http://schemas.microsoft.com/office/drawing/2014/main" id="{6FCFD630-FD6E-426D-D4FE-DBA599257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6824" y="2058057"/>
              <a:ext cx="1440000" cy="960942"/>
            </a:xfrm>
            <a:prstGeom prst="roundRect">
              <a:avLst>
                <a:gd name="adj" fmla="val 21953"/>
              </a:avLst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5F6C612-0B76-401B-9663-4D652D055789}"/>
                </a:ext>
              </a:extLst>
            </p:cNvPr>
            <p:cNvSpPr txBox="1"/>
            <p:nvPr/>
          </p:nvSpPr>
          <p:spPr>
            <a:xfrm>
              <a:off x="4401802" y="1716483"/>
              <a:ext cx="163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Century Gothic" panose="020B0502020202020204" pitchFamily="34" charset="0"/>
                </a:rPr>
                <a:t>Des carottes</a:t>
              </a: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9DD42852-BDCE-8F40-720B-AFA1FDDACEC6}"/>
                </a:ext>
              </a:extLst>
            </p:cNvPr>
            <p:cNvSpPr/>
            <p:nvPr/>
          </p:nvSpPr>
          <p:spPr>
            <a:xfrm>
              <a:off x="4276581" y="1628754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09CCD95-209E-0F32-E63F-DF6C902F39AF}"/>
              </a:ext>
            </a:extLst>
          </p:cNvPr>
          <p:cNvGrpSpPr/>
          <p:nvPr/>
        </p:nvGrpSpPr>
        <p:grpSpPr>
          <a:xfrm>
            <a:off x="841036" y="3924669"/>
            <a:ext cx="1710217" cy="1375814"/>
            <a:chOff x="2768960" y="3105137"/>
            <a:chExt cx="1710217" cy="1375814"/>
          </a:xfrm>
        </p:grpSpPr>
        <p:pic>
          <p:nvPicPr>
            <p:cNvPr id="17" name="Image 16" descr="Une image contenant pomme, alimentation, fruit, intérieur&#10;&#10;Description générée automatiquement">
              <a:extLst>
                <a:ext uri="{FF2B5EF4-FFF2-40B4-BE49-F238E27FC236}">
                  <a16:creationId xmlns:a16="http://schemas.microsoft.com/office/drawing/2014/main" id="{85FDA41E-D0DE-861F-8B09-2DE4E8F6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8960" y="3519268"/>
              <a:ext cx="1440000" cy="961683"/>
            </a:xfrm>
            <a:prstGeom prst="roundRect">
              <a:avLst>
                <a:gd name="adj" fmla="val 21949"/>
              </a:avLst>
            </a:prstGeom>
          </p:spPr>
        </p:pic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841092C9-E8A1-1C01-C935-D1AD7F128D0A}"/>
                </a:ext>
              </a:extLst>
            </p:cNvPr>
            <p:cNvSpPr/>
            <p:nvPr/>
          </p:nvSpPr>
          <p:spPr>
            <a:xfrm>
              <a:off x="2768960" y="3105137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85A53BD-37C8-CC19-49E7-130689089111}"/>
                </a:ext>
              </a:extLst>
            </p:cNvPr>
            <p:cNvSpPr txBox="1"/>
            <p:nvPr/>
          </p:nvSpPr>
          <p:spPr>
            <a:xfrm>
              <a:off x="2842526" y="3133333"/>
              <a:ext cx="163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Century Gothic" panose="020B0502020202020204" pitchFamily="34" charset="0"/>
                </a:rPr>
                <a:t>Des pommes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AF7DDF3-8469-F0B6-C157-C90A13E74ED1}"/>
              </a:ext>
            </a:extLst>
          </p:cNvPr>
          <p:cNvGrpSpPr/>
          <p:nvPr/>
        </p:nvGrpSpPr>
        <p:grpSpPr>
          <a:xfrm>
            <a:off x="2535696" y="3919700"/>
            <a:ext cx="1664627" cy="1375128"/>
            <a:chOff x="4560013" y="4067287"/>
            <a:chExt cx="1664627" cy="1375128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E4E6DAD6-C51E-C834-6AE1-4F969945EFED}"/>
                </a:ext>
              </a:extLst>
            </p:cNvPr>
            <p:cNvSpPr/>
            <p:nvPr/>
          </p:nvSpPr>
          <p:spPr>
            <a:xfrm>
              <a:off x="4560991" y="4067287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FB6C2EAF-B1FC-0E2E-7CEA-4B4BC62DCF66}"/>
                </a:ext>
              </a:extLst>
            </p:cNvPr>
            <p:cNvGrpSpPr/>
            <p:nvPr/>
          </p:nvGrpSpPr>
          <p:grpSpPr>
            <a:xfrm>
              <a:off x="4560013" y="4085738"/>
              <a:ext cx="1664627" cy="1322089"/>
              <a:chOff x="4589398" y="3241601"/>
              <a:chExt cx="1664627" cy="1322089"/>
            </a:xfrm>
          </p:grpSpPr>
          <p:pic>
            <p:nvPicPr>
              <p:cNvPr id="15" name="Image 14" descr="Une image contenant extérieur, plante, légume, vente&#10;&#10;Description générée automatiquement">
                <a:extLst>
                  <a:ext uri="{FF2B5EF4-FFF2-40B4-BE49-F238E27FC236}">
                    <a16:creationId xmlns:a16="http://schemas.microsoft.com/office/drawing/2014/main" id="{82D6A9CB-9FD4-B782-814E-F5ACE5EAB5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89398" y="3602393"/>
                <a:ext cx="1440000" cy="961297"/>
              </a:xfrm>
              <a:prstGeom prst="roundRect">
                <a:avLst>
                  <a:gd name="adj" fmla="val 24065"/>
                </a:avLst>
              </a:prstGeom>
            </p:spPr>
          </p:pic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74A6712E-A672-5FC8-573A-472D9F97145E}"/>
                  </a:ext>
                </a:extLst>
              </p:cNvPr>
              <p:cNvSpPr txBox="1"/>
              <p:nvPr/>
            </p:nvSpPr>
            <p:spPr>
              <a:xfrm>
                <a:off x="4617374" y="3241601"/>
                <a:ext cx="1636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entury Gothic" panose="020B0502020202020204" pitchFamily="34" charset="0"/>
                  </a:rPr>
                  <a:t>Des oignons</a:t>
                </a:r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BA19201-3251-D7A2-A66B-9DBA4FC7424D}"/>
              </a:ext>
            </a:extLst>
          </p:cNvPr>
          <p:cNvGrpSpPr/>
          <p:nvPr/>
        </p:nvGrpSpPr>
        <p:grpSpPr>
          <a:xfrm>
            <a:off x="2550252" y="2401368"/>
            <a:ext cx="1636651" cy="1381531"/>
            <a:chOff x="4547803" y="6201159"/>
            <a:chExt cx="1636651" cy="1381531"/>
          </a:xfrm>
        </p:grpSpPr>
        <p:pic>
          <p:nvPicPr>
            <p:cNvPr id="29" name="Image 28" descr="Une image contenant texte, intérieur, rayon, bidon&#10;&#10;Description générée automatiquement">
              <a:extLst>
                <a:ext uri="{FF2B5EF4-FFF2-40B4-BE49-F238E27FC236}">
                  <a16:creationId xmlns:a16="http://schemas.microsoft.com/office/drawing/2014/main" id="{BF60B462-A272-A19F-6C64-8606DD6DB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4356" y="6621646"/>
              <a:ext cx="1440000" cy="961044"/>
            </a:xfrm>
            <a:prstGeom prst="roundRect">
              <a:avLst>
                <a:gd name="adj" fmla="val 24596"/>
              </a:avLst>
            </a:prstGeom>
          </p:spPr>
        </p:pic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C0816683-68B9-F0C9-947E-16C5C2D66EF0}"/>
                </a:ext>
              </a:extLst>
            </p:cNvPr>
            <p:cNvSpPr/>
            <p:nvPr/>
          </p:nvSpPr>
          <p:spPr>
            <a:xfrm>
              <a:off x="4547804" y="6201159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FCACB673-3FBF-AA9E-49EF-AB2DE1A2A077}"/>
                </a:ext>
              </a:extLst>
            </p:cNvPr>
            <p:cNvSpPr txBox="1"/>
            <p:nvPr/>
          </p:nvSpPr>
          <p:spPr>
            <a:xfrm>
              <a:off x="4547803" y="6279734"/>
              <a:ext cx="163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Century Gothic" panose="020B0502020202020204" pitchFamily="34" charset="0"/>
                </a:rPr>
                <a:t>De la confiture</a:t>
              </a:r>
            </a:p>
          </p:txBody>
        </p:sp>
      </p:grpSp>
      <p:pic>
        <p:nvPicPr>
          <p:cNvPr id="20" name="Graphique 19" descr="Plante avec racines avec un remplissage uni">
            <a:extLst>
              <a:ext uri="{FF2B5EF4-FFF2-40B4-BE49-F238E27FC236}">
                <a16:creationId xmlns:a16="http://schemas.microsoft.com/office/drawing/2014/main" id="{1CC59820-5643-C834-7908-FBE3C8591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1553" y="1270313"/>
            <a:ext cx="914400" cy="9144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23B916F3-168E-E350-E64D-BBC136E7F755}"/>
              </a:ext>
            </a:extLst>
          </p:cNvPr>
          <p:cNvGrpSpPr/>
          <p:nvPr/>
        </p:nvGrpSpPr>
        <p:grpSpPr>
          <a:xfrm>
            <a:off x="875395" y="6292902"/>
            <a:ext cx="1811851" cy="1380888"/>
            <a:chOff x="2716468" y="1768397"/>
            <a:chExt cx="1811851" cy="1380888"/>
          </a:xfrm>
        </p:grpSpPr>
        <p:pic>
          <p:nvPicPr>
            <p:cNvPr id="28" name="Image 27" descr="Une image contenant texte, éléments, variété&#10;&#10;Description générée automatiquement">
              <a:extLst>
                <a:ext uri="{FF2B5EF4-FFF2-40B4-BE49-F238E27FC236}">
                  <a16:creationId xmlns:a16="http://schemas.microsoft.com/office/drawing/2014/main" id="{E352B79C-FCFB-3426-C494-BD3F241A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6468" y="2188798"/>
              <a:ext cx="1440000" cy="960487"/>
            </a:xfrm>
            <a:prstGeom prst="roundRect">
              <a:avLst>
                <a:gd name="adj" fmla="val 24600"/>
              </a:avLst>
            </a:prstGeom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5B74BAE3-42EE-7DFC-C28D-D2D437C48FAA}"/>
                </a:ext>
              </a:extLst>
            </p:cNvPr>
            <p:cNvSpPr/>
            <p:nvPr/>
          </p:nvSpPr>
          <p:spPr>
            <a:xfrm>
              <a:off x="2716468" y="1768397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EAEA829-9571-9B03-D08E-89CBE9742A99}"/>
                </a:ext>
              </a:extLst>
            </p:cNvPr>
            <p:cNvSpPr txBox="1"/>
            <p:nvPr/>
          </p:nvSpPr>
          <p:spPr>
            <a:xfrm>
              <a:off x="2891668" y="1821916"/>
              <a:ext cx="163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Century Gothic" panose="020B0502020202020204" pitchFamily="34" charset="0"/>
                </a:rPr>
                <a:t>Du beurre</a:t>
              </a:r>
            </a:p>
          </p:txBody>
        </p:sp>
      </p:grpSp>
      <p:pic>
        <p:nvPicPr>
          <p:cNvPr id="34" name="Graphique 33" descr="Cuisse de poulet avec un remplissage uni">
            <a:extLst>
              <a:ext uri="{FF2B5EF4-FFF2-40B4-BE49-F238E27FC236}">
                <a16:creationId xmlns:a16="http://schemas.microsoft.com/office/drawing/2014/main" id="{FA90F0CF-0CF3-EB3D-19D5-00940F58A6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76017">
            <a:off x="3896434" y="5403224"/>
            <a:ext cx="914400" cy="914400"/>
          </a:xfrm>
          <a:prstGeom prst="rect">
            <a:avLst/>
          </a:prstGeom>
        </p:spPr>
      </p:pic>
      <p:grpSp>
        <p:nvGrpSpPr>
          <p:cNvPr id="67" name="Groupe 66">
            <a:extLst>
              <a:ext uri="{FF2B5EF4-FFF2-40B4-BE49-F238E27FC236}">
                <a16:creationId xmlns:a16="http://schemas.microsoft.com/office/drawing/2014/main" id="{1131A858-CB70-D118-9818-D934C1AF3480}"/>
              </a:ext>
            </a:extLst>
          </p:cNvPr>
          <p:cNvGrpSpPr/>
          <p:nvPr/>
        </p:nvGrpSpPr>
        <p:grpSpPr>
          <a:xfrm>
            <a:off x="2398746" y="6311821"/>
            <a:ext cx="1636651" cy="1375128"/>
            <a:chOff x="2615464" y="3218145"/>
            <a:chExt cx="1636651" cy="1375128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280DDA22-EA5C-6405-6CD2-2EAB1C6C3C42}"/>
                </a:ext>
              </a:extLst>
            </p:cNvPr>
            <p:cNvSpPr/>
            <p:nvPr/>
          </p:nvSpPr>
          <p:spPr>
            <a:xfrm>
              <a:off x="2709000" y="3218145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4FD15D1-2F6C-CDEF-62CF-64A3E08B3ABD}"/>
                </a:ext>
              </a:extLst>
            </p:cNvPr>
            <p:cNvSpPr txBox="1"/>
            <p:nvPr/>
          </p:nvSpPr>
          <p:spPr>
            <a:xfrm>
              <a:off x="2615464" y="3313643"/>
              <a:ext cx="1636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Century Gothic" panose="020B0502020202020204" pitchFamily="34" charset="0"/>
                </a:rPr>
                <a:t>Des œufs de poule</a:t>
              </a:r>
            </a:p>
          </p:txBody>
        </p:sp>
        <p:pic>
          <p:nvPicPr>
            <p:cNvPr id="70" name="Image 69" descr="Une image contenant intérieur, plancher&#10;&#10;Description générée automatiquement">
              <a:extLst>
                <a:ext uri="{FF2B5EF4-FFF2-40B4-BE49-F238E27FC236}">
                  <a16:creationId xmlns:a16="http://schemas.microsoft.com/office/drawing/2014/main" id="{5A2C1421-22F4-CC52-2ECE-21612D9A0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9000" y="3689169"/>
              <a:ext cx="1440000" cy="896956"/>
            </a:xfrm>
            <a:prstGeom prst="roundRect">
              <a:avLst>
                <a:gd name="adj" fmla="val 25436"/>
              </a:avLst>
            </a:prstGeom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3522D07A-727F-ACD9-C751-1AB766F4769B}"/>
              </a:ext>
            </a:extLst>
          </p:cNvPr>
          <p:cNvGrpSpPr/>
          <p:nvPr/>
        </p:nvGrpSpPr>
        <p:grpSpPr>
          <a:xfrm>
            <a:off x="4139737" y="6320266"/>
            <a:ext cx="1896822" cy="1375128"/>
            <a:chOff x="4623130" y="3218145"/>
            <a:chExt cx="1896822" cy="1375128"/>
          </a:xfrm>
        </p:grpSpPr>
        <p:pic>
          <p:nvPicPr>
            <p:cNvPr id="72" name="Image 71" descr="Une image contenant intérieur, en-cas&#10;&#10;Description générée automatiquement">
              <a:extLst>
                <a:ext uri="{FF2B5EF4-FFF2-40B4-BE49-F238E27FC236}">
                  <a16:creationId xmlns:a16="http://schemas.microsoft.com/office/drawing/2014/main" id="{B0AC6695-7373-0682-8417-BF4AD0A5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3130" y="3631925"/>
              <a:ext cx="1440000" cy="961348"/>
            </a:xfrm>
            <a:prstGeom prst="roundRect">
              <a:avLst>
                <a:gd name="adj" fmla="val 21828"/>
              </a:avLst>
            </a:prstGeom>
          </p:spPr>
        </p:pic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7B6AECC0-4098-2445-90D9-CA4B88035FCC}"/>
                </a:ext>
              </a:extLst>
            </p:cNvPr>
            <p:cNvSpPr/>
            <p:nvPr/>
          </p:nvSpPr>
          <p:spPr>
            <a:xfrm>
              <a:off x="4623130" y="3218145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3F65E3C-4FCF-F793-863E-54093535ED67}"/>
                </a:ext>
              </a:extLst>
            </p:cNvPr>
            <p:cNvSpPr txBox="1"/>
            <p:nvPr/>
          </p:nvSpPr>
          <p:spPr>
            <a:xfrm>
              <a:off x="4883301" y="3286838"/>
              <a:ext cx="163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Century Gothic" panose="020B0502020202020204" pitchFamily="34" charset="0"/>
                </a:rPr>
                <a:t>Du steak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241E8F78-6A04-E8E8-5EB9-D30FFD23D689}"/>
              </a:ext>
            </a:extLst>
          </p:cNvPr>
          <p:cNvGrpSpPr/>
          <p:nvPr/>
        </p:nvGrpSpPr>
        <p:grpSpPr>
          <a:xfrm>
            <a:off x="875395" y="7853800"/>
            <a:ext cx="1893088" cy="1399672"/>
            <a:chOff x="2709000" y="4636254"/>
            <a:chExt cx="1893088" cy="1399672"/>
          </a:xfrm>
        </p:grpSpPr>
        <p:pic>
          <p:nvPicPr>
            <p:cNvPr id="76" name="Image 75" descr="Une image contenant radicchio, dessert, boutique&#10;&#10;Description générée automatiquement">
              <a:extLst>
                <a:ext uri="{FF2B5EF4-FFF2-40B4-BE49-F238E27FC236}">
                  <a16:creationId xmlns:a16="http://schemas.microsoft.com/office/drawing/2014/main" id="{8D66439B-C427-C905-DCAD-D0C7D9EBE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9000" y="5072543"/>
              <a:ext cx="1440000" cy="961294"/>
            </a:xfrm>
            <a:prstGeom prst="roundRect">
              <a:avLst>
                <a:gd name="adj" fmla="val 21829"/>
              </a:avLst>
            </a:prstGeom>
          </p:spPr>
        </p:pic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79787C12-A007-0B64-73B1-4A9D7F85670D}"/>
                </a:ext>
              </a:extLst>
            </p:cNvPr>
            <p:cNvSpPr/>
            <p:nvPr/>
          </p:nvSpPr>
          <p:spPr>
            <a:xfrm>
              <a:off x="2709000" y="4660798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24AA26C3-A97B-5E1A-B4D1-36947B15D79A}"/>
                </a:ext>
              </a:extLst>
            </p:cNvPr>
            <p:cNvSpPr txBox="1"/>
            <p:nvPr/>
          </p:nvSpPr>
          <p:spPr>
            <a:xfrm>
              <a:off x="2965437" y="4636254"/>
              <a:ext cx="1636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Century Gothic" panose="020B0502020202020204" pitchFamily="34" charset="0"/>
                </a:rPr>
                <a:t>Des côtes d’agneau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D8D58CF4-1593-0F95-EE5D-E86EC29CAE4B}"/>
              </a:ext>
            </a:extLst>
          </p:cNvPr>
          <p:cNvGrpSpPr/>
          <p:nvPr/>
        </p:nvGrpSpPr>
        <p:grpSpPr>
          <a:xfrm>
            <a:off x="2490129" y="7887920"/>
            <a:ext cx="1783736" cy="1382234"/>
            <a:chOff x="4617773" y="4658615"/>
            <a:chExt cx="1783736" cy="1382234"/>
          </a:xfrm>
        </p:grpSpPr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FA0F5737-3DCA-D90E-536E-B4D21422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7773" y="5079851"/>
              <a:ext cx="1440000" cy="960998"/>
            </a:xfrm>
            <a:prstGeom prst="roundRect">
              <a:avLst>
                <a:gd name="adj" fmla="val 21830"/>
              </a:avLst>
            </a:prstGeom>
          </p:spPr>
        </p:pic>
        <p:sp>
          <p:nvSpPr>
            <p:cNvPr id="81" name="Rectangle : coins arrondis 80">
              <a:extLst>
                <a:ext uri="{FF2B5EF4-FFF2-40B4-BE49-F238E27FC236}">
                  <a16:creationId xmlns:a16="http://schemas.microsoft.com/office/drawing/2014/main" id="{8294DBCB-1103-CCE3-4E6B-6EC859E92520}"/>
                </a:ext>
              </a:extLst>
            </p:cNvPr>
            <p:cNvSpPr/>
            <p:nvPr/>
          </p:nvSpPr>
          <p:spPr>
            <a:xfrm>
              <a:off x="4617773" y="4658615"/>
              <a:ext cx="1440000" cy="1375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77B34B85-B10E-361A-80C7-88CC78149692}"/>
                </a:ext>
              </a:extLst>
            </p:cNvPr>
            <p:cNvSpPr txBox="1"/>
            <p:nvPr/>
          </p:nvSpPr>
          <p:spPr>
            <a:xfrm>
              <a:off x="4764858" y="4706732"/>
              <a:ext cx="1636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Century Gothic" panose="020B0502020202020204" pitchFamily="34" charset="0"/>
                </a:rPr>
                <a:t>Du boudin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32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C675B0-68D2-A8B6-1CF3-44324202220B}"/>
              </a:ext>
            </a:extLst>
          </p:cNvPr>
          <p:cNvSpPr txBox="1"/>
          <p:nvPr/>
        </p:nvSpPr>
        <p:spPr>
          <a:xfrm>
            <a:off x="385762" y="392110"/>
            <a:ext cx="6086476" cy="9325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Mouton, brebis et agneau</a:t>
            </a:r>
          </a:p>
          <a:p>
            <a:r>
              <a:rPr lang="fr-FR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Où vivent-ils ? Comment se déroule leur vie ?</a:t>
            </a: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0E5B13-96A8-F3AE-3479-D7641AEE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FDC914-5954-E390-7304-A555D0488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56359" y="3319796"/>
            <a:ext cx="8442680" cy="40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0E5B13-96A8-F3AE-3479-D7641AEE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5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C31DE38-4B81-18D5-CCF8-02A27462456F}"/>
              </a:ext>
            </a:extLst>
          </p:cNvPr>
          <p:cNvGrpSpPr/>
          <p:nvPr/>
        </p:nvGrpSpPr>
        <p:grpSpPr>
          <a:xfrm rot="16200000">
            <a:off x="-772662" y="2223089"/>
            <a:ext cx="8351703" cy="5324422"/>
            <a:chOff x="82456" y="2715599"/>
            <a:chExt cx="7398936" cy="409398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9E1B11B-4BDD-7D14-F7A3-4EC7A805770D}"/>
                </a:ext>
              </a:extLst>
            </p:cNvPr>
            <p:cNvSpPr txBox="1"/>
            <p:nvPr/>
          </p:nvSpPr>
          <p:spPr>
            <a:xfrm>
              <a:off x="267066" y="2715599"/>
              <a:ext cx="6416915" cy="7317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385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Bélier, brebis, agneau et agnelle</a:t>
              </a:r>
            </a:p>
            <a:p>
              <a:r>
                <a:rPr lang="fr-FR" sz="1385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Où vivent-ils ? Comment se déroule leur vie ?</a:t>
              </a:r>
            </a:p>
            <a:p>
              <a:endParaRPr lang="fr-FR" sz="1385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2C85E98-D05B-B64C-17E1-C6695E769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4391" y="3481904"/>
              <a:ext cx="1268899" cy="111473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118E883-7972-B21C-5ABB-C80EE5949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456" y="3459778"/>
              <a:ext cx="1008319" cy="111473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BFF5A67-9E51-DE3F-961C-043CD7B4A032}"/>
                </a:ext>
              </a:extLst>
            </p:cNvPr>
            <p:cNvSpPr txBox="1"/>
            <p:nvPr/>
          </p:nvSpPr>
          <p:spPr>
            <a:xfrm>
              <a:off x="129493" y="4697309"/>
              <a:ext cx="3886966" cy="28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46" dirty="0">
                  <a:latin typeface="Century Gothic" panose="020B0502020202020204" pitchFamily="34" charset="0"/>
                </a:rPr>
                <a:t>La brebis donne naissance à un agneau.</a:t>
              </a:r>
            </a:p>
          </p:txBody>
        </p:sp>
        <p:sp>
          <p:nvSpPr>
            <p:cNvPr id="10" name="Flèche vers la droite 9">
              <a:extLst>
                <a:ext uri="{FF2B5EF4-FFF2-40B4-BE49-F238E27FC236}">
                  <a16:creationId xmlns:a16="http://schemas.microsoft.com/office/drawing/2014/main" id="{FDFF7B2F-3F92-2BCE-D29E-EA184B7EDDE1}"/>
                </a:ext>
              </a:extLst>
            </p:cNvPr>
            <p:cNvSpPr/>
            <p:nvPr/>
          </p:nvSpPr>
          <p:spPr>
            <a:xfrm>
              <a:off x="1151097" y="3944049"/>
              <a:ext cx="521774" cy="227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46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776B4B4-E75F-B2CD-2E0F-2A8CA1B60E9A}"/>
                </a:ext>
              </a:extLst>
            </p:cNvPr>
            <p:cNvSpPr txBox="1"/>
            <p:nvPr/>
          </p:nvSpPr>
          <p:spPr>
            <a:xfrm>
              <a:off x="2801427" y="4705077"/>
              <a:ext cx="3919430" cy="4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>
                  <a:latin typeface="Century Gothic" panose="020B0502020202020204" pitchFamily="34" charset="0"/>
                </a:rPr>
                <a:t>                       Il grandit et puis il est tué pour être mangé.</a:t>
              </a:r>
            </a:p>
          </p:txBody>
        </p:sp>
        <p:sp>
          <p:nvSpPr>
            <p:cNvPr id="12" name="Flèche vers la droite 11">
              <a:extLst>
                <a:ext uri="{FF2B5EF4-FFF2-40B4-BE49-F238E27FC236}">
                  <a16:creationId xmlns:a16="http://schemas.microsoft.com/office/drawing/2014/main" id="{1E0EC9DF-0AC8-8731-6D30-D77C8F1C32FF}"/>
                </a:ext>
              </a:extLst>
            </p:cNvPr>
            <p:cNvSpPr/>
            <p:nvPr/>
          </p:nvSpPr>
          <p:spPr>
            <a:xfrm>
              <a:off x="3125132" y="3945820"/>
              <a:ext cx="521774" cy="227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46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37C33DE-FAC4-41C0-737D-F11D07BC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7634" y="3481903"/>
              <a:ext cx="1321872" cy="1114734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975268E-B8E9-1DC4-47C9-1771DD519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3122" y="3481905"/>
              <a:ext cx="1068265" cy="1114734"/>
            </a:xfrm>
            <a:prstGeom prst="rect">
              <a:avLst/>
            </a:prstGeom>
          </p:spPr>
        </p:pic>
        <p:sp>
          <p:nvSpPr>
            <p:cNvPr id="15" name="Flèche vers la droite 14">
              <a:extLst>
                <a:ext uri="{FF2B5EF4-FFF2-40B4-BE49-F238E27FC236}">
                  <a16:creationId xmlns:a16="http://schemas.microsoft.com/office/drawing/2014/main" id="{1FA9BAE3-470A-C0DA-ACCE-B3DF06F2EFE2}"/>
                </a:ext>
              </a:extLst>
            </p:cNvPr>
            <p:cNvSpPr/>
            <p:nvPr/>
          </p:nvSpPr>
          <p:spPr>
            <a:xfrm>
              <a:off x="5110233" y="3925288"/>
              <a:ext cx="521774" cy="227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46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A9D1478-38D9-8995-DA61-6D520635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092" y="5172828"/>
              <a:ext cx="1090709" cy="958193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10D4727-5F18-4868-89D6-9936282E3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456" y="5103175"/>
              <a:ext cx="1008319" cy="1114734"/>
            </a:xfrm>
            <a:prstGeom prst="rect">
              <a:avLst/>
            </a:prstGeom>
          </p:spPr>
        </p:pic>
        <p:sp>
          <p:nvSpPr>
            <p:cNvPr id="18" name="Flèche vers la droite 17">
              <a:extLst>
                <a:ext uri="{FF2B5EF4-FFF2-40B4-BE49-F238E27FC236}">
                  <a16:creationId xmlns:a16="http://schemas.microsoft.com/office/drawing/2014/main" id="{ABE1A9FC-20A7-B556-CB85-CD363116644A}"/>
                </a:ext>
              </a:extLst>
            </p:cNvPr>
            <p:cNvSpPr/>
            <p:nvPr/>
          </p:nvSpPr>
          <p:spPr>
            <a:xfrm>
              <a:off x="1151097" y="5587445"/>
              <a:ext cx="521774" cy="227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46"/>
            </a:p>
          </p:txBody>
        </p:sp>
        <p:sp>
          <p:nvSpPr>
            <p:cNvPr id="19" name="Flèche vers la droite 18">
              <a:extLst>
                <a:ext uri="{FF2B5EF4-FFF2-40B4-BE49-F238E27FC236}">
                  <a16:creationId xmlns:a16="http://schemas.microsoft.com/office/drawing/2014/main" id="{A12DD7DA-9C5E-FF45-1519-189E99C62F0C}"/>
                </a:ext>
              </a:extLst>
            </p:cNvPr>
            <p:cNvSpPr/>
            <p:nvPr/>
          </p:nvSpPr>
          <p:spPr>
            <a:xfrm>
              <a:off x="3125132" y="5589216"/>
              <a:ext cx="521774" cy="227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46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FB1AAC0-0C38-1346-EF01-BE52F012A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7063" y="5172827"/>
              <a:ext cx="1063013" cy="896438"/>
            </a:xfrm>
            <a:prstGeom prst="rect">
              <a:avLst/>
            </a:prstGeom>
          </p:spPr>
        </p:pic>
        <p:sp>
          <p:nvSpPr>
            <p:cNvPr id="21" name="Flèche vers la droite 20">
              <a:extLst>
                <a:ext uri="{FF2B5EF4-FFF2-40B4-BE49-F238E27FC236}">
                  <a16:creationId xmlns:a16="http://schemas.microsoft.com/office/drawing/2014/main" id="{14360886-E81E-A361-BCAC-0B0300C1C451}"/>
                </a:ext>
              </a:extLst>
            </p:cNvPr>
            <p:cNvSpPr/>
            <p:nvPr/>
          </p:nvSpPr>
          <p:spPr>
            <a:xfrm>
              <a:off x="5085570" y="5568685"/>
              <a:ext cx="521774" cy="227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46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F07B5AE-D737-353E-1F78-9258A3BFA3B7}"/>
                </a:ext>
              </a:extLst>
            </p:cNvPr>
            <p:cNvSpPr txBox="1"/>
            <p:nvPr/>
          </p:nvSpPr>
          <p:spPr>
            <a:xfrm>
              <a:off x="129493" y="6376264"/>
              <a:ext cx="3446807" cy="28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46" dirty="0">
                  <a:latin typeface="Century Gothic" panose="020B0502020202020204" pitchFamily="34" charset="0"/>
                </a:rPr>
                <a:t>La brebis donne naissance à une agnelle.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05EB265-C8C3-8A12-3F3E-DD83FD281893}"/>
                </a:ext>
              </a:extLst>
            </p:cNvPr>
            <p:cNvSpPr txBox="1"/>
            <p:nvPr/>
          </p:nvSpPr>
          <p:spPr>
            <a:xfrm>
              <a:off x="3733294" y="6376263"/>
              <a:ext cx="3748098" cy="43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8" dirty="0">
                  <a:latin typeface="Century Gothic" panose="020B0502020202020204" pitchFamily="34" charset="0"/>
                </a:rPr>
                <a:t>Elle grandit et deviendra une brebis qui</a:t>
              </a:r>
            </a:p>
            <a:p>
              <a:r>
                <a:rPr lang="fr-FR" sz="1108" dirty="0">
                  <a:latin typeface="Century Gothic" panose="020B0502020202020204" pitchFamily="34" charset="0"/>
                </a:rPr>
                <a:t>à son tour, donnera naissance à un mouton.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0018642-5A5D-AD07-4E7D-6CB873CF0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0149" y="5053670"/>
              <a:ext cx="1090708" cy="127308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3C8D1B56-0C1A-5471-9FCC-04EFB871081E}"/>
              </a:ext>
            </a:extLst>
          </p:cNvPr>
          <p:cNvSpPr txBox="1"/>
          <p:nvPr/>
        </p:nvSpPr>
        <p:spPr>
          <a:xfrm>
            <a:off x="385762" y="897942"/>
            <a:ext cx="6086476" cy="840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3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CB2C4205-BD8B-2DD2-7999-4E484159B691}"/>
              </a:ext>
            </a:extLst>
          </p:cNvPr>
          <p:cNvGraphicFramePr>
            <a:graphicFrameLocks noGrp="1"/>
          </p:cNvGraphicFramePr>
          <p:nvPr/>
        </p:nvGraphicFramePr>
        <p:xfrm>
          <a:off x="614855" y="551793"/>
          <a:ext cx="5754414" cy="878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207">
                  <a:extLst>
                    <a:ext uri="{9D8B030D-6E8A-4147-A177-3AD203B41FA5}">
                      <a16:colId xmlns:a16="http://schemas.microsoft.com/office/drawing/2014/main" val="4076461301"/>
                    </a:ext>
                  </a:extLst>
                </a:gridCol>
                <a:gridCol w="2877207">
                  <a:extLst>
                    <a:ext uri="{9D8B030D-6E8A-4147-A177-3AD203B41FA5}">
                      <a16:colId xmlns:a16="http://schemas.microsoft.com/office/drawing/2014/main" val="1695242409"/>
                    </a:ext>
                  </a:extLst>
                </a:gridCol>
              </a:tblGrid>
              <a:tr h="9346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2693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887268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971409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53270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73212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316890"/>
                  </a:ext>
                </a:extLst>
              </a:tr>
            </a:tbl>
          </a:graphicData>
        </a:graphic>
      </p:graphicFrame>
      <p:pic>
        <p:nvPicPr>
          <p:cNvPr id="6" name="Graphique 5" descr="Cuisse de poulet avec un remplissage uni">
            <a:extLst>
              <a:ext uri="{FF2B5EF4-FFF2-40B4-BE49-F238E27FC236}">
                <a16:creationId xmlns:a16="http://schemas.microsoft.com/office/drawing/2014/main" id="{0BA38FA4-BD33-ED80-050F-34C84B62C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755">
            <a:off x="1647770" y="572814"/>
            <a:ext cx="914400" cy="914400"/>
          </a:xfrm>
          <a:prstGeom prst="rect">
            <a:avLst/>
          </a:prstGeom>
        </p:spPr>
      </p:pic>
      <p:pic>
        <p:nvPicPr>
          <p:cNvPr id="7" name="Graphique 6" descr="Plante avec racines avec un remplissage uni">
            <a:extLst>
              <a:ext uri="{FF2B5EF4-FFF2-40B4-BE49-F238E27FC236}">
                <a16:creationId xmlns:a16="http://schemas.microsoft.com/office/drawing/2014/main" id="{6E753AEB-6B5A-2F3C-5F2B-BF07CA7A8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8142" y="5728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7BB5F-A397-04C6-528A-68923ED7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6212744"/>
            <a:ext cx="5915025" cy="1914702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Ce jeudi midi est un jour spécial. </a:t>
            </a:r>
            <a:r>
              <a:rPr lang="fr-FR" sz="2400" dirty="0"/>
              <a:t>Nous partageons tous ensemble un repas tartines.</a:t>
            </a:r>
            <a:br>
              <a:rPr lang="fr-FR" sz="2400" dirty="0"/>
            </a:br>
            <a:br>
              <a:rPr lang="fr-FR" sz="2400" dirty="0"/>
            </a:br>
            <a:r>
              <a:rPr lang="fr-FR" sz="2400" b="1" dirty="0"/>
              <a:t>Au menu </a:t>
            </a:r>
            <a:r>
              <a:rPr lang="fr-FR" sz="2400" dirty="0"/>
              <a:t>: du pain, du beurre, de la charcuterie, du fromage, des crudités, du miel, de la confiture aux fraises et comme dessert un yaourt aux fruits.</a:t>
            </a:r>
            <a:br>
              <a:rPr lang="fr-FR" sz="2400" dirty="0"/>
            </a:br>
            <a:br>
              <a:rPr lang="fr-FR" sz="2400" dirty="0"/>
            </a:br>
            <a:r>
              <a:rPr lang="fr-FR" sz="2400" b="1" dirty="0"/>
              <a:t>Suite à notre repas, nous dessinons le contenu de notre assiette et déterminons s’il s’agit d’un aliment d’origine animale ou végétale</a:t>
            </a:r>
            <a:r>
              <a:rPr lang="fr-FR" sz="2400" dirty="0"/>
              <a:t>.</a:t>
            </a:r>
          </a:p>
        </p:txBody>
      </p:sp>
      <p:pic>
        <p:nvPicPr>
          <p:cNvPr id="6" name="Espace réservé du contenu 5" descr="Une image contenant vaisselle, Plat, repas, nourriture&#10;&#10;Description générée automatiquement">
            <a:extLst>
              <a:ext uri="{FF2B5EF4-FFF2-40B4-BE49-F238E27FC236}">
                <a16:creationId xmlns:a16="http://schemas.microsoft.com/office/drawing/2014/main" id="{A36BE0FC-098C-02AF-08B3-28BFE98A0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37" y="446299"/>
            <a:ext cx="6283325" cy="4712493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5D64B4-6622-A2C0-0F61-9F445EAB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04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CB2C4205-BD8B-2DD2-7999-4E484159B691}"/>
              </a:ext>
            </a:extLst>
          </p:cNvPr>
          <p:cNvGraphicFramePr>
            <a:graphicFrameLocks noGrp="1"/>
          </p:cNvGraphicFramePr>
          <p:nvPr/>
        </p:nvGraphicFramePr>
        <p:xfrm>
          <a:off x="614855" y="551793"/>
          <a:ext cx="5754414" cy="878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207">
                  <a:extLst>
                    <a:ext uri="{9D8B030D-6E8A-4147-A177-3AD203B41FA5}">
                      <a16:colId xmlns:a16="http://schemas.microsoft.com/office/drawing/2014/main" val="4076461301"/>
                    </a:ext>
                  </a:extLst>
                </a:gridCol>
                <a:gridCol w="2877207">
                  <a:extLst>
                    <a:ext uri="{9D8B030D-6E8A-4147-A177-3AD203B41FA5}">
                      <a16:colId xmlns:a16="http://schemas.microsoft.com/office/drawing/2014/main" val="1695242409"/>
                    </a:ext>
                  </a:extLst>
                </a:gridCol>
              </a:tblGrid>
              <a:tr h="934683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Je dessine les  </a:t>
                      </a:r>
                    </a:p>
                    <a:p>
                      <a:pPr algn="l"/>
                      <a:r>
                        <a:rPr lang="fr-F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aliments du repas</a:t>
                      </a:r>
                    </a:p>
                    <a:p>
                      <a:pPr algn="l"/>
                      <a:r>
                        <a:rPr lang="fr-F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midi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2693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887268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71409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953270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73212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316890"/>
                  </a:ext>
                </a:extLst>
              </a:tr>
            </a:tbl>
          </a:graphicData>
        </a:graphic>
      </p:graphicFrame>
      <p:pic>
        <p:nvPicPr>
          <p:cNvPr id="7" name="Graphique 6" descr="Plante avec racines avec un remplissage uni">
            <a:extLst>
              <a:ext uri="{FF2B5EF4-FFF2-40B4-BE49-F238E27FC236}">
                <a16:creationId xmlns:a16="http://schemas.microsoft.com/office/drawing/2014/main" id="{6E753AEB-6B5A-2F3C-5F2B-BF07CA7A8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5483" y="570822"/>
            <a:ext cx="914400" cy="914400"/>
          </a:xfrm>
          <a:prstGeom prst="rect">
            <a:avLst/>
          </a:prstGeom>
        </p:spPr>
      </p:pic>
      <p:pic>
        <p:nvPicPr>
          <p:cNvPr id="2" name="Graphique 1" descr="Cuisse de poulet avec un remplissage uni">
            <a:extLst>
              <a:ext uri="{FF2B5EF4-FFF2-40B4-BE49-F238E27FC236}">
                <a16:creationId xmlns:a16="http://schemas.microsoft.com/office/drawing/2014/main" id="{4EA62F53-1606-3A96-1CB6-474C40F57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17">
            <a:off x="5092808" y="546909"/>
            <a:ext cx="914400" cy="914400"/>
          </a:xfrm>
          <a:prstGeom prst="rect">
            <a:avLst/>
          </a:prstGeom>
        </p:spPr>
      </p:pic>
      <p:pic>
        <p:nvPicPr>
          <p:cNvPr id="4" name="Graphique 3" descr="Crayon avec un remplissage uni">
            <a:extLst>
              <a:ext uri="{FF2B5EF4-FFF2-40B4-BE49-F238E27FC236}">
                <a16:creationId xmlns:a16="http://schemas.microsoft.com/office/drawing/2014/main" id="{ECE235FC-BB28-81C4-0ED4-9D67FE6FD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7662" y="5708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C675B0-68D2-A8B6-1CF3-44324202220B}"/>
              </a:ext>
            </a:extLst>
          </p:cNvPr>
          <p:cNvSpPr txBox="1"/>
          <p:nvPr/>
        </p:nvSpPr>
        <p:spPr>
          <a:xfrm>
            <a:off x="528638" y="159657"/>
            <a:ext cx="6086476" cy="9171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Les animaux nous fournissent aussi d’autres produits utiles que l’on ne mange pas.</a:t>
            </a: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Un exemple : la laine de mouton.</a:t>
            </a:r>
          </a:p>
          <a:p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0E5B13-96A8-F3AE-3479-D7641AEE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8054-824E-EF4F-9064-DBD3B275B3F9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 descr="Une image contenant sol&#10;&#10;Description générée automatiquement">
            <a:extLst>
              <a:ext uri="{FF2B5EF4-FFF2-40B4-BE49-F238E27FC236}">
                <a16:creationId xmlns:a16="http://schemas.microsoft.com/office/drawing/2014/main" id="{4E4AA5C0-71DD-A323-969A-DAAC25FC2C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55835" y="2311628"/>
            <a:ext cx="3463636" cy="25977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B2BDD4-CD53-75FB-0808-F311952145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8148" y="2206666"/>
            <a:ext cx="2597727" cy="280765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75A7899-AA40-AC39-1CA0-7B686C8ED52B}"/>
              </a:ext>
            </a:extLst>
          </p:cNvPr>
          <p:cNvCxnSpPr>
            <a:cxnSpLocks/>
          </p:cNvCxnSpPr>
          <p:nvPr/>
        </p:nvCxnSpPr>
        <p:spPr>
          <a:xfrm>
            <a:off x="3092335" y="3610491"/>
            <a:ext cx="111390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personne, habits, table, intérieur&#10;&#10;Description générée automatiquement">
            <a:extLst>
              <a:ext uri="{FF2B5EF4-FFF2-40B4-BE49-F238E27FC236}">
                <a16:creationId xmlns:a16="http://schemas.microsoft.com/office/drawing/2014/main" id="{47D3A267-4323-E96E-4B14-84132D4E73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71" y="5661317"/>
            <a:ext cx="4256117" cy="319208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877C122-F012-579C-5D25-624D8BBBC8FE}"/>
              </a:ext>
            </a:extLst>
          </p:cNvPr>
          <p:cNvCxnSpPr>
            <a:cxnSpLocks/>
          </p:cNvCxnSpPr>
          <p:nvPr/>
        </p:nvCxnSpPr>
        <p:spPr>
          <a:xfrm>
            <a:off x="3809573" y="4874023"/>
            <a:ext cx="0" cy="93657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84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2828</TotalTime>
  <Words>339</Words>
  <Application>Microsoft Macintosh PowerPoint</Application>
  <PresentationFormat>Format A4 (210 x 297 mm)</PresentationFormat>
  <Paragraphs>183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Avenir Book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jeudi midi est un jour spécial. Nous partageons tous ensemble un repas tartines.  Au menu : du pain, du beurre, de la charcuterie, du fromage, des crudités, du miel, de la confiture aux fraises et comme dessert un yaourt aux fruits.  Suite à notre repas, nous dessinons le contenu de notre assiette et déterminons s’il s’agit d’un aliment d’origine animale ou végétale.</vt:lpstr>
      <vt:lpstr>Présentation PowerPoint</vt:lpstr>
      <vt:lpstr>Présentation PowerPoint</vt:lpstr>
      <vt:lpstr>Présentation PowerPoint</vt:lpstr>
      <vt:lpstr>Que fait-on avec de la laine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Richard</dc:creator>
  <cp:lastModifiedBy>Doris Michel (Hypothese)</cp:lastModifiedBy>
  <cp:revision>30</cp:revision>
  <cp:lastPrinted>2023-10-04T15:12:07Z</cp:lastPrinted>
  <dcterms:created xsi:type="dcterms:W3CDTF">2022-05-06T13:38:39Z</dcterms:created>
  <dcterms:modified xsi:type="dcterms:W3CDTF">2023-10-05T08:49:46Z</dcterms:modified>
</cp:coreProperties>
</file>