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72" r:id="rId3"/>
    <p:sldId id="261" r:id="rId4"/>
    <p:sldId id="258" r:id="rId5"/>
    <p:sldId id="262" r:id="rId6"/>
    <p:sldId id="259" r:id="rId7"/>
    <p:sldId id="264" r:id="rId8"/>
    <p:sldId id="266" r:id="rId9"/>
    <p:sldId id="275" r:id="rId10"/>
    <p:sldId id="267" r:id="rId11"/>
    <p:sldId id="263" r:id="rId12"/>
    <p:sldId id="260" r:id="rId13"/>
    <p:sldId id="256" r:id="rId14"/>
    <p:sldId id="257" r:id="rId15"/>
    <p:sldId id="268" r:id="rId16"/>
    <p:sldId id="273" r:id="rId17"/>
    <p:sldId id="271" r:id="rId18"/>
    <p:sldId id="274" r:id="rId1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48"/>
  </p:normalViewPr>
  <p:slideViewPr>
    <p:cSldViewPr snapToGrid="0">
      <p:cViewPr varScale="1">
        <p:scale>
          <a:sx n="75" d="100"/>
          <a:sy n="75" d="100"/>
        </p:scale>
        <p:origin x="3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01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0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27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41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81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21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7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03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87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82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1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754F-D48D-BD40-A39B-9B8E2DDB9115}" type="datetimeFigureOut">
              <a:rPr lang="fr-FR" smtClean="0"/>
              <a:t>17/05/2023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92286-C6F3-3249-92B6-4E176323D9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155F5BD-F6D5-55CA-61BD-25F96203B672}"/>
              </a:ext>
            </a:extLst>
          </p:cNvPr>
          <p:cNvSpPr txBox="1"/>
          <p:nvPr/>
        </p:nvSpPr>
        <p:spPr>
          <a:xfrm>
            <a:off x="355600" y="355600"/>
            <a:ext cx="614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Mon cahier de traces</a:t>
            </a:r>
          </a:p>
          <a:p>
            <a:pPr algn="ctr"/>
            <a:endParaRPr lang="fr-FR" sz="2400" dirty="0">
              <a:latin typeface="Century Gothic" panose="020B0502020202020204" pitchFamily="34" charset="0"/>
            </a:endParaRPr>
          </a:p>
          <a:p>
            <a:pPr algn="ctr"/>
            <a:r>
              <a:rPr lang="fr-FR" sz="2400" dirty="0">
                <a:latin typeface="Century Gothic" panose="020B0502020202020204" pitchFamily="34" charset="0"/>
              </a:rPr>
              <a:t>Je découvre les arbres et arbustes de ma région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CEB589-D8A9-F0B7-D9C8-415AFB3E0F78}"/>
              </a:ext>
            </a:extLst>
          </p:cNvPr>
          <p:cNvSpPr/>
          <p:nvPr/>
        </p:nvSpPr>
        <p:spPr>
          <a:xfrm>
            <a:off x="431800" y="2015067"/>
            <a:ext cx="5994400" cy="7382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2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760E6C6-4781-1F0D-F10D-211F4B0B45EC}"/>
              </a:ext>
            </a:extLst>
          </p:cNvPr>
          <p:cNvSpPr txBox="1"/>
          <p:nvPr/>
        </p:nvSpPr>
        <p:spPr>
          <a:xfrm>
            <a:off x="840790" y="491067"/>
            <a:ext cx="5176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Schéma d’une feuille de conifère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726F9B-4AE8-0555-3241-08728BC82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0" t="29383" r="39907" b="28642"/>
          <a:stretch/>
        </p:blipFill>
        <p:spPr>
          <a:xfrm rot="5400000">
            <a:off x="221601" y="1739728"/>
            <a:ext cx="6279876" cy="531133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A70877F-EAEE-4FB6-FAF9-A49760A6A24F}"/>
              </a:ext>
            </a:extLst>
          </p:cNvPr>
          <p:cNvCxnSpPr>
            <a:cxnSpLocks/>
          </p:cNvCxnSpPr>
          <p:nvPr/>
        </p:nvCxnSpPr>
        <p:spPr>
          <a:xfrm flipH="1">
            <a:off x="3860800" y="5825067"/>
            <a:ext cx="5757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6B4ED6A-1835-B00A-E3E2-38DBE43C2BC3}"/>
              </a:ext>
            </a:extLst>
          </p:cNvPr>
          <p:cNvCxnSpPr>
            <a:cxnSpLocks/>
          </p:cNvCxnSpPr>
          <p:nvPr/>
        </p:nvCxnSpPr>
        <p:spPr>
          <a:xfrm flipH="1">
            <a:off x="3485407" y="5381225"/>
            <a:ext cx="57573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1930B4E-FB9D-764D-DC99-0C616AF12E65}"/>
              </a:ext>
            </a:extLst>
          </p:cNvPr>
          <p:cNvCxnSpPr>
            <a:cxnSpLocks/>
          </p:cNvCxnSpPr>
          <p:nvPr/>
        </p:nvCxnSpPr>
        <p:spPr>
          <a:xfrm>
            <a:off x="3103033" y="3917664"/>
            <a:ext cx="65193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9E7A121-06B7-4830-6E0D-0E59FD11830E}"/>
              </a:ext>
            </a:extLst>
          </p:cNvPr>
          <p:cNvCxnSpPr>
            <a:cxnSpLocks/>
          </p:cNvCxnSpPr>
          <p:nvPr/>
        </p:nvCxnSpPr>
        <p:spPr>
          <a:xfrm>
            <a:off x="3409207" y="3113204"/>
            <a:ext cx="6519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17B15F4-2F6F-506B-FB17-E99BECAFEE90}"/>
              </a:ext>
            </a:extLst>
          </p:cNvPr>
          <p:cNvSpPr txBox="1"/>
          <p:nvPr/>
        </p:nvSpPr>
        <p:spPr>
          <a:xfrm>
            <a:off x="705872" y="7840133"/>
            <a:ext cx="531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La feuille est attachée à la tige par le pétiole. Le limbe est étroit et parfois piquant, cela dépend de l’espèce de conifères.</a:t>
            </a:r>
          </a:p>
        </p:txBody>
      </p:sp>
    </p:spTree>
    <p:extLst>
      <p:ext uri="{BB962C8B-B14F-4D97-AF65-F5344CB8AC3E}">
        <p14:creationId xmlns:p14="http://schemas.microsoft.com/office/powerpoint/2010/main" val="147267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4D4834F-D9C4-89BE-1727-793E093BC980}"/>
              </a:ext>
            </a:extLst>
          </p:cNvPr>
          <p:cNvGrpSpPr/>
          <p:nvPr/>
        </p:nvGrpSpPr>
        <p:grpSpPr>
          <a:xfrm>
            <a:off x="544774" y="7772400"/>
            <a:ext cx="5342404" cy="1400263"/>
            <a:chOff x="322208" y="8350655"/>
            <a:chExt cx="5342404" cy="140026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67302F-C5EE-0BF0-54E4-5B377E94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08" y="8350655"/>
              <a:ext cx="1286459" cy="1347719"/>
            </a:xfrm>
            <a:prstGeom prst="rect">
              <a:avLst/>
            </a:prstGeom>
          </p:spPr>
        </p:pic>
        <p:pic>
          <p:nvPicPr>
            <p:cNvPr id="6" name="Image 5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CEE45104-0F1A-47D5-64BA-90646922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4612" y="8533308"/>
              <a:ext cx="1080000" cy="117759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854BD7B-2BB3-C8A3-7BB0-DCEE62B02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100"/>
            <a:stretch/>
          </p:blipFill>
          <p:spPr>
            <a:xfrm>
              <a:off x="1608667" y="8533308"/>
              <a:ext cx="1401736" cy="1217610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D7F7C65-7DBE-772B-71C8-A132C989FC56}"/>
              </a:ext>
            </a:extLst>
          </p:cNvPr>
          <p:cNvSpPr txBox="1"/>
          <p:nvPr/>
        </p:nvSpPr>
        <p:spPr>
          <a:xfrm>
            <a:off x="772967" y="870983"/>
            <a:ext cx="516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………………………………………………………………………………….</a:t>
            </a:r>
          </a:p>
        </p:txBody>
      </p:sp>
      <p:pic>
        <p:nvPicPr>
          <p:cNvPr id="11" name="Image 10" descr="Une image contenant dessin, croquis, clipart, diagramme&#10;&#10;Description générée automatiquement">
            <a:extLst>
              <a:ext uri="{FF2B5EF4-FFF2-40B4-BE49-F238E27FC236}">
                <a16:creationId xmlns:a16="http://schemas.microsoft.com/office/drawing/2014/main" id="{D8B3458E-5A77-116C-F283-74FD6CD0B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300" y="7772400"/>
            <a:ext cx="1567941" cy="1598093"/>
          </a:xfrm>
          <a:prstGeom prst="rect">
            <a:avLst/>
          </a:prstGeom>
        </p:spPr>
      </p:pic>
      <p:pic>
        <p:nvPicPr>
          <p:cNvPr id="13" name="Image 12" descr="Une image contenant plante, herbe, vert, feuille&#10;&#10;Description générée automatiquement">
            <a:extLst>
              <a:ext uri="{FF2B5EF4-FFF2-40B4-BE49-F238E27FC236}">
                <a16:creationId xmlns:a16="http://schemas.microsoft.com/office/drawing/2014/main" id="{FC70CD70-F536-B225-6C82-58C29A184A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469" t="4732" r="3457" b="5062"/>
          <a:stretch/>
        </p:blipFill>
        <p:spPr>
          <a:xfrm rot="5400000">
            <a:off x="473978" y="2381223"/>
            <a:ext cx="5910044" cy="425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3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068335-46FB-C35F-924D-066FF2B92515}"/>
              </a:ext>
            </a:extLst>
          </p:cNvPr>
          <p:cNvSpPr txBox="1"/>
          <p:nvPr/>
        </p:nvSpPr>
        <p:spPr>
          <a:xfrm>
            <a:off x="143933" y="5830907"/>
            <a:ext cx="65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caractéristiques anatomiques de la  …………………….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6359D4-4FD3-67F8-8779-B8A99B0496D0}"/>
              </a:ext>
            </a:extLst>
          </p:cNvPr>
          <p:cNvSpPr txBox="1"/>
          <p:nvPr/>
        </p:nvSpPr>
        <p:spPr>
          <a:xfrm>
            <a:off x="1177395" y="6471172"/>
            <a:ext cx="6570133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5" name="Image 4" descr="Une image contenant plante, herbe, vert, feuille&#10;&#10;Description générée automatiquement">
            <a:extLst>
              <a:ext uri="{FF2B5EF4-FFF2-40B4-BE49-F238E27FC236}">
                <a16:creationId xmlns:a16="http://schemas.microsoft.com/office/drawing/2014/main" id="{E6F1709E-72D4-72B6-A16D-34962642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469" t="4732" r="3457" b="5062"/>
          <a:stretch/>
        </p:blipFill>
        <p:spPr>
          <a:xfrm rot="5400000">
            <a:off x="679569" y="1037042"/>
            <a:ext cx="5261793" cy="37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26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E7EF593-49A3-C937-E7E2-79F9A81C0D34}"/>
              </a:ext>
            </a:extLst>
          </p:cNvPr>
          <p:cNvGrpSpPr/>
          <p:nvPr/>
        </p:nvGrpSpPr>
        <p:grpSpPr>
          <a:xfrm>
            <a:off x="1016000" y="1540933"/>
            <a:ext cx="5139796" cy="6643760"/>
            <a:chOff x="371475" y="266700"/>
            <a:chExt cx="6115050" cy="8153400"/>
          </a:xfrm>
        </p:grpSpPr>
        <p:pic>
          <p:nvPicPr>
            <p:cNvPr id="5" name="Image 4" descr="Une image contenant plante, feuille, blanc, vert&#10;&#10;Description générée automatiquement">
              <a:extLst>
                <a:ext uri="{FF2B5EF4-FFF2-40B4-BE49-F238E27FC236}">
                  <a16:creationId xmlns:a16="http://schemas.microsoft.com/office/drawing/2014/main" id="{7A0CBA6E-2190-D1B5-CA6B-1B320F28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647700" y="1285875"/>
              <a:ext cx="8153400" cy="6115050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7299924-93D3-5F0C-0F0E-70BA9D4C870A}"/>
                </a:ext>
              </a:extLst>
            </p:cNvPr>
            <p:cNvSpPr/>
            <p:nvPr/>
          </p:nvSpPr>
          <p:spPr>
            <a:xfrm>
              <a:off x="3306233" y="6095999"/>
              <a:ext cx="144000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F22851C-C9D8-BE64-18F7-E95D776B7506}"/>
                </a:ext>
              </a:extLst>
            </p:cNvPr>
            <p:cNvSpPr/>
            <p:nvPr/>
          </p:nvSpPr>
          <p:spPr>
            <a:xfrm>
              <a:off x="3196166" y="4936199"/>
              <a:ext cx="144000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13D1C73-D36B-0A05-4C58-149B1DF17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8521701"/>
            <a:ext cx="1080000" cy="11314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678524-3420-DF66-FA8F-C4C5DE0D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335" y="8493327"/>
            <a:ext cx="1080000" cy="1279726"/>
          </a:xfrm>
          <a:prstGeom prst="rect">
            <a:avLst/>
          </a:prstGeom>
        </p:spPr>
      </p:pic>
      <p:pic>
        <p:nvPicPr>
          <p:cNvPr id="20" name="Image 19" descr="Une image contenant antenne&#10;&#10;Description générée automatiquement">
            <a:extLst>
              <a:ext uri="{FF2B5EF4-FFF2-40B4-BE49-F238E27FC236}">
                <a16:creationId xmlns:a16="http://schemas.microsoft.com/office/drawing/2014/main" id="{F9D3E94B-F8A2-3852-2A6E-9C434FC68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641" y="8599790"/>
            <a:ext cx="1498600" cy="1066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3568FE-ECED-2341-D646-E872DB53D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720" y="8674155"/>
            <a:ext cx="1349280" cy="890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71FD01-1C40-E3C3-681A-1BE289853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611" y="8433215"/>
            <a:ext cx="1233633" cy="130839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C0EDDE6-E5A5-3EBD-AA45-302D7BBF8EB9}"/>
              </a:ext>
            </a:extLst>
          </p:cNvPr>
          <p:cNvGrpSpPr/>
          <p:nvPr/>
        </p:nvGrpSpPr>
        <p:grpSpPr>
          <a:xfrm>
            <a:off x="3450233" y="8606758"/>
            <a:ext cx="1241871" cy="1226407"/>
            <a:chOff x="2885390" y="5355967"/>
            <a:chExt cx="1241871" cy="1226407"/>
          </a:xfrm>
        </p:grpSpPr>
        <p:pic>
          <p:nvPicPr>
            <p:cNvPr id="4" name="Image 3" descr="Une image contenant ouvre-boîtes et décapsuleurs, outil&#10;&#10;Description générée automatiquement">
              <a:extLst>
                <a:ext uri="{FF2B5EF4-FFF2-40B4-BE49-F238E27FC236}">
                  <a16:creationId xmlns:a16="http://schemas.microsoft.com/office/drawing/2014/main" id="{54CAE6C0-881A-A9D6-2FAB-B8328E196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5390" y="5355967"/>
              <a:ext cx="1241871" cy="1112123"/>
            </a:xfrm>
            <a:prstGeom prst="rect">
              <a:avLst/>
            </a:prstGeom>
          </p:spPr>
        </p:pic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D0437244-8E26-2A2E-EE74-BA42368BF0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67705" y="6200098"/>
              <a:ext cx="120131" cy="3822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655FD5CC-0B80-2E58-DFFE-47E27701DDFA}"/>
              </a:ext>
            </a:extLst>
          </p:cNvPr>
          <p:cNvSpPr txBox="1"/>
          <p:nvPr/>
        </p:nvSpPr>
        <p:spPr>
          <a:xfrm>
            <a:off x="900376" y="478968"/>
            <a:ext cx="516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………………………………………………………………………………….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81291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5EB0683-B4B5-980B-2205-2500E344F87F}"/>
              </a:ext>
            </a:extLst>
          </p:cNvPr>
          <p:cNvGrpSpPr>
            <a:grpSpLocks noChangeAspect="1"/>
          </p:cNvGrpSpPr>
          <p:nvPr/>
        </p:nvGrpSpPr>
        <p:grpSpPr>
          <a:xfrm>
            <a:off x="1570830" y="266700"/>
            <a:ext cx="3716338" cy="4955117"/>
            <a:chOff x="371475" y="266700"/>
            <a:chExt cx="6115050" cy="8153400"/>
          </a:xfrm>
        </p:grpSpPr>
        <p:pic>
          <p:nvPicPr>
            <p:cNvPr id="5" name="Image 4" descr="Une image contenant plante, feuille, blanc, vert&#10;&#10;Description générée automatiquement">
              <a:extLst>
                <a:ext uri="{FF2B5EF4-FFF2-40B4-BE49-F238E27FC236}">
                  <a16:creationId xmlns:a16="http://schemas.microsoft.com/office/drawing/2014/main" id="{7A0CBA6E-2190-D1B5-CA6B-1B320F28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647700" y="1285875"/>
              <a:ext cx="8153400" cy="6115050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7299924-93D3-5F0C-0F0E-70BA9D4C870A}"/>
                </a:ext>
              </a:extLst>
            </p:cNvPr>
            <p:cNvSpPr/>
            <p:nvPr/>
          </p:nvSpPr>
          <p:spPr>
            <a:xfrm>
              <a:off x="3306233" y="6095999"/>
              <a:ext cx="144000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F22851C-C9D8-BE64-18F7-E95D776B7506}"/>
                </a:ext>
              </a:extLst>
            </p:cNvPr>
            <p:cNvSpPr/>
            <p:nvPr/>
          </p:nvSpPr>
          <p:spPr>
            <a:xfrm>
              <a:off x="3196166" y="4936199"/>
              <a:ext cx="144000" cy="288000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0068335-46FB-C35F-924D-066FF2B92515}"/>
              </a:ext>
            </a:extLst>
          </p:cNvPr>
          <p:cNvSpPr txBox="1"/>
          <p:nvPr/>
        </p:nvSpPr>
        <p:spPr>
          <a:xfrm>
            <a:off x="113079" y="5566976"/>
            <a:ext cx="65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caractéristiques anatomiques du …………………….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6359D4-4FD3-67F8-8779-B8A99B0496D0}"/>
              </a:ext>
            </a:extLst>
          </p:cNvPr>
          <p:cNvSpPr txBox="1"/>
          <p:nvPr/>
        </p:nvSpPr>
        <p:spPr>
          <a:xfrm>
            <a:off x="1194328" y="6117376"/>
            <a:ext cx="6570133" cy="44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>
              <a:lnSpc>
                <a:spcPct val="200000"/>
              </a:lnSpc>
            </a:pPr>
            <a:endParaRPr lang="fr-FR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424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348F4BA-52F9-6BF9-4ADA-1C39BF013567}"/>
              </a:ext>
            </a:extLst>
          </p:cNvPr>
          <p:cNvSpPr txBox="1"/>
          <p:nvPr/>
        </p:nvSpPr>
        <p:spPr>
          <a:xfrm>
            <a:off x="840790" y="491067"/>
            <a:ext cx="506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Schéma d’une feuille composée</a:t>
            </a:r>
          </a:p>
        </p:txBody>
      </p:sp>
      <p:pic>
        <p:nvPicPr>
          <p:cNvPr id="5" name="Image 4" descr="Une image contenant texte, intérieur, enveloppe&#10;&#10;Description générée automatiquement">
            <a:extLst>
              <a:ext uri="{FF2B5EF4-FFF2-40B4-BE49-F238E27FC236}">
                <a16:creationId xmlns:a16="http://schemas.microsoft.com/office/drawing/2014/main" id="{9603B804-0BF5-56F7-4AED-8753D6622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9" t="18766" r="43055" b="26180"/>
          <a:stretch/>
        </p:blipFill>
        <p:spPr>
          <a:xfrm rot="5400000">
            <a:off x="559950" y="1210268"/>
            <a:ext cx="5738100" cy="589603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F52D19B-E795-B283-A093-41B11A625381}"/>
              </a:ext>
            </a:extLst>
          </p:cNvPr>
          <p:cNvCxnSpPr/>
          <p:nvPr/>
        </p:nvCxnSpPr>
        <p:spPr>
          <a:xfrm>
            <a:off x="1913467" y="4690533"/>
            <a:ext cx="948266" cy="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621506D-A7E2-672E-6325-781C4BE91154}"/>
              </a:ext>
            </a:extLst>
          </p:cNvPr>
          <p:cNvCxnSpPr/>
          <p:nvPr/>
        </p:nvCxnSpPr>
        <p:spPr>
          <a:xfrm>
            <a:off x="3234267" y="6163733"/>
            <a:ext cx="9482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672E39E-F02A-21BB-C376-98AEE42042FB}"/>
              </a:ext>
            </a:extLst>
          </p:cNvPr>
          <p:cNvCxnSpPr>
            <a:cxnSpLocks/>
          </p:cNvCxnSpPr>
          <p:nvPr/>
        </p:nvCxnSpPr>
        <p:spPr>
          <a:xfrm>
            <a:off x="1913467" y="4453466"/>
            <a:ext cx="151553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8AF4313-0628-8078-18F6-D4048950E70F}"/>
              </a:ext>
            </a:extLst>
          </p:cNvPr>
          <p:cNvCxnSpPr>
            <a:cxnSpLocks/>
          </p:cNvCxnSpPr>
          <p:nvPr/>
        </p:nvCxnSpPr>
        <p:spPr>
          <a:xfrm>
            <a:off x="1490134" y="2285999"/>
            <a:ext cx="1515533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E1D44324-F6A8-0E73-09BD-4B11FD18C62E}"/>
              </a:ext>
            </a:extLst>
          </p:cNvPr>
          <p:cNvSpPr txBox="1"/>
          <p:nvPr/>
        </p:nvSpPr>
        <p:spPr>
          <a:xfrm>
            <a:off x="480982" y="7349067"/>
            <a:ext cx="5896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La feuille composée est attachée à la tige par le pétiole. Elle se trouve à la base d’un bourgeon. Elle est composée de plusieurs folioles. Sur le schéma ci-dessus, la feuille est composée de 5 folioles. L’ensemble des folioles forme le limbe. </a:t>
            </a:r>
          </a:p>
        </p:txBody>
      </p:sp>
    </p:spTree>
    <p:extLst>
      <p:ext uri="{BB962C8B-B14F-4D97-AF65-F5344CB8AC3E}">
        <p14:creationId xmlns:p14="http://schemas.microsoft.com/office/powerpoint/2010/main" val="112493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773A9C-0EDF-15F6-65D4-CF3D7BF7953B}"/>
              </a:ext>
            </a:extLst>
          </p:cNvPr>
          <p:cNvSpPr txBox="1"/>
          <p:nvPr/>
        </p:nvSpPr>
        <p:spPr>
          <a:xfrm>
            <a:off x="575802" y="220134"/>
            <a:ext cx="5432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latin typeface="Century Gothic" panose="020B0502020202020204" pitchFamily="34" charset="0"/>
              </a:rPr>
              <a:t>Clé de détermination de quelques </a:t>
            </a:r>
          </a:p>
          <a:p>
            <a:pPr algn="ctr"/>
            <a:r>
              <a:rPr lang="fr-FR" sz="2400" dirty="0">
                <a:latin typeface="Century Gothic" panose="020B0502020202020204" pitchFamily="34" charset="0"/>
              </a:rPr>
              <a:t>arbres de nos régions</a:t>
            </a:r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8AB61F1A-226A-3CC3-0BA4-E58D9140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9" y="1517650"/>
            <a:ext cx="6373882" cy="6229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868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58000" cy="9905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488" y="480060"/>
            <a:ext cx="5915025" cy="8945878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8A7F5D3E-ED3E-84C2-2DD8-9D7B8CF5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83623" y="1923034"/>
            <a:ext cx="8225246" cy="57764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460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155BD556-0DDF-607E-669D-9B118BF34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04334" y="1706429"/>
            <a:ext cx="8466668" cy="64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0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B2C359-C44B-ABC0-7AE9-B34787B1AAF6}"/>
              </a:ext>
            </a:extLst>
          </p:cNvPr>
          <p:cNvSpPr txBox="1"/>
          <p:nvPr/>
        </p:nvSpPr>
        <p:spPr>
          <a:xfrm rot="16200000">
            <a:off x="-2761360" y="4768334"/>
            <a:ext cx="650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Lexique des caractéristiques anatomiques des végétaux</a:t>
            </a:r>
          </a:p>
        </p:txBody>
      </p:sp>
      <p:pic>
        <p:nvPicPr>
          <p:cNvPr id="9" name="Image 8" descr="Une image contenant texte, motif&#10;&#10;Description générée automatiquement">
            <a:extLst>
              <a:ext uri="{FF2B5EF4-FFF2-40B4-BE49-F238E27FC236}">
                <a16:creationId xmlns:a16="http://schemas.microsoft.com/office/drawing/2014/main" id="{6255CF1A-9F39-F11D-1542-6CC45D76C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34556" y="2046088"/>
            <a:ext cx="8358031" cy="58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2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lante, fleur, nourriture&#10;&#10;Description générée automatiquement">
            <a:extLst>
              <a:ext uri="{FF2B5EF4-FFF2-40B4-BE49-F238E27FC236}">
                <a16:creationId xmlns:a16="http://schemas.microsoft.com/office/drawing/2014/main" id="{2A7823C5-AC3C-33A9-2E5D-D285BBF97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r="21411"/>
          <a:stretch/>
        </p:blipFill>
        <p:spPr>
          <a:xfrm rot="5400000">
            <a:off x="1247120" y="1109824"/>
            <a:ext cx="4250267" cy="55755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35046D-6253-D18C-3DDB-7B98A995B54F}"/>
              </a:ext>
            </a:extLst>
          </p:cNvPr>
          <p:cNvSpPr txBox="1"/>
          <p:nvPr/>
        </p:nvSpPr>
        <p:spPr>
          <a:xfrm>
            <a:off x="772967" y="870983"/>
            <a:ext cx="516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………………………………………………………………………………….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84E6D2-DD8B-B218-A97C-7D32D689FC12}"/>
              </a:ext>
            </a:extLst>
          </p:cNvPr>
          <p:cNvSpPr txBox="1"/>
          <p:nvPr/>
        </p:nvSpPr>
        <p:spPr>
          <a:xfrm>
            <a:off x="396343" y="8281308"/>
            <a:ext cx="5917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L’endroit où se situent le bourgeon et la feuille sur la tige s’appelle un nœud. Lorsqu’une seule feuille est présente par nœud, les feuilles sont </a:t>
            </a:r>
            <a:r>
              <a:rPr lang="fr-FR" b="1" dirty="0">
                <a:latin typeface="Century Gothic" panose="020B0502020202020204" pitchFamily="34" charset="0"/>
              </a:rPr>
              <a:t>à disposition alterne.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CF9A7F-5CAD-E54A-E0C9-0181672BB380}"/>
              </a:ext>
            </a:extLst>
          </p:cNvPr>
          <p:cNvSpPr/>
          <p:nvPr/>
        </p:nvSpPr>
        <p:spPr>
          <a:xfrm>
            <a:off x="2870199" y="4936067"/>
            <a:ext cx="592667" cy="482601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38FEF43-24AD-9D8D-63D1-A4BDD2547B1F}"/>
              </a:ext>
            </a:extLst>
          </p:cNvPr>
          <p:cNvCxnSpPr/>
          <p:nvPr/>
        </p:nvCxnSpPr>
        <p:spPr>
          <a:xfrm flipH="1">
            <a:off x="3543443" y="5177367"/>
            <a:ext cx="825357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C65B2688-7559-9C7D-A335-592BC1D5433A}"/>
              </a:ext>
            </a:extLst>
          </p:cNvPr>
          <p:cNvSpPr txBox="1"/>
          <p:nvPr/>
        </p:nvSpPr>
        <p:spPr>
          <a:xfrm>
            <a:off x="4513007" y="5003799"/>
            <a:ext cx="176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nœud</a:t>
            </a: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0E67EE8-13EE-0048-42F0-116FC83C8E94}"/>
              </a:ext>
            </a:extLst>
          </p:cNvPr>
          <p:cNvGrpSpPr/>
          <p:nvPr/>
        </p:nvGrpSpPr>
        <p:grpSpPr>
          <a:xfrm>
            <a:off x="650939" y="6583716"/>
            <a:ext cx="5286695" cy="1324998"/>
            <a:chOff x="584487" y="6659956"/>
            <a:chExt cx="5518787" cy="1324998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82F7A66-844E-7881-7075-5403B4A84A72}"/>
                </a:ext>
              </a:extLst>
            </p:cNvPr>
            <p:cNvGrpSpPr/>
            <p:nvPr/>
          </p:nvGrpSpPr>
          <p:grpSpPr>
            <a:xfrm>
              <a:off x="584487" y="6659956"/>
              <a:ext cx="5518787" cy="1324998"/>
              <a:chOff x="147649" y="7340687"/>
              <a:chExt cx="5518787" cy="1324998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721379C-14C4-81F7-A04A-78CC26ED4E20}"/>
                  </a:ext>
                </a:extLst>
              </p:cNvPr>
              <p:cNvGrpSpPr/>
              <p:nvPr/>
            </p:nvGrpSpPr>
            <p:grpSpPr>
              <a:xfrm>
                <a:off x="2275301" y="7439278"/>
                <a:ext cx="3391135" cy="1226407"/>
                <a:chOff x="1324539" y="8420100"/>
                <a:chExt cx="3391135" cy="1226407"/>
              </a:xfrm>
            </p:grpSpPr>
            <p:pic>
              <p:nvPicPr>
                <p:cNvPr id="5" name="Image 4">
                  <a:extLst>
                    <a:ext uri="{FF2B5EF4-FFF2-40B4-BE49-F238E27FC236}">
                      <a16:creationId xmlns:a16="http://schemas.microsoft.com/office/drawing/2014/main" id="{268A67A2-41D8-D4B0-FD9C-F139175B8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24539" y="8420100"/>
                  <a:ext cx="1080000" cy="1226323"/>
                </a:xfrm>
                <a:prstGeom prst="rect">
                  <a:avLst/>
                </a:prstGeom>
              </p:spPr>
            </p:pic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537959F8-98EF-724E-B9F1-0CB8C0BB2F15}"/>
                    </a:ext>
                  </a:extLst>
                </p:cNvPr>
                <p:cNvGrpSpPr/>
                <p:nvPr/>
              </p:nvGrpSpPr>
              <p:grpSpPr>
                <a:xfrm>
                  <a:off x="2447726" y="8420100"/>
                  <a:ext cx="1241871" cy="1226407"/>
                  <a:chOff x="2885390" y="5355967"/>
                  <a:chExt cx="1241871" cy="1226407"/>
                </a:xfrm>
              </p:grpSpPr>
              <p:pic>
                <p:nvPicPr>
                  <p:cNvPr id="10" name="Image 9" descr="Une image contenant ouvre-boîtes et décapsuleurs, outil&#10;&#10;Description générée automatiquement">
                    <a:extLst>
                      <a:ext uri="{FF2B5EF4-FFF2-40B4-BE49-F238E27FC236}">
                        <a16:creationId xmlns:a16="http://schemas.microsoft.com/office/drawing/2014/main" id="{D978819D-7D0B-9EE3-01BB-59F82EA219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85390" y="5355967"/>
                    <a:ext cx="1241871" cy="1112123"/>
                  </a:xfrm>
                  <a:prstGeom prst="rect">
                    <a:avLst/>
                  </a:prstGeom>
                </p:spPr>
              </p:pic>
              <p:cxnSp>
                <p:nvCxnSpPr>
                  <p:cNvPr id="11" name="Connecteur droit avec flèche 10">
                    <a:extLst>
                      <a:ext uri="{FF2B5EF4-FFF2-40B4-BE49-F238E27FC236}">
                        <a16:creationId xmlns:a16="http://schemas.microsoft.com/office/drawing/2014/main" id="{E779FE74-8C40-FA6D-9833-CF1AFAA3EC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67705" y="6200098"/>
                    <a:ext cx="120131" cy="38227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Groupe 11">
                  <a:extLst>
                    <a:ext uri="{FF2B5EF4-FFF2-40B4-BE49-F238E27FC236}">
                      <a16:creationId xmlns:a16="http://schemas.microsoft.com/office/drawing/2014/main" id="{2084C097-322F-1FDC-2D4F-B93DAEA3F971}"/>
                    </a:ext>
                  </a:extLst>
                </p:cNvPr>
                <p:cNvGrpSpPr/>
                <p:nvPr/>
              </p:nvGrpSpPr>
              <p:grpSpPr>
                <a:xfrm>
                  <a:off x="3635674" y="8477199"/>
                  <a:ext cx="1080000" cy="1112123"/>
                  <a:chOff x="4365181" y="5427896"/>
                  <a:chExt cx="1080000" cy="1112123"/>
                </a:xfrm>
              </p:grpSpPr>
              <p:pic>
                <p:nvPicPr>
                  <p:cNvPr id="13" name="Image 12" descr="Une image contenant colère, Moule à biscuit&#10;&#10;Description générée automatiquement">
                    <a:extLst>
                      <a:ext uri="{FF2B5EF4-FFF2-40B4-BE49-F238E27FC236}">
                        <a16:creationId xmlns:a16="http://schemas.microsoft.com/office/drawing/2014/main" id="{CD8018B4-D19A-1EFF-F6C9-375ED5FFC3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365181" y="5427896"/>
                    <a:ext cx="1080000" cy="107255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Connecteur droit avec flèche 13">
                    <a:extLst>
                      <a:ext uri="{FF2B5EF4-FFF2-40B4-BE49-F238E27FC236}">
                        <a16:creationId xmlns:a16="http://schemas.microsoft.com/office/drawing/2014/main" id="{3EE932C8-F4A6-0F8F-1D6A-426787E0FA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053978" y="6157743"/>
                    <a:ext cx="120131" cy="38227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5BCD2C0D-50A1-1FE0-4C63-0358E185E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649" y="7340687"/>
                <a:ext cx="1000037" cy="1226323"/>
              </a:xfrm>
              <a:prstGeom prst="rect">
                <a:avLst/>
              </a:prstGeom>
            </p:spPr>
          </p:pic>
        </p:grpSp>
        <p:pic>
          <p:nvPicPr>
            <p:cNvPr id="17" name="Image 16" descr="Une image contenant croquis, dessin, Dessin au trait, art&#10;&#10;Description générée automatiquement">
              <a:extLst>
                <a:ext uri="{FF2B5EF4-FFF2-40B4-BE49-F238E27FC236}">
                  <a16:creationId xmlns:a16="http://schemas.microsoft.com/office/drawing/2014/main" id="{C9B44562-4500-6A66-42C0-A09CC63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8098" y="6668636"/>
              <a:ext cx="1080000" cy="1211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0122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068335-46FB-C35F-924D-066FF2B92515}"/>
              </a:ext>
            </a:extLst>
          </p:cNvPr>
          <p:cNvSpPr txBox="1"/>
          <p:nvPr/>
        </p:nvSpPr>
        <p:spPr>
          <a:xfrm>
            <a:off x="143933" y="5915573"/>
            <a:ext cx="65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caractéristiques anatomiques du …………………….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6359D4-4FD3-67F8-8779-B8A99B0496D0}"/>
              </a:ext>
            </a:extLst>
          </p:cNvPr>
          <p:cNvSpPr txBox="1"/>
          <p:nvPr/>
        </p:nvSpPr>
        <p:spPr>
          <a:xfrm>
            <a:off x="1126595" y="6562463"/>
            <a:ext cx="6570133" cy="333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2" name="Image 1" descr="Une image contenant intérieur, plante, fleur, nourriture&#10;&#10;Description générée automatiquement">
            <a:extLst>
              <a:ext uri="{FF2B5EF4-FFF2-40B4-BE49-F238E27FC236}">
                <a16:creationId xmlns:a16="http://schemas.microsoft.com/office/drawing/2014/main" id="{3A4C30A9-40E4-B75E-C27C-7D52297FC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5" r="16775"/>
          <a:stretch/>
        </p:blipFill>
        <p:spPr>
          <a:xfrm rot="5400000">
            <a:off x="1714500" y="1380460"/>
            <a:ext cx="3428998" cy="410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9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fleur, intérieur, plante, vert&#10;&#10;Description générée automatiquement">
            <a:extLst>
              <a:ext uri="{FF2B5EF4-FFF2-40B4-BE49-F238E27FC236}">
                <a16:creationId xmlns:a16="http://schemas.microsoft.com/office/drawing/2014/main" id="{E0471274-685F-4889-38F8-9F611C79A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86" r="8900"/>
          <a:stretch/>
        </p:blipFill>
        <p:spPr>
          <a:xfrm rot="5400000">
            <a:off x="1175470" y="590423"/>
            <a:ext cx="4507057" cy="58267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CC057D-6C48-6A10-52B9-8A8D600C9831}"/>
              </a:ext>
            </a:extLst>
          </p:cNvPr>
          <p:cNvSpPr txBox="1"/>
          <p:nvPr/>
        </p:nvSpPr>
        <p:spPr>
          <a:xfrm>
            <a:off x="846666" y="502717"/>
            <a:ext cx="516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………………………………………………………………………………….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EBB02B4-466B-4D61-2B57-76A1DAC49FAB}"/>
              </a:ext>
            </a:extLst>
          </p:cNvPr>
          <p:cNvGrpSpPr/>
          <p:nvPr/>
        </p:nvGrpSpPr>
        <p:grpSpPr>
          <a:xfrm>
            <a:off x="562411" y="6135566"/>
            <a:ext cx="5956635" cy="1478771"/>
            <a:chOff x="-86228" y="7453896"/>
            <a:chExt cx="5956635" cy="1478771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2D291F6-7092-F0D0-1673-53A08BE69E3C}"/>
                </a:ext>
              </a:extLst>
            </p:cNvPr>
            <p:cNvGrpSpPr/>
            <p:nvPr/>
          </p:nvGrpSpPr>
          <p:grpSpPr>
            <a:xfrm>
              <a:off x="2215152" y="7492666"/>
              <a:ext cx="3655255" cy="1440001"/>
              <a:chOff x="1495739" y="8465999"/>
              <a:chExt cx="3655255" cy="1440001"/>
            </a:xfrm>
          </p:grpSpPr>
          <p:pic>
            <p:nvPicPr>
              <p:cNvPr id="4" name="Image 3" descr="Une image contenant flèche&#10;&#10;Description générée automatiquement">
                <a:extLst>
                  <a:ext uri="{FF2B5EF4-FFF2-40B4-BE49-F238E27FC236}">
                    <a16:creationId xmlns:a16="http://schemas.microsoft.com/office/drawing/2014/main" id="{A0EFC957-30E7-699E-74B7-FEAA04F0C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5739" y="8475962"/>
                <a:ext cx="1080000" cy="1177590"/>
              </a:xfrm>
              <a:prstGeom prst="rect">
                <a:avLst/>
              </a:prstGeom>
            </p:spPr>
          </p:pic>
          <p:pic>
            <p:nvPicPr>
              <p:cNvPr id="9" name="Image 8" descr="Une image contenant Rectangle&#10;&#10;Description générée automatiquement">
                <a:extLst>
                  <a:ext uri="{FF2B5EF4-FFF2-40B4-BE49-F238E27FC236}">
                    <a16:creationId xmlns:a16="http://schemas.microsoft.com/office/drawing/2014/main" id="{0E1A66F0-95B6-9EFC-4C46-0278EAD2D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3301" y="8465999"/>
                <a:ext cx="1347693" cy="1440001"/>
              </a:xfrm>
              <a:prstGeom prst="rect">
                <a:avLst/>
              </a:prstGeom>
            </p:spPr>
          </p:pic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87865EC-8FDC-76C1-9F4F-BD36104C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6228" y="7453896"/>
              <a:ext cx="1000037" cy="1226323"/>
            </a:xfrm>
            <a:prstGeom prst="rect">
              <a:avLst/>
            </a:prstGeom>
          </p:spPr>
        </p:pic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5D0F5A1E-332A-6FE7-8F76-504D5BE94D55}"/>
              </a:ext>
            </a:extLst>
          </p:cNvPr>
          <p:cNvSpPr/>
          <p:nvPr/>
        </p:nvSpPr>
        <p:spPr>
          <a:xfrm>
            <a:off x="3132666" y="4391412"/>
            <a:ext cx="592667" cy="482601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9A8BBE8-06CC-66EC-0548-B29A1CC0E6A7}"/>
              </a:ext>
            </a:extLst>
          </p:cNvPr>
          <p:cNvCxnSpPr/>
          <p:nvPr/>
        </p:nvCxnSpPr>
        <p:spPr>
          <a:xfrm flipH="1">
            <a:off x="3805910" y="4632712"/>
            <a:ext cx="825357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A4653FF0-C975-CF40-9FC8-2424D2D270EE}"/>
              </a:ext>
            </a:extLst>
          </p:cNvPr>
          <p:cNvSpPr txBox="1"/>
          <p:nvPr/>
        </p:nvSpPr>
        <p:spPr>
          <a:xfrm>
            <a:off x="4775474" y="4459144"/>
            <a:ext cx="176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nœud</a:t>
            </a: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AE280F-5410-251C-F2AD-22F2C1CE84E0}"/>
              </a:ext>
            </a:extLst>
          </p:cNvPr>
          <p:cNvSpPr txBox="1"/>
          <p:nvPr/>
        </p:nvSpPr>
        <p:spPr>
          <a:xfrm>
            <a:off x="515614" y="7887743"/>
            <a:ext cx="5917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L’endroit où se situent le bourgeon et la feuille sur la tige s’appelle un nœud. Lorsque deux feuilles sont présentes par nœud, les feuilles sont </a:t>
            </a:r>
            <a:r>
              <a:rPr lang="fr-FR" b="1" dirty="0">
                <a:latin typeface="Century Gothic" panose="020B0502020202020204" pitchFamily="34" charset="0"/>
              </a:rPr>
              <a:t>à disposition opposée</a:t>
            </a:r>
            <a:r>
              <a:rPr lang="fr-FR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Image 15" descr="Une image contenant croquis, dessin, Dessin au trait, art&#10;&#10;Description générée automatiquement">
            <a:extLst>
              <a:ext uri="{FF2B5EF4-FFF2-40B4-BE49-F238E27FC236}">
                <a16:creationId xmlns:a16="http://schemas.microsoft.com/office/drawing/2014/main" id="{6A32A0B7-42F1-6704-6C0D-3CB7E854F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229" y="6283190"/>
            <a:ext cx="1080000" cy="1211143"/>
          </a:xfrm>
          <a:prstGeom prst="rect">
            <a:avLst/>
          </a:prstGeom>
        </p:spPr>
      </p:pic>
      <p:pic>
        <p:nvPicPr>
          <p:cNvPr id="18" name="Image 17" descr="Une image contenant croquis, dessin, art&#10;&#10;Description générée automatiquement">
            <a:extLst>
              <a:ext uri="{FF2B5EF4-FFF2-40B4-BE49-F238E27FC236}">
                <a16:creationId xmlns:a16="http://schemas.microsoft.com/office/drawing/2014/main" id="{AE0C0367-4FCE-753B-95F5-56F7A50BE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791" y="6283190"/>
            <a:ext cx="1080000" cy="12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7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068335-46FB-C35F-924D-066FF2B92515}"/>
              </a:ext>
            </a:extLst>
          </p:cNvPr>
          <p:cNvSpPr txBox="1"/>
          <p:nvPr/>
        </p:nvSpPr>
        <p:spPr>
          <a:xfrm>
            <a:off x="143933" y="6017173"/>
            <a:ext cx="65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caractéristiques anatomiques du …………………….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6359D4-4FD3-67F8-8779-B8A99B0496D0}"/>
              </a:ext>
            </a:extLst>
          </p:cNvPr>
          <p:cNvSpPr txBox="1"/>
          <p:nvPr/>
        </p:nvSpPr>
        <p:spPr>
          <a:xfrm>
            <a:off x="1177395" y="6664063"/>
            <a:ext cx="6570133" cy="389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2" name="Image 1" descr="Une image contenant fleur, intérieur, plante, vert&#10;&#10;Description générée automatiquement">
            <a:extLst>
              <a:ext uri="{FF2B5EF4-FFF2-40B4-BE49-F238E27FC236}">
                <a16:creationId xmlns:a16="http://schemas.microsoft.com/office/drawing/2014/main" id="{66348078-90D5-9022-FB24-A3F1A0E6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41"/>
          <a:stretch/>
        </p:blipFill>
        <p:spPr>
          <a:xfrm rot="5400000">
            <a:off x="1428522" y="1020220"/>
            <a:ext cx="3807424" cy="43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2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450BAC4-F64A-BB5D-C67C-71CB67780511}"/>
              </a:ext>
            </a:extLst>
          </p:cNvPr>
          <p:cNvSpPr txBox="1"/>
          <p:nvPr/>
        </p:nvSpPr>
        <p:spPr>
          <a:xfrm>
            <a:off x="1238336" y="355600"/>
            <a:ext cx="438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Schéma d’une feuille simple</a:t>
            </a:r>
          </a:p>
        </p:txBody>
      </p:sp>
      <p:pic>
        <p:nvPicPr>
          <p:cNvPr id="6" name="Image 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BDF3E563-448B-D173-1424-9DBB206FE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3" t="26666" r="36018" b="22223"/>
          <a:stretch/>
        </p:blipFill>
        <p:spPr>
          <a:xfrm rot="5400000">
            <a:off x="635642" y="1251502"/>
            <a:ext cx="5586714" cy="555985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AE21A17-4B31-B71D-E005-F499F19579C9}"/>
              </a:ext>
            </a:extLst>
          </p:cNvPr>
          <p:cNvCxnSpPr>
            <a:cxnSpLocks/>
          </p:cNvCxnSpPr>
          <p:nvPr/>
        </p:nvCxnSpPr>
        <p:spPr>
          <a:xfrm flipH="1">
            <a:off x="3860800" y="5825067"/>
            <a:ext cx="5757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56ADEAB-954E-E71A-17AE-E43A88CCFCE1}"/>
              </a:ext>
            </a:extLst>
          </p:cNvPr>
          <p:cNvCxnSpPr>
            <a:cxnSpLocks/>
          </p:cNvCxnSpPr>
          <p:nvPr/>
        </p:nvCxnSpPr>
        <p:spPr>
          <a:xfrm flipH="1">
            <a:off x="3056467" y="4834469"/>
            <a:ext cx="57573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A7D05E1-7159-AE99-A34F-4D1E0F9E404A}"/>
              </a:ext>
            </a:extLst>
          </p:cNvPr>
          <p:cNvCxnSpPr>
            <a:cxnSpLocks/>
          </p:cNvCxnSpPr>
          <p:nvPr/>
        </p:nvCxnSpPr>
        <p:spPr>
          <a:xfrm>
            <a:off x="2452471" y="2901665"/>
            <a:ext cx="139139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0CCB750-3C5E-2446-8B16-F0B1674A5922}"/>
              </a:ext>
            </a:extLst>
          </p:cNvPr>
          <p:cNvCxnSpPr>
            <a:cxnSpLocks/>
          </p:cNvCxnSpPr>
          <p:nvPr/>
        </p:nvCxnSpPr>
        <p:spPr>
          <a:xfrm>
            <a:off x="1794933" y="4699951"/>
            <a:ext cx="976409" cy="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4FA66E1-68EF-F035-B61E-D61F56FBA87D}"/>
              </a:ext>
            </a:extLst>
          </p:cNvPr>
          <p:cNvCxnSpPr>
            <a:cxnSpLocks/>
          </p:cNvCxnSpPr>
          <p:nvPr/>
        </p:nvCxnSpPr>
        <p:spPr>
          <a:xfrm>
            <a:off x="2452471" y="3545132"/>
            <a:ext cx="13913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A22D6F3-C3D9-6DD4-2AA8-61E123464086}"/>
              </a:ext>
            </a:extLst>
          </p:cNvPr>
          <p:cNvCxnSpPr>
            <a:cxnSpLocks/>
          </p:cNvCxnSpPr>
          <p:nvPr/>
        </p:nvCxnSpPr>
        <p:spPr>
          <a:xfrm>
            <a:off x="2452471" y="2359798"/>
            <a:ext cx="1255929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E007150-6581-4400-076B-03D214988AF2}"/>
              </a:ext>
            </a:extLst>
          </p:cNvPr>
          <p:cNvSpPr txBox="1"/>
          <p:nvPr/>
        </p:nvSpPr>
        <p:spPr>
          <a:xfrm>
            <a:off x="480982" y="7349067"/>
            <a:ext cx="5896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La feuille simple est attachée à la tige par le pétiole. Elle se trouve à la base d’un bourgeon. Le limbe est large et souvent aplati. L’ensemble limbe et pétiole forme la feuille.</a:t>
            </a:r>
          </a:p>
          <a:p>
            <a:pPr algn="just"/>
            <a:r>
              <a:rPr lang="fr-FR" dirty="0">
                <a:latin typeface="Century Gothic" panose="020B0502020202020204" pitchFamily="34" charset="0"/>
              </a:rPr>
              <a:t>En fonction de l’espèce d’arbre ou d’arbuste, le bord du limbe est entier, denté, ondulé ou lobé. La base du limbe est arrondie, en coin, en cœur ou asymétrique.</a:t>
            </a:r>
          </a:p>
        </p:txBody>
      </p:sp>
    </p:spTree>
    <p:extLst>
      <p:ext uri="{BB962C8B-B14F-4D97-AF65-F5344CB8AC3E}">
        <p14:creationId xmlns:p14="http://schemas.microsoft.com/office/powerpoint/2010/main" val="276218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ante, fleur, agave&#10;&#10;Description générée automatiquement">
            <a:extLst>
              <a:ext uri="{FF2B5EF4-FFF2-40B4-BE49-F238E27FC236}">
                <a16:creationId xmlns:a16="http://schemas.microsoft.com/office/drawing/2014/main" id="{15E87F3D-FE21-C7C8-C8CA-919A5FE16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4" r="7986"/>
          <a:stretch/>
        </p:blipFill>
        <p:spPr>
          <a:xfrm rot="5400000">
            <a:off x="330199" y="2003428"/>
            <a:ext cx="6197602" cy="56451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7B2236-6C64-24A0-45F2-4134F95FDCE8}"/>
              </a:ext>
            </a:extLst>
          </p:cNvPr>
          <p:cNvSpPr txBox="1"/>
          <p:nvPr/>
        </p:nvSpPr>
        <p:spPr>
          <a:xfrm>
            <a:off x="772967" y="870983"/>
            <a:ext cx="516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………………………………………………………………………………….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89C2886-4DA8-201B-5B49-484D8F1D9F8B}"/>
              </a:ext>
            </a:extLst>
          </p:cNvPr>
          <p:cNvGrpSpPr/>
          <p:nvPr/>
        </p:nvGrpSpPr>
        <p:grpSpPr>
          <a:xfrm>
            <a:off x="2220912" y="8339780"/>
            <a:ext cx="2416176" cy="1244600"/>
            <a:chOff x="775758" y="8305800"/>
            <a:chExt cx="2416176" cy="12446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B5E7F81-0AF2-661D-1E62-104CC49C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758" y="8341274"/>
              <a:ext cx="1171576" cy="120912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7193B1-5CC7-1996-7D24-42982368E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7334" y="8305800"/>
              <a:ext cx="1244600" cy="124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702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lante, fleur, agave&#10;&#10;Description générée automatiquement">
            <a:extLst>
              <a:ext uri="{FF2B5EF4-FFF2-40B4-BE49-F238E27FC236}">
                <a16:creationId xmlns:a16="http://schemas.microsoft.com/office/drawing/2014/main" id="{C3AE9F8A-8246-3630-F6B9-321EFBA9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4" r="7986"/>
          <a:stretch/>
        </p:blipFill>
        <p:spPr>
          <a:xfrm rot="5400000">
            <a:off x="931334" y="933843"/>
            <a:ext cx="4995331" cy="45500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684B0C-51C5-3950-69EF-1640FF71BBBA}"/>
              </a:ext>
            </a:extLst>
          </p:cNvPr>
          <p:cNvSpPr txBox="1"/>
          <p:nvPr/>
        </p:nvSpPr>
        <p:spPr>
          <a:xfrm>
            <a:off x="143933" y="6525173"/>
            <a:ext cx="65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caractéristiques anatomiques de l’ …………………….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833A68-50BC-9479-A65C-11B66A7D432F}"/>
              </a:ext>
            </a:extLst>
          </p:cNvPr>
          <p:cNvSpPr txBox="1"/>
          <p:nvPr/>
        </p:nvSpPr>
        <p:spPr>
          <a:xfrm>
            <a:off x="1177395" y="7172063"/>
            <a:ext cx="6570133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fr-FR" dirty="0"/>
              <a:t>………………………………………………………………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01386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939</TotalTime>
  <Words>309</Words>
  <Application>Microsoft Macintosh PowerPoint</Application>
  <PresentationFormat>Format A4 (210 x 297 mm)</PresentationFormat>
  <Paragraphs>49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11</cp:revision>
  <cp:lastPrinted>2023-05-16T08:05:00Z</cp:lastPrinted>
  <dcterms:created xsi:type="dcterms:W3CDTF">2023-04-20T13:57:59Z</dcterms:created>
  <dcterms:modified xsi:type="dcterms:W3CDTF">2023-05-17T12:06:17Z</dcterms:modified>
</cp:coreProperties>
</file>