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473" r:id="rId3"/>
    <p:sldId id="588" r:id="rId4"/>
    <p:sldId id="474" r:id="rId5"/>
    <p:sldId id="601" r:id="rId6"/>
    <p:sldId id="604" r:id="rId7"/>
    <p:sldId id="598" r:id="rId8"/>
    <p:sldId id="603" r:id="rId9"/>
    <p:sldId id="597" r:id="rId10"/>
    <p:sldId id="589" r:id="rId11"/>
    <p:sldId id="551" r:id="rId12"/>
    <p:sldId id="573" r:id="rId13"/>
    <p:sldId id="602" r:id="rId14"/>
    <p:sldId id="541" r:id="rId15"/>
    <p:sldId id="546" r:id="rId16"/>
    <p:sldId id="547" r:id="rId1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02"/>
    <p:restoredTop sz="95680"/>
  </p:normalViewPr>
  <p:slideViewPr>
    <p:cSldViewPr snapToGrid="0" snapToObjects="1">
      <p:cViewPr varScale="1">
        <p:scale>
          <a:sx n="103" d="100"/>
          <a:sy n="103" d="100"/>
        </p:scale>
        <p:origin x="10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720F434-F3E9-461D-E42C-A88C003366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5A473E-84A7-FA6F-FD08-7CEDCAF545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C17E9-7935-5441-8F74-C7ED7E78FBB4}" type="datetimeFigureOut">
              <a:rPr lang="fr-FR" smtClean="0"/>
              <a:t>23/08/2023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CE10B6-318B-847C-1889-576CDCFEFC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0E9B5B-676C-35B6-ED7B-3EDB4CE43F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B79CE-AEF1-404F-98A9-C36C1BA26B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0000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F1B0C-2418-FC44-AD25-0E66DA748642}" type="datetimeFigureOut">
              <a:rPr lang="fr-FR" smtClean="0"/>
              <a:t>23/08/2023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F1068-8568-7547-B604-7E27B2E118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310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Il y a des muscles</a:t>
            </a:r>
            <a:r>
              <a:rPr lang="fr-FR" baseline="0" dirty="0"/>
              <a:t> qui interviennent dans ce mouvement, </a:t>
            </a:r>
          </a:p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EF30C-BE8D-9A4F-B0F0-52F96A417E7D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Notre modèle confirme que le muscle</a:t>
            </a:r>
            <a:r>
              <a:rPr lang="fr-FR" baseline="0" dirty="0"/>
              <a:t> doit être inséré au mois sur deux os pour permettre le mouvement du bras.</a:t>
            </a:r>
          </a:p>
          <a:p>
            <a:endParaRPr lang="fr-FR" baseline="0" dirty="0"/>
          </a:p>
          <a:p>
            <a:r>
              <a:rPr lang="fr-FR" baseline="0" dirty="0"/>
              <a:t>La consultation de schéma va préciser ou les muscles s’insèrent en réalité (nombre d’</a:t>
            </a:r>
            <a:r>
              <a:rPr lang="fr-FR" baseline="0" dirty="0" err="1"/>
              <a:t>insersion</a:t>
            </a:r>
            <a:r>
              <a:rPr lang="fr-FR" baseline="0" dirty="0"/>
              <a:t> / endroit d’</a:t>
            </a:r>
            <a:r>
              <a:rPr lang="fr-FR" baseline="0" dirty="0" err="1"/>
              <a:t>insersition</a:t>
            </a:r>
            <a:r>
              <a:rPr lang="fr-FR" baseline="0" dirty="0"/>
              <a:t>)</a:t>
            </a:r>
          </a:p>
          <a:p>
            <a:endParaRPr lang="fr-FR" baseline="0" dirty="0"/>
          </a:p>
          <a:p>
            <a:r>
              <a:rPr lang="fr-FR" baseline="0" dirty="0"/>
              <a:t>Consultation de livres de kiné, d’anatomie pour avoir une réponse exacte / livres pour enfant pas toujours correctes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EF30C-BE8D-9A4F-B0F0-52F96A417E7D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824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Notre modèle confirme que le muscle</a:t>
            </a:r>
            <a:r>
              <a:rPr lang="fr-FR" baseline="0" dirty="0"/>
              <a:t> doit être inséré au mois sur deux os pour permettre le mouvement du bras.</a:t>
            </a:r>
          </a:p>
          <a:p>
            <a:endParaRPr lang="fr-FR" baseline="0" dirty="0"/>
          </a:p>
          <a:p>
            <a:r>
              <a:rPr lang="fr-FR" baseline="0" dirty="0"/>
              <a:t>La consultation de schéma va préciser ou les muscles s’insèrent en réalité (nombre d’</a:t>
            </a:r>
            <a:r>
              <a:rPr lang="fr-FR" baseline="0" dirty="0" err="1"/>
              <a:t>insersion</a:t>
            </a:r>
            <a:r>
              <a:rPr lang="fr-FR" baseline="0" dirty="0"/>
              <a:t> / endroit d’</a:t>
            </a:r>
            <a:r>
              <a:rPr lang="fr-FR" baseline="0" dirty="0" err="1"/>
              <a:t>insersition</a:t>
            </a:r>
            <a:r>
              <a:rPr lang="fr-FR" baseline="0" dirty="0"/>
              <a:t>)</a:t>
            </a:r>
          </a:p>
          <a:p>
            <a:endParaRPr lang="fr-FR" baseline="0" dirty="0"/>
          </a:p>
          <a:p>
            <a:r>
              <a:rPr lang="fr-FR" baseline="0" dirty="0"/>
              <a:t>Consultation de livres de kiné, d’anatomie pour avoir une réponse exacte / livres pour enfant pas toujours correctes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EF30C-BE8D-9A4F-B0F0-52F96A417E7D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99F5-B960-EA41-B19A-BAD180350993}" type="datetime1">
              <a:rPr lang="fr-BE" smtClean="0"/>
              <a:t>23/08/23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13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85A0-82FB-794D-85C2-BAE6356EC7BB}" type="datetime1">
              <a:rPr lang="fr-BE" smtClean="0"/>
              <a:t>23/08/23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02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4D55-5DA3-3B4C-917F-5039A83EAB44}" type="datetime1">
              <a:rPr lang="fr-BE" smtClean="0"/>
              <a:t>23/08/23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46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A4F9-F8F7-A04E-A8F7-E57099FA6690}" type="datetime1">
              <a:rPr lang="fr-BE" smtClean="0"/>
              <a:t>23/08/23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07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80C2-8189-F34D-A117-3E2E2501E6F7}" type="datetime1">
              <a:rPr lang="fr-BE" smtClean="0"/>
              <a:t>23/08/23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9284-A8E6-714A-B900-7E23BFA00FBE}" type="datetime1">
              <a:rPr lang="fr-BE" smtClean="0"/>
              <a:t>23/08/23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54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628B-2608-EB40-88AF-57132552C357}" type="datetime1">
              <a:rPr lang="fr-BE" smtClean="0"/>
              <a:t>23/08/23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69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79449-2DCE-3D47-B67C-7D328BAC2AE1}" type="datetime1">
              <a:rPr lang="fr-BE" smtClean="0"/>
              <a:t>23/08/23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12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9891-7C5A-F94A-A6E0-73BF15932628}" type="datetime1">
              <a:rPr lang="fr-BE" smtClean="0"/>
              <a:t>23/08/23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14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9901-875C-3842-BD1B-7D24871C9D90}" type="datetime1">
              <a:rPr lang="fr-BE" smtClean="0"/>
              <a:t>23/08/23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03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FC22-0DCD-1D49-BC1C-61657F5E3980}" type="datetime1">
              <a:rPr lang="fr-BE" smtClean="0"/>
              <a:t>23/08/23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80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84763-E93A-B04A-B248-329696E040C6}" type="datetime1">
              <a:rPr lang="fr-BE" smtClean="0"/>
              <a:t>23/08/23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FC644-D2D0-A64D-B38B-F32A73BBBA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04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38920E-68C1-184A-A8B7-A59300925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674415"/>
            <a:ext cx="8420100" cy="1381123"/>
          </a:xfrm>
        </p:spPr>
        <p:txBody>
          <a:bodyPr/>
          <a:lstStyle/>
          <a:p>
            <a:r>
              <a:rPr lang="fr-FR" dirty="0">
                <a:latin typeface="Avenir Book" panose="02000503020000020003" pitchFamily="2" charset="0"/>
              </a:rPr>
              <a:t>Cahier de sciences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1220B3-E1D7-E048-9CA7-1FAF458F8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2192186"/>
            <a:ext cx="7429500" cy="1655762"/>
          </a:xfrm>
        </p:spPr>
        <p:txBody>
          <a:bodyPr>
            <a:normAutofit/>
          </a:bodyPr>
          <a:lstStyle/>
          <a:p>
            <a:r>
              <a:rPr lang="fr-FR" sz="2275" dirty="0">
                <a:latin typeface="Avenir Book" panose="02000503020000020003" pitchFamily="2" charset="0"/>
              </a:rPr>
              <a:t>Muscles et squelette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CE45F7-BBE7-A84D-97F0-1881DF6555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43" y="5809557"/>
            <a:ext cx="1989031" cy="91192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199231-73E9-55CB-6ACB-815A68F9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DB1ADD-5A41-47C4-0EDB-DBE03B399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56" y="2746552"/>
            <a:ext cx="3845073" cy="38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ras tendu.png">
            <a:extLst>
              <a:ext uri="{FF2B5EF4-FFF2-40B4-BE49-F238E27FC236}">
                <a16:creationId xmlns:a16="http://schemas.microsoft.com/office/drawing/2014/main" id="{735BA3FD-72FA-764C-9666-3D59E01BC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55" y="2294205"/>
            <a:ext cx="6807619" cy="3624582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68159439-2A15-A0ED-0D20-64382798D16E}"/>
              </a:ext>
            </a:extLst>
          </p:cNvPr>
          <p:cNvSpPr txBox="1">
            <a:spLocks/>
          </p:cNvSpPr>
          <p:nvPr/>
        </p:nvSpPr>
        <p:spPr>
          <a:xfrm>
            <a:off x="845820" y="779620"/>
            <a:ext cx="8379142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dirty="0"/>
              <a:t>Retour sur le dessin pour le faire évoluer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DFB3ED-C257-8A45-88E5-CBEC800C8274}"/>
              </a:ext>
            </a:extLst>
          </p:cNvPr>
          <p:cNvSpPr txBox="1"/>
          <p:nvPr/>
        </p:nvSpPr>
        <p:spPr>
          <a:xfrm>
            <a:off x="7758707" y="672621"/>
            <a:ext cx="86113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dirty="0">
                <a:latin typeface="Avenir Book" panose="02000503020000020003" pitchFamily="2" charset="0"/>
              </a:rPr>
              <a:t>Date: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450E1E-3D82-1171-85E0-B332684F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10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B2F310-E17D-58E2-4E5C-281F0C41FF78}"/>
              </a:ext>
            </a:extLst>
          </p:cNvPr>
          <p:cNvSpPr/>
          <p:nvPr/>
        </p:nvSpPr>
        <p:spPr>
          <a:xfrm>
            <a:off x="804862" y="1724914"/>
            <a:ext cx="7719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accent6"/>
                </a:solidFill>
                <a:latin typeface="Avenir Book"/>
              </a:rPr>
              <a:t>Dessine les os dans le membre supérieur en utilisant ce que tu as appris.</a:t>
            </a:r>
          </a:p>
          <a:p>
            <a:pPr>
              <a:defRPr/>
            </a:pPr>
            <a:endParaRPr lang="fr-FR" dirty="0">
              <a:solidFill>
                <a:schemeClr val="accent1"/>
              </a:solidFill>
              <a:latin typeface="Avenir Book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1125A0-D30F-4BCC-8289-033486ED78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84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AD3EA9-6A5A-1141-BD1C-02F99AAECFA5}"/>
              </a:ext>
            </a:extLst>
          </p:cNvPr>
          <p:cNvSpPr/>
          <p:nvPr/>
        </p:nvSpPr>
        <p:spPr>
          <a:xfrm>
            <a:off x="681038" y="5338578"/>
            <a:ext cx="85439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200" dirty="0">
                <a:solidFill>
                  <a:schemeClr val="accent1"/>
                </a:solidFill>
                <a:latin typeface="Fairwater Script" panose="02000507000000020003" pitchFamily="2" charset="0"/>
              </a:rPr>
              <a:t>Nous avons réalisé un modèle qui représente l’organisation des os et des muscles dans le membre supérieur.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1406F41-B166-3ED2-F6FD-81BBB4806458}"/>
              </a:ext>
            </a:extLst>
          </p:cNvPr>
          <p:cNvSpPr txBox="1">
            <a:spLocks/>
          </p:cNvSpPr>
          <p:nvPr/>
        </p:nvSpPr>
        <p:spPr>
          <a:xfrm>
            <a:off x="415577" y="311901"/>
            <a:ext cx="8543925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dirty="0"/>
              <a:t>Modélisation du bras qui se plie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E6E9E4-3113-8FE7-00FD-917AF4F9FABD}"/>
              </a:ext>
            </a:extLst>
          </p:cNvPr>
          <p:cNvSpPr txBox="1"/>
          <p:nvPr/>
        </p:nvSpPr>
        <p:spPr>
          <a:xfrm>
            <a:off x="7758707" y="672621"/>
            <a:ext cx="86113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dirty="0">
                <a:latin typeface="Avenir Book" panose="02000503020000020003" pitchFamily="2" charset="0"/>
              </a:rPr>
              <a:t>Date: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4FC150-4118-B2EA-D5BF-0CA00DB7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11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3180C5-12C1-1F63-7D1A-6CB331BC3B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E0D367-52C3-A5B9-D0E7-AD207A172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830" y="1314565"/>
            <a:ext cx="6119418" cy="37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4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0113195-5274-084C-8E40-EB531FAE1A7B}"/>
              </a:ext>
            </a:extLst>
          </p:cNvPr>
          <p:cNvSpPr txBox="1"/>
          <p:nvPr/>
        </p:nvSpPr>
        <p:spPr>
          <a:xfrm>
            <a:off x="237329" y="324195"/>
            <a:ext cx="9021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  <a:latin typeface="Fairwater Script" panose="02000507000000020003" pitchFamily="2" charset="0"/>
              </a:rPr>
              <a:t>Comment et où s’insèrent les muscles sur les os du bras ?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5FB7E442-3F41-825D-71F6-30E5F29AA5AA}"/>
              </a:ext>
            </a:extLst>
          </p:cNvPr>
          <p:cNvSpPr txBox="1">
            <a:spLocks/>
          </p:cNvSpPr>
          <p:nvPr/>
        </p:nvSpPr>
        <p:spPr>
          <a:xfrm>
            <a:off x="476121" y="905964"/>
            <a:ext cx="8543925" cy="886365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dirty="0"/>
              <a:t>Recherche documentaire: les insertions des muscles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268C3F0-1F60-7263-3E54-16C856E4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12</a:t>
            </a:fld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0BBC111-BFD0-4B7B-DA78-025D8D0CEC71}"/>
              </a:ext>
            </a:extLst>
          </p:cNvPr>
          <p:cNvGrpSpPr/>
          <p:nvPr/>
        </p:nvGrpSpPr>
        <p:grpSpPr>
          <a:xfrm>
            <a:off x="2510754" y="2049533"/>
            <a:ext cx="4682786" cy="4268828"/>
            <a:chOff x="2334109" y="2173536"/>
            <a:chExt cx="5049160" cy="462143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E596DCE-3915-0B5E-A855-1643B4F8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268" r="-1" b="44924"/>
            <a:stretch/>
          </p:blipFill>
          <p:spPr>
            <a:xfrm>
              <a:off x="2334109" y="2173536"/>
              <a:ext cx="1831204" cy="462143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57BD309-CB67-31D9-2778-6889470EA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272" r="65167" b="47656"/>
            <a:stretch/>
          </p:blipFill>
          <p:spPr>
            <a:xfrm>
              <a:off x="5445820" y="2173536"/>
              <a:ext cx="1937449" cy="457243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FD51205A-5BEC-552C-4F13-2504CDB5F3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2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chema-muscles-br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0" y="2476322"/>
            <a:ext cx="4075671" cy="2886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113195-5274-084C-8E40-EB531FAE1A7B}"/>
              </a:ext>
            </a:extLst>
          </p:cNvPr>
          <p:cNvSpPr txBox="1"/>
          <p:nvPr/>
        </p:nvSpPr>
        <p:spPr>
          <a:xfrm>
            <a:off x="476122" y="1456543"/>
            <a:ext cx="9021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chemeClr val="accent1"/>
                </a:solidFill>
                <a:latin typeface="Fairwater Script" panose="02000507000000020003" pitchFamily="2" charset="0"/>
              </a:rPr>
              <a:t>Nous avons consulté des schémas scientifiques pour comprendre les actions de ces deux muscles muscles : biceps et triceps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2A768C-B9A5-BE43-88AB-7F3D552B56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0" r="8921"/>
          <a:stretch/>
        </p:blipFill>
        <p:spPr>
          <a:xfrm>
            <a:off x="7567531" y="2309719"/>
            <a:ext cx="1930099" cy="213273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7DF532C-19A5-1B4E-B7BD-64D034287C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967" y="3919789"/>
            <a:ext cx="2631639" cy="2065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5FB7E442-3F41-825D-71F6-30E5F29AA5AA}"/>
              </a:ext>
            </a:extLst>
          </p:cNvPr>
          <p:cNvSpPr txBox="1">
            <a:spLocks/>
          </p:cNvSpPr>
          <p:nvPr/>
        </p:nvSpPr>
        <p:spPr>
          <a:xfrm>
            <a:off x="476122" y="408221"/>
            <a:ext cx="8543925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dirty="0"/>
              <a:t>Recherche documentaire: les actions des muscles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268C3F0-1F60-7263-3E54-16C856E4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13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8E64138-DCA7-0DB5-10B8-8E7EBFD116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15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25737D6-DA31-8549-9C35-B31BA942AE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030" y="3841850"/>
            <a:ext cx="2899930" cy="276323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2520A64-D85C-6F45-B30F-E4002D779E0C}"/>
              </a:ext>
            </a:extLst>
          </p:cNvPr>
          <p:cNvGrpSpPr/>
          <p:nvPr/>
        </p:nvGrpSpPr>
        <p:grpSpPr>
          <a:xfrm>
            <a:off x="735314" y="446729"/>
            <a:ext cx="7768232" cy="720650"/>
            <a:chOff x="4231158" y="82736"/>
            <a:chExt cx="8041536" cy="886954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CE946AE-8757-934A-AB22-C0AEAA8942D7}"/>
                </a:ext>
              </a:extLst>
            </p:cNvPr>
            <p:cNvSpPr txBox="1"/>
            <p:nvPr/>
          </p:nvSpPr>
          <p:spPr>
            <a:xfrm>
              <a:off x="11381264" y="82736"/>
              <a:ext cx="891430" cy="482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950" dirty="0">
                  <a:latin typeface="Avenir Book" panose="02000503020000020003" pitchFamily="2" charset="0"/>
                </a:rPr>
                <a:t>Date: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F69AD07-D990-0A49-A885-A254B17CEA7C}"/>
                </a:ext>
              </a:extLst>
            </p:cNvPr>
            <p:cNvSpPr txBox="1"/>
            <p:nvPr/>
          </p:nvSpPr>
          <p:spPr>
            <a:xfrm>
              <a:off x="4231158" y="363606"/>
              <a:ext cx="4985939" cy="606084"/>
            </a:xfrm>
            <a:prstGeom prst="rect">
              <a:avLst/>
            </a:prstGeom>
            <a:noFill/>
          </p:spPr>
          <p:txBody>
            <a:bodyPr wrap="none" lIns="73125" rtlCol="0" anchor="t" anchorCtr="1">
              <a:spAutoFit/>
            </a:bodyPr>
            <a:lstStyle/>
            <a:p>
              <a:r>
                <a:rPr lang="fr-FR" sz="2600" b="1" dirty="0">
                  <a:latin typeface="Avenir Book" panose="02000503020000020003" pitchFamily="2" charset="0"/>
                </a:rPr>
                <a:t>Dissection d’une patte de lapin</a:t>
              </a:r>
            </a:p>
          </p:txBody>
        </p:sp>
      </p:grp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2512F6B8-ADFC-5C45-968C-1F0651B0A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72" y="2530752"/>
            <a:ext cx="2459308" cy="2464737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4C05913-0D31-B94E-A898-71AD907AA988}"/>
              </a:ext>
            </a:extLst>
          </p:cNvPr>
          <p:cNvSpPr txBox="1"/>
          <p:nvPr/>
        </p:nvSpPr>
        <p:spPr>
          <a:xfrm>
            <a:off x="515696" y="1634533"/>
            <a:ext cx="921144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50" dirty="0">
                <a:latin typeface="Avenir Book"/>
              </a:rPr>
              <a:t>Observer une pate de lapin pour comprendre la relation muscle et squelette. Observer l’articulation, le cartilage, les tendons, les muscles striés.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85206B1-6F1A-CB45-A23D-43A0CE15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682" y="2580766"/>
            <a:ext cx="4169460" cy="3634297"/>
          </a:xfrm>
          <a:ln w="25400">
            <a:solidFill>
              <a:schemeClr val="tx1"/>
            </a:solidFill>
          </a:ln>
        </p:spPr>
        <p:txBody>
          <a:bodyPr anchor="t" anchorCtr="0">
            <a:noAutofit/>
          </a:bodyPr>
          <a:lstStyle/>
          <a:p>
            <a:pPr algn="ctr"/>
            <a:r>
              <a:rPr lang="fr-BE" sz="1625" dirty="0">
                <a:solidFill>
                  <a:schemeClr val="accent6"/>
                </a:solidFill>
                <a:latin typeface="Avenir Book"/>
              </a:rPr>
              <a:t>Constats et commentaires: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185E1AB-8C39-F1D0-8AF4-CB37C06D7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62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">
            <a:extLst>
              <a:ext uri="{FF2B5EF4-FFF2-40B4-BE49-F238E27FC236}">
                <a16:creationId xmlns:a16="http://schemas.microsoft.com/office/drawing/2014/main" id="{AB33E647-D42E-F547-BAF8-499CB916FB2C}"/>
              </a:ext>
            </a:extLst>
          </p:cNvPr>
          <p:cNvGrpSpPr/>
          <p:nvPr/>
        </p:nvGrpSpPr>
        <p:grpSpPr>
          <a:xfrm>
            <a:off x="2227082" y="2966325"/>
            <a:ext cx="5606350" cy="3415999"/>
            <a:chOff x="226137" y="1487204"/>
            <a:chExt cx="9366797" cy="392006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A563CD4-22C7-B843-8C96-268E3255C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49502" y="1977213"/>
              <a:ext cx="3920067" cy="29400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AD01CC5-5A91-F14E-85F4-42C506FF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162875" y="1977214"/>
              <a:ext cx="3920067" cy="29400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1934F8E-3F1E-D445-95AB-055EF1088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263872" y="1977213"/>
              <a:ext cx="3920067" cy="29400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309F5A3E-179E-424D-84FB-DA005D32088F}"/>
              </a:ext>
            </a:extLst>
          </p:cNvPr>
          <p:cNvSpPr txBox="1"/>
          <p:nvPr/>
        </p:nvSpPr>
        <p:spPr>
          <a:xfrm>
            <a:off x="603779" y="1415436"/>
            <a:ext cx="8543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2200" dirty="0">
                <a:latin typeface="Century Gothic" panose="020B0502020202020204"/>
              </a:rPr>
              <a:t>Voici trois relevés de conceptions d’élèves. Coche le dessin qui se rapproche le plus de la réalité au niveau de l’organisation des os dans le bras et l’avant-bras et argumente. Ne regarde que les os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1292427-E756-5F40-99E9-E80237EF7AB6}"/>
              </a:ext>
            </a:extLst>
          </p:cNvPr>
          <p:cNvSpPr txBox="1"/>
          <p:nvPr/>
        </p:nvSpPr>
        <p:spPr>
          <a:xfrm>
            <a:off x="3397718" y="2546312"/>
            <a:ext cx="371475" cy="3174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463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A05B06C-A027-EC4A-9A13-5B806CE5A3CA}"/>
              </a:ext>
            </a:extLst>
          </p:cNvPr>
          <p:cNvSpPr txBox="1"/>
          <p:nvPr/>
        </p:nvSpPr>
        <p:spPr>
          <a:xfrm>
            <a:off x="5348376" y="2546311"/>
            <a:ext cx="371475" cy="3174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463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810CDC5-432F-7544-88CA-D1AAAF205CA3}"/>
              </a:ext>
            </a:extLst>
          </p:cNvPr>
          <p:cNvSpPr txBox="1"/>
          <p:nvPr/>
        </p:nvSpPr>
        <p:spPr>
          <a:xfrm>
            <a:off x="7299722" y="2546311"/>
            <a:ext cx="371475" cy="3174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fr-FR" sz="1463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69C5C4A-D549-1644-91E9-4E378E880E39}"/>
              </a:ext>
            </a:extLst>
          </p:cNvPr>
          <p:cNvCxnSpPr/>
          <p:nvPr/>
        </p:nvCxnSpPr>
        <p:spPr>
          <a:xfrm>
            <a:off x="2072568" y="5843813"/>
            <a:ext cx="5606350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C55FE28-F381-9343-96A7-CAB3DFF66C26}"/>
              </a:ext>
            </a:extLst>
          </p:cNvPr>
          <p:cNvCxnSpPr/>
          <p:nvPr/>
        </p:nvCxnSpPr>
        <p:spPr>
          <a:xfrm>
            <a:off x="2072568" y="6044070"/>
            <a:ext cx="5606350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D6487956-ACD8-D5D8-CDD4-042D72D85F3D}"/>
              </a:ext>
            </a:extLst>
          </p:cNvPr>
          <p:cNvSpPr txBox="1">
            <a:spLocks/>
          </p:cNvSpPr>
          <p:nvPr/>
        </p:nvSpPr>
        <p:spPr>
          <a:xfrm>
            <a:off x="603779" y="475676"/>
            <a:ext cx="8543925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b="1" dirty="0"/>
              <a:t>Mobilisons ce que nous avons appris: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9236A30-3C99-A28F-2C1C-5F31C5E22CB1}"/>
              </a:ext>
            </a:extLst>
          </p:cNvPr>
          <p:cNvSpPr txBox="1"/>
          <p:nvPr/>
        </p:nvSpPr>
        <p:spPr>
          <a:xfrm>
            <a:off x="7758707" y="672621"/>
            <a:ext cx="86113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dirty="0">
                <a:latin typeface="Avenir Book" panose="02000503020000020003" pitchFamily="2" charset="0"/>
              </a:rPr>
              <a:t>Date: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5BE6F5-9B24-3F7C-B5EC-52253B9C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15</a:t>
            </a:fld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2844CF0-0C95-2B79-77E3-8258DA8C63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64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CC56F50-0A5B-FE49-87C5-3D1FE56394E7}"/>
              </a:ext>
            </a:extLst>
          </p:cNvPr>
          <p:cNvSpPr txBox="1"/>
          <p:nvPr/>
        </p:nvSpPr>
        <p:spPr>
          <a:xfrm>
            <a:off x="476122" y="1366027"/>
            <a:ext cx="8953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2200" dirty="0">
                <a:latin typeface="Century Gothic" panose="020B0502020202020204"/>
              </a:rPr>
              <a:t>Voici deux modélisations du bras et de l’avant-bras auxquels est attaché le triceps. Une seule des deux  permettra une extension de l’avant-bras quand le triceps sera contracté (quand on tire sur le tissu rouge). Laquelle et pourquoi ? </a:t>
            </a:r>
          </a:p>
        </p:txBody>
      </p:sp>
      <p:pic>
        <p:nvPicPr>
          <p:cNvPr id="5" name="Image 4" descr="Une image contenant intérieur, plancher, table, mur&#10;&#10;Description générée automatiquement">
            <a:extLst>
              <a:ext uri="{FF2B5EF4-FFF2-40B4-BE49-F238E27FC236}">
                <a16:creationId xmlns:a16="http://schemas.microsoft.com/office/drawing/2014/main" id="{E1C4FAEB-8217-9742-8D10-44D43C7F0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745" y="3113568"/>
            <a:ext cx="2837250" cy="2837250"/>
          </a:xfrm>
          <a:prstGeom prst="rect">
            <a:avLst/>
          </a:prstGeom>
        </p:spPr>
      </p:pic>
      <p:pic>
        <p:nvPicPr>
          <p:cNvPr id="9" name="Image 8" descr="Une image contenant plancher, intérieur, mur, personne&#10;&#10;Description générée automatiquement">
            <a:extLst>
              <a:ext uri="{FF2B5EF4-FFF2-40B4-BE49-F238E27FC236}">
                <a16:creationId xmlns:a16="http://schemas.microsoft.com/office/drawing/2014/main" id="{230CAB0A-E4AA-544A-B163-C17963C96E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738" y="3113568"/>
            <a:ext cx="2837517" cy="283751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3661409-B884-E267-7CF9-C71DF495D018}"/>
              </a:ext>
            </a:extLst>
          </p:cNvPr>
          <p:cNvSpPr txBox="1"/>
          <p:nvPr/>
        </p:nvSpPr>
        <p:spPr>
          <a:xfrm>
            <a:off x="7758707" y="672621"/>
            <a:ext cx="86113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dirty="0">
                <a:latin typeface="Avenir Book" panose="02000503020000020003" pitchFamily="2" charset="0"/>
              </a:rPr>
              <a:t>Date: 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C682F3C-146C-89AB-DA35-2D879474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36301D-CFCF-9AD9-DD81-FE0613E57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16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F58C7BA-DD4F-76A9-A9BC-C5A12E72D8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244CEFF-16E2-B791-A8C1-E139456AF179}"/>
              </a:ext>
            </a:extLst>
          </p:cNvPr>
          <p:cNvSpPr txBox="1">
            <a:spLocks/>
          </p:cNvSpPr>
          <p:nvPr/>
        </p:nvSpPr>
        <p:spPr>
          <a:xfrm>
            <a:off x="603779" y="475676"/>
            <a:ext cx="8543925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b="1" dirty="0"/>
              <a:t>Mobilisons ce que nous avons appris:</a:t>
            </a:r>
          </a:p>
        </p:txBody>
      </p:sp>
    </p:spTree>
    <p:extLst>
      <p:ext uri="{BB962C8B-B14F-4D97-AF65-F5344CB8AC3E}">
        <p14:creationId xmlns:p14="http://schemas.microsoft.com/office/powerpoint/2010/main" val="348267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48084" y="2523212"/>
            <a:ext cx="4603297" cy="3565801"/>
          </a:xfrm>
          <a:ln w="25400">
            <a:solidFill>
              <a:schemeClr val="tx1"/>
            </a:solidFill>
          </a:ln>
        </p:spPr>
        <p:txBody>
          <a:bodyPr anchor="t" anchorCtr="0">
            <a:noAutofit/>
          </a:bodyPr>
          <a:lstStyle/>
          <a:p>
            <a:pPr algn="ctr"/>
            <a:r>
              <a:rPr lang="fr-BE" sz="2200" dirty="0">
                <a:solidFill>
                  <a:schemeClr val="accent6"/>
                </a:solidFill>
                <a:latin typeface="Avenir Book"/>
              </a:rPr>
              <a:t>Ce que j’ai ressenti: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E20245-C8E3-1E49-8168-4EC0865E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5" t="49148" r="34502" b="18897"/>
          <a:stretch/>
        </p:blipFill>
        <p:spPr>
          <a:xfrm>
            <a:off x="554618" y="2430168"/>
            <a:ext cx="4053294" cy="3006011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554619" y="1474868"/>
            <a:ext cx="8796764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 fontScale="97500"/>
          </a:bodyPr>
          <a:lstStyle/>
          <a:p>
            <a:pPr defTabSz="371475">
              <a:spcBef>
                <a:spcPct val="0"/>
              </a:spcBef>
              <a:defRPr/>
            </a:pPr>
            <a:r>
              <a:rPr lang="fr-BE" sz="2275" dirty="0">
                <a:solidFill>
                  <a:schemeClr val="accent1"/>
                </a:solidFill>
                <a:latin typeface="Avenir Book" panose="02000503020000020003" pitchFamily="2" charset="0"/>
                <a:ea typeface="+mj-ea"/>
                <a:cs typeface="Fairwater Script" panose="020F0502020204030204" pitchFamily="34" charset="0"/>
              </a:rPr>
              <a:t>Nous avons effectué 10 flexions-extensions du coude avec un poids dans chaque main.</a:t>
            </a:r>
          </a:p>
        </p:txBody>
      </p:sp>
      <p:sp>
        <p:nvSpPr>
          <p:cNvPr id="10" name="Flèche courbée vers le bas 9"/>
          <p:cNvSpPr/>
          <p:nvPr/>
        </p:nvSpPr>
        <p:spPr>
          <a:xfrm>
            <a:off x="1229519" y="3443915"/>
            <a:ext cx="760409" cy="411806"/>
          </a:xfrm>
          <a:prstGeom prst="curvedDownArrow">
            <a:avLst>
              <a:gd name="adj1" fmla="val 25000"/>
              <a:gd name="adj2" fmla="val 50000"/>
              <a:gd name="adj3" fmla="val 480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>
              <a:solidFill>
                <a:schemeClr val="tx1"/>
              </a:solidFill>
            </a:endParaRPr>
          </a:p>
        </p:txBody>
      </p:sp>
      <p:sp>
        <p:nvSpPr>
          <p:cNvPr id="12" name="Flèche courbée vers le haut 11"/>
          <p:cNvSpPr/>
          <p:nvPr/>
        </p:nvSpPr>
        <p:spPr>
          <a:xfrm rot="10800000">
            <a:off x="3073701" y="3301285"/>
            <a:ext cx="760408" cy="411806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AF72539-50FC-FFFE-46D9-EF45E8251E5B}"/>
              </a:ext>
            </a:extLst>
          </p:cNvPr>
          <p:cNvSpPr txBox="1">
            <a:spLocks/>
          </p:cNvSpPr>
          <p:nvPr/>
        </p:nvSpPr>
        <p:spPr>
          <a:xfrm>
            <a:off x="554617" y="643807"/>
            <a:ext cx="8465429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/>
              <a:t>Un exercice physique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CFCBD05-B04B-636A-30BA-2097569DF965}"/>
              </a:ext>
            </a:extLst>
          </p:cNvPr>
          <p:cNvSpPr txBox="1"/>
          <p:nvPr/>
        </p:nvSpPr>
        <p:spPr>
          <a:xfrm>
            <a:off x="7758707" y="672621"/>
            <a:ext cx="86113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dirty="0">
                <a:latin typeface="Avenir Book" panose="02000503020000020003" pitchFamily="2" charset="0"/>
              </a:rPr>
              <a:t>Date: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B6DEA6-DB61-C5C6-E3DE-61E08183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2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F308229-24CB-C36B-2D23-3998B4A47A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64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/>
          <a:stretch/>
        </p:blipFill>
        <p:spPr>
          <a:xfrm>
            <a:off x="2444812" y="2441164"/>
            <a:ext cx="5844578" cy="3506838"/>
          </a:xfrm>
          <a:prstGeom prst="rect">
            <a:avLst/>
          </a:prstGeom>
          <a:ln w="2540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EAE796-9B6B-9847-B84A-EA89C8CF807F}"/>
              </a:ext>
            </a:extLst>
          </p:cNvPr>
          <p:cNvSpPr/>
          <p:nvPr/>
        </p:nvSpPr>
        <p:spPr>
          <a:xfrm>
            <a:off x="476122" y="1364144"/>
            <a:ext cx="874884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200" dirty="0">
                <a:solidFill>
                  <a:schemeClr val="accent1"/>
                </a:solidFill>
                <a:latin typeface="Avenir Book"/>
              </a:rPr>
              <a:t>« Comment sont organisés les muscles et les os pour permettre ce mouvement de flexion-extension du coude ? » </a:t>
            </a:r>
          </a:p>
          <a:p>
            <a:pPr algn="ctr">
              <a:defRPr/>
            </a:pPr>
            <a:endParaRPr lang="fr-FR" sz="2275" dirty="0">
              <a:solidFill>
                <a:schemeClr val="accent1"/>
              </a:solidFill>
              <a:latin typeface="Avenir Book"/>
            </a:endParaRPr>
          </a:p>
          <a:p>
            <a:pPr algn="ctr">
              <a:defRPr/>
            </a:pPr>
            <a:endParaRPr lang="fr-FR" sz="2275" dirty="0">
              <a:solidFill>
                <a:schemeClr val="accent1"/>
              </a:solidFill>
              <a:latin typeface="Avenir Book"/>
            </a:endParaRPr>
          </a:p>
          <a:p>
            <a:pPr algn="ctr">
              <a:defRPr/>
            </a:pPr>
            <a:endParaRPr lang="fr-FR" sz="1625" dirty="0">
              <a:solidFill>
                <a:schemeClr val="accent1"/>
              </a:solidFill>
              <a:latin typeface="Avenir Book"/>
            </a:endParaRPr>
          </a:p>
          <a:p>
            <a:pPr algn="ctr">
              <a:defRPr/>
            </a:pPr>
            <a:endParaRPr lang="fr-FR" sz="1625" dirty="0">
              <a:solidFill>
                <a:schemeClr val="accent1"/>
              </a:solidFill>
              <a:latin typeface="Avenir Book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8159439-2A15-A0ED-0D20-64382798D16E}"/>
              </a:ext>
            </a:extLst>
          </p:cNvPr>
          <p:cNvSpPr txBox="1">
            <a:spLocks/>
          </p:cNvSpPr>
          <p:nvPr/>
        </p:nvSpPr>
        <p:spPr>
          <a:xfrm>
            <a:off x="476122" y="287124"/>
            <a:ext cx="8543925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dirty="0"/>
              <a:t>Une question se pose: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861F9F-0425-D605-EEE4-77FBFAC2F5A3}"/>
              </a:ext>
            </a:extLst>
          </p:cNvPr>
          <p:cNvSpPr txBox="1"/>
          <p:nvPr/>
        </p:nvSpPr>
        <p:spPr>
          <a:xfrm>
            <a:off x="7758707" y="672621"/>
            <a:ext cx="86113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dirty="0">
                <a:latin typeface="Avenir Book" panose="02000503020000020003" pitchFamily="2" charset="0"/>
              </a:rPr>
              <a:t>Date: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96279E5-2A47-21CE-113C-7521526C0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3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6488A8-DB92-734D-E97C-23B02B3ACA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78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ras tendu.png">
            <a:extLst>
              <a:ext uri="{FF2B5EF4-FFF2-40B4-BE49-F238E27FC236}">
                <a16:creationId xmlns:a16="http://schemas.microsoft.com/office/drawing/2014/main" id="{735BA3FD-72FA-764C-9666-3D59E01BC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694" y="3176883"/>
            <a:ext cx="6204612" cy="3303523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68159439-2A15-A0ED-0D20-64382798D16E}"/>
              </a:ext>
            </a:extLst>
          </p:cNvPr>
          <p:cNvSpPr txBox="1">
            <a:spLocks/>
          </p:cNvSpPr>
          <p:nvPr/>
        </p:nvSpPr>
        <p:spPr>
          <a:xfrm>
            <a:off x="386954" y="632290"/>
            <a:ext cx="8543925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dirty="0"/>
              <a:t>Ce que j’en pense…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DFB3ED-C257-8A45-88E5-CBEC800C8274}"/>
              </a:ext>
            </a:extLst>
          </p:cNvPr>
          <p:cNvSpPr txBox="1"/>
          <p:nvPr/>
        </p:nvSpPr>
        <p:spPr>
          <a:xfrm>
            <a:off x="7758707" y="672621"/>
            <a:ext cx="86113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dirty="0">
                <a:latin typeface="Avenir Book" panose="02000503020000020003" pitchFamily="2" charset="0"/>
              </a:rPr>
              <a:t>Date: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DD2D2C-91E9-3A1B-65ED-A867DB6A681D}"/>
              </a:ext>
            </a:extLst>
          </p:cNvPr>
          <p:cNvGrpSpPr/>
          <p:nvPr/>
        </p:nvGrpSpPr>
        <p:grpSpPr>
          <a:xfrm>
            <a:off x="386954" y="1508324"/>
            <a:ext cx="9132092" cy="2372024"/>
            <a:chOff x="386954" y="1508324"/>
            <a:chExt cx="9132092" cy="23720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EAE796-9B6B-9847-B84A-EA89C8CF807F}"/>
                </a:ext>
              </a:extLst>
            </p:cNvPr>
            <p:cNvSpPr/>
            <p:nvPr/>
          </p:nvSpPr>
          <p:spPr>
            <a:xfrm>
              <a:off x="386954" y="2383784"/>
              <a:ext cx="9132092" cy="1496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dirty="0">
                  <a:solidFill>
                    <a:schemeClr val="accent6"/>
                  </a:solidFill>
                  <a:latin typeface="Avenir Book"/>
                </a:rPr>
                <a:t>Dessine l’organisation des os et des muscles dans le bras et l’avant-bras telle que tu l’imagines. </a:t>
              </a:r>
            </a:p>
            <a:p>
              <a:pPr>
                <a:defRPr/>
              </a:pPr>
              <a:endParaRPr lang="fr-FR" sz="2275" dirty="0">
                <a:solidFill>
                  <a:schemeClr val="accent1"/>
                </a:solidFill>
                <a:latin typeface="Avenir Book"/>
              </a:endParaRPr>
            </a:p>
            <a:p>
              <a:pPr algn="ctr">
                <a:defRPr/>
              </a:pPr>
              <a:endParaRPr lang="fr-FR" sz="1625" dirty="0">
                <a:solidFill>
                  <a:schemeClr val="accent1"/>
                </a:solidFill>
                <a:latin typeface="Avenir Book"/>
              </a:endParaRPr>
            </a:p>
            <a:p>
              <a:pPr algn="ctr">
                <a:defRPr/>
              </a:pPr>
              <a:endParaRPr lang="fr-FR" sz="1625" dirty="0">
                <a:solidFill>
                  <a:schemeClr val="accent1"/>
                </a:solidFill>
                <a:latin typeface="Avenir Book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0EB79D-AB26-576F-A474-96D812AF9A50}"/>
                </a:ext>
              </a:extLst>
            </p:cNvPr>
            <p:cNvSpPr/>
            <p:nvPr/>
          </p:nvSpPr>
          <p:spPr>
            <a:xfrm>
              <a:off x="386954" y="1508324"/>
              <a:ext cx="9132092" cy="792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200" i="1" dirty="0">
                  <a:solidFill>
                    <a:schemeClr val="accent1"/>
                  </a:solidFill>
                  <a:latin typeface="Avenir Book"/>
                </a:rPr>
                <a:t>« Comment sont organisés les muscles et les os pour permettre ce mouvement de flexion-extension du coude ? » </a:t>
              </a:r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7D5FF9-80AC-52CE-4DC6-18952DE7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4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63B3B99-FCC3-5B80-E7E4-535B6AA1C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5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168FA7-3CD6-F01F-3928-ADAC5585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672621"/>
            <a:ext cx="8543925" cy="1325563"/>
          </a:xfrm>
        </p:spPr>
        <p:txBody>
          <a:bodyPr>
            <a:normAutofit/>
          </a:bodyPr>
          <a:lstStyle/>
          <a:p>
            <a:r>
              <a:rPr lang="fr-FR" sz="2925" dirty="0"/>
              <a:t>Confrontation avec des représentations d’élèves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688677-6A59-3F7B-F2F0-AB85E431C5EA}"/>
              </a:ext>
            </a:extLst>
          </p:cNvPr>
          <p:cNvSpPr txBox="1"/>
          <p:nvPr/>
        </p:nvSpPr>
        <p:spPr>
          <a:xfrm>
            <a:off x="7758707" y="672621"/>
            <a:ext cx="86113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dirty="0">
                <a:latin typeface="Avenir Book" panose="02000503020000020003" pitchFamily="2" charset="0"/>
              </a:rPr>
              <a:t>Date: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27DB03-D5DF-C03D-C649-2A95E03A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75EDCD-F9D9-90A7-FEA8-BA87A648F6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C3BF4FD-71B0-471A-9278-8C14902E678B}"/>
              </a:ext>
            </a:extLst>
          </p:cNvPr>
          <p:cNvSpPr txBox="1">
            <a:spLocks/>
          </p:cNvSpPr>
          <p:nvPr/>
        </p:nvSpPr>
        <p:spPr>
          <a:xfrm>
            <a:off x="681036" y="3534254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dirty="0"/>
              <a:t>Mise en commun - débat</a:t>
            </a:r>
          </a:p>
        </p:txBody>
      </p:sp>
    </p:spTree>
    <p:extLst>
      <p:ext uri="{BB962C8B-B14F-4D97-AF65-F5344CB8AC3E}">
        <p14:creationId xmlns:p14="http://schemas.microsoft.com/office/powerpoint/2010/main" val="1070431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B3D3F-ADB3-751E-DE6E-AFAC20EA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0"/>
            <a:ext cx="8543925" cy="1325563"/>
          </a:xfrm>
        </p:spPr>
        <p:txBody>
          <a:bodyPr/>
          <a:lstStyle/>
          <a:p>
            <a:r>
              <a:rPr lang="fr-FR" dirty="0"/>
              <a:t>Ateliers de construction de savoir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9DDAC3-AC78-49A2-E8E9-A58070D80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075038"/>
            <a:ext cx="8543925" cy="5782962"/>
          </a:xfrm>
        </p:spPr>
        <p:txBody>
          <a:bodyPr>
            <a:normAutofit fontScale="92500" lnSpcReduction="20000"/>
          </a:bodyPr>
          <a:lstStyle/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Atelier 1 - les radios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Observer les radios pour comprendre l’organisation des os dans le membre supérieur.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Atelier 2 - mouvement possibles et impossible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Tester les mouvements dessinés avec son propre corps.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Manipuler les figurines et les comparer avec les mouvements de notre propre corps.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Atelier 3 - mouvement possibles et impossible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Manipuler les 3 modèles d’articulation et identifier dans notre corps les articulations concernées.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Atelier 4 - consulter les documents pour prélever des informations.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Combien y a-t-il d’os dans notre bras ?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se nomment les os du bras ?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les os sont-ils organisés ?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Atelier 5 - observation d’un bras en moulage (Oscar)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Atelier 6 - réflexion à propos de l’articulation du coude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E26CBC-64F8-5CD3-42A5-CA496A86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837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168FA7-3CD6-F01F-3928-ADAC55858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672621"/>
            <a:ext cx="8780119" cy="1325563"/>
          </a:xfrm>
        </p:spPr>
        <p:txBody>
          <a:bodyPr>
            <a:normAutofit/>
          </a:bodyPr>
          <a:lstStyle/>
          <a:p>
            <a:r>
              <a:rPr lang="fr-FR" sz="2925" dirty="0"/>
              <a:t>Que peut-on retenir à propos des os et des articulations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688677-6A59-3F7B-F2F0-AB85E431C5EA}"/>
              </a:ext>
            </a:extLst>
          </p:cNvPr>
          <p:cNvSpPr txBox="1"/>
          <p:nvPr/>
        </p:nvSpPr>
        <p:spPr>
          <a:xfrm>
            <a:off x="7758707" y="672621"/>
            <a:ext cx="86113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dirty="0">
                <a:latin typeface="Avenir Book" panose="02000503020000020003" pitchFamily="2" charset="0"/>
              </a:rPr>
              <a:t>Date: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27DB03-D5DF-C03D-C649-2A95E03A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46F2CD-1F9B-111E-DD47-08052B3EF3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B310DBE-EA6F-A303-A5B5-34E7AE1BA4F4}"/>
              </a:ext>
            </a:extLst>
          </p:cNvPr>
          <p:cNvSpPr txBox="1">
            <a:spLocks/>
          </p:cNvSpPr>
          <p:nvPr/>
        </p:nvSpPr>
        <p:spPr>
          <a:xfrm>
            <a:off x="681036" y="3534254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dirty="0"/>
              <a:t>Mise en commun - débat</a:t>
            </a:r>
          </a:p>
        </p:txBody>
      </p:sp>
    </p:spTree>
    <p:extLst>
      <p:ext uri="{BB962C8B-B14F-4D97-AF65-F5344CB8AC3E}">
        <p14:creationId xmlns:p14="http://schemas.microsoft.com/office/powerpoint/2010/main" val="3375391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A2A58B-594B-B24A-9C86-8447C12DEB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394" y="2390894"/>
            <a:ext cx="1416883" cy="39043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6"/>
          <a:stretch/>
        </p:blipFill>
        <p:spPr>
          <a:xfrm>
            <a:off x="3385894" y="2409982"/>
            <a:ext cx="2038416" cy="39083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24" y="2338049"/>
            <a:ext cx="2720001" cy="378392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767325F-330A-5BBE-8C8F-07D2AD7B389C}"/>
              </a:ext>
            </a:extLst>
          </p:cNvPr>
          <p:cNvSpPr txBox="1">
            <a:spLocks/>
          </p:cNvSpPr>
          <p:nvPr/>
        </p:nvSpPr>
        <p:spPr>
          <a:xfrm>
            <a:off x="551509" y="470257"/>
            <a:ext cx="8543925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dirty="0"/>
              <a:t>Recherche d’informations : les os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547C1C-2347-EC09-D5CA-B8FAB5C951C3}"/>
              </a:ext>
            </a:extLst>
          </p:cNvPr>
          <p:cNvSpPr txBox="1"/>
          <p:nvPr/>
        </p:nvSpPr>
        <p:spPr>
          <a:xfrm>
            <a:off x="7758707" y="672621"/>
            <a:ext cx="86113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50" dirty="0">
                <a:latin typeface="Avenir Book" panose="02000503020000020003" pitchFamily="2" charset="0"/>
              </a:rPr>
              <a:t>Date: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B35AFA-5CED-45B9-43C1-A44D7B972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AD0CC5-07C7-54F9-147B-75BB2728CF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0D40383-934A-AFB7-4BEC-BD23B9104C1C}"/>
              </a:ext>
            </a:extLst>
          </p:cNvPr>
          <p:cNvSpPr txBox="1"/>
          <p:nvPr/>
        </p:nvSpPr>
        <p:spPr>
          <a:xfrm>
            <a:off x="797998" y="1313874"/>
            <a:ext cx="7903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latin typeface="Avenir Book"/>
              </a:rPr>
              <a:t>S’informer pour connaitre le vocabulaire spécifique et l’organisation des os dans le membre supérieur. </a:t>
            </a:r>
          </a:p>
        </p:txBody>
      </p:sp>
    </p:spTree>
    <p:extLst>
      <p:ext uri="{BB962C8B-B14F-4D97-AF65-F5344CB8AC3E}">
        <p14:creationId xmlns:p14="http://schemas.microsoft.com/office/powerpoint/2010/main" val="2210078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0863" y="1684546"/>
            <a:ext cx="3983505" cy="4014558"/>
          </a:xfrm>
        </p:spPr>
        <p:txBody>
          <a:bodyPr>
            <a:normAutofit/>
          </a:bodyPr>
          <a:lstStyle/>
          <a:p>
            <a:r>
              <a:rPr lang="fr-BE" sz="1788" b="1" dirty="0">
                <a:solidFill>
                  <a:schemeClr val="accent1">
                    <a:lumMod val="75000"/>
                  </a:schemeClr>
                </a:solidFill>
                <a:latin typeface="Avenir Book"/>
              </a:rPr>
              <a:t>L’articulation du coude</a:t>
            </a:r>
            <a:br>
              <a:rPr lang="fr-BE" sz="1788" b="1" dirty="0">
                <a:solidFill>
                  <a:schemeClr val="accent1">
                    <a:lumMod val="75000"/>
                  </a:schemeClr>
                </a:solidFill>
                <a:latin typeface="Avenir Book"/>
              </a:rPr>
            </a:br>
            <a:br>
              <a:rPr lang="fr-BE" sz="1788" dirty="0">
                <a:latin typeface="Avenir Book"/>
              </a:rPr>
            </a:br>
            <a:r>
              <a:rPr lang="fr-BE" sz="1788" dirty="0">
                <a:solidFill>
                  <a:srgbClr val="08DCDC"/>
                </a:solidFill>
                <a:latin typeface="Avenir Book"/>
              </a:rPr>
              <a:t>- cartilage : tissu lisse et élastique qui permet le jeu et la mobilité</a:t>
            </a:r>
            <a:br>
              <a:rPr lang="fr-BE" sz="1788" dirty="0">
                <a:solidFill>
                  <a:srgbClr val="08DCDC"/>
                </a:solidFill>
                <a:latin typeface="Avenir Book"/>
              </a:rPr>
            </a:br>
            <a:br>
              <a:rPr lang="fr-BE" sz="1788" dirty="0">
                <a:solidFill>
                  <a:srgbClr val="D70D72"/>
                </a:solidFill>
                <a:latin typeface="Avenir Book"/>
              </a:rPr>
            </a:br>
            <a:r>
              <a:rPr lang="fr-BE" sz="1788" dirty="0">
                <a:solidFill>
                  <a:schemeClr val="accent6">
                    <a:lumMod val="75000"/>
                  </a:schemeClr>
                </a:solidFill>
                <a:latin typeface="Avenir Book"/>
              </a:rPr>
              <a:t>-</a:t>
            </a:r>
            <a:r>
              <a:rPr lang="fr-BE" sz="1788" dirty="0">
                <a:solidFill>
                  <a:srgbClr val="D70D72"/>
                </a:solidFill>
                <a:latin typeface="Avenir Book"/>
              </a:rPr>
              <a:t> </a:t>
            </a:r>
            <a:r>
              <a:rPr lang="fr-BE" sz="1788" dirty="0">
                <a:solidFill>
                  <a:schemeClr val="accent6">
                    <a:lumMod val="75000"/>
                  </a:schemeClr>
                </a:solidFill>
                <a:latin typeface="Avenir Book"/>
              </a:rPr>
              <a:t>ligament : fibres qui relient un os à un autre</a:t>
            </a:r>
            <a:r>
              <a:rPr lang="fr-BE" sz="1788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fr-BE" sz="1788" dirty="0">
                <a:solidFill>
                  <a:srgbClr val="D70D72"/>
                </a:solidFill>
                <a:latin typeface="Avenir Book"/>
              </a:rPr>
              <a:t> </a:t>
            </a:r>
            <a:br>
              <a:rPr lang="fr-BE" sz="1788" dirty="0">
                <a:solidFill>
                  <a:srgbClr val="D70D72"/>
                </a:solidFill>
                <a:latin typeface="Avenir Book"/>
              </a:rPr>
            </a:br>
            <a:br>
              <a:rPr lang="fr-BE" sz="1788" dirty="0">
                <a:solidFill>
                  <a:srgbClr val="D70D72"/>
                </a:solidFill>
                <a:latin typeface="Avenir Book"/>
              </a:rPr>
            </a:br>
            <a:r>
              <a:rPr lang="fr-BE" sz="1788" dirty="0">
                <a:solidFill>
                  <a:srgbClr val="D70D72"/>
                </a:solidFill>
                <a:latin typeface="Avenir Book"/>
              </a:rPr>
              <a:t>- synovie : liquide visqueux qui facilite l’articulation des os entre eux</a:t>
            </a:r>
            <a:endParaRPr lang="fr-BE" sz="1788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25" y="2280684"/>
            <a:ext cx="3685422" cy="31453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085203-1207-124C-A3B8-5238D6F79D0D}"/>
              </a:ext>
            </a:extLst>
          </p:cNvPr>
          <p:cNvSpPr txBox="1"/>
          <p:nvPr/>
        </p:nvSpPr>
        <p:spPr>
          <a:xfrm>
            <a:off x="790863" y="1459485"/>
            <a:ext cx="79036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50" dirty="0">
                <a:latin typeface="Avenir Book"/>
              </a:rPr>
              <a:t>S’informer comprendre ce qu’est une articulation et connaitre le vocabulaire spécifique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7E37B63-8227-4B57-ECF9-08415F797544}"/>
              </a:ext>
            </a:extLst>
          </p:cNvPr>
          <p:cNvSpPr txBox="1">
            <a:spLocks/>
          </p:cNvSpPr>
          <p:nvPr/>
        </p:nvSpPr>
        <p:spPr>
          <a:xfrm>
            <a:off x="476122" y="488788"/>
            <a:ext cx="8543925" cy="1077020"/>
          </a:xfrm>
          <a:prstGeom prst="rect">
            <a:avLst/>
          </a:prstGeom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25" dirty="0"/>
              <a:t>Recherche d’informations : les articulations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57302F-B289-23CC-01DE-2C01EEAE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FC644-D2D0-A64D-B38B-F32A73BBBAED}" type="slidenum">
              <a:rPr lang="fr-FR" smtClean="0"/>
              <a:t>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DF0642-10A0-8CA0-1E23-C1AD518B0A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6318361"/>
            <a:ext cx="879255" cy="4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603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10576</TotalTime>
  <Words>720</Words>
  <Application>Microsoft Macintosh PowerPoint</Application>
  <PresentationFormat>Format A4 (210 x 297 mm)</PresentationFormat>
  <Paragraphs>96</Paragraphs>
  <Slides>16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Avenir Book</vt:lpstr>
      <vt:lpstr>Calibri</vt:lpstr>
      <vt:lpstr>Calibri Light</vt:lpstr>
      <vt:lpstr>Century Gothic</vt:lpstr>
      <vt:lpstr>Fairwater Script</vt:lpstr>
      <vt:lpstr>Thème Office</vt:lpstr>
      <vt:lpstr>Cahier de sciences</vt:lpstr>
      <vt:lpstr>Ce que j’ai ressenti:</vt:lpstr>
      <vt:lpstr>Présentation PowerPoint</vt:lpstr>
      <vt:lpstr>Présentation PowerPoint</vt:lpstr>
      <vt:lpstr>Confrontation avec des représentations d’élèves</vt:lpstr>
      <vt:lpstr>Ateliers de construction de savoir</vt:lpstr>
      <vt:lpstr>Que peut-on retenir à propos des os et des articulations ?</vt:lpstr>
      <vt:lpstr>Présentation PowerPoint</vt:lpstr>
      <vt:lpstr>L’articulation du coude  - cartilage : tissu lisse et élastique qui permet le jeu et la mobilité  - ligament : fibres qui relient un os à un autre.   - synovie : liquide visqueux qui facilite l’articulation des os entre eux</vt:lpstr>
      <vt:lpstr>Présentation PowerPoint</vt:lpstr>
      <vt:lpstr>Présentation PowerPoint</vt:lpstr>
      <vt:lpstr>Présentation PowerPoint</vt:lpstr>
      <vt:lpstr>Présentation PowerPoint</vt:lpstr>
      <vt:lpstr>Constats et commentaires: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Cahier de sciences</dc:title>
  <dc:creator>Marie Dethier</dc:creator>
  <cp:lastModifiedBy>Marie Dethier</cp:lastModifiedBy>
  <cp:revision>36</cp:revision>
  <cp:lastPrinted>2022-05-24T07:41:42Z</cp:lastPrinted>
  <dcterms:created xsi:type="dcterms:W3CDTF">2022-03-02T09:14:29Z</dcterms:created>
  <dcterms:modified xsi:type="dcterms:W3CDTF">2023-08-23T07:03:16Z</dcterms:modified>
</cp:coreProperties>
</file>