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70" r:id="rId3"/>
    <p:sldId id="258" r:id="rId4"/>
    <p:sldId id="259" r:id="rId5"/>
    <p:sldId id="260" r:id="rId6"/>
    <p:sldId id="267" r:id="rId7"/>
    <p:sldId id="268" r:id="rId8"/>
    <p:sldId id="269" r:id="rId9"/>
    <p:sldId id="266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/>
    <p:restoredTop sz="94640"/>
  </p:normalViewPr>
  <p:slideViewPr>
    <p:cSldViewPr snapToGrid="0" showGuides="1">
      <p:cViewPr varScale="1">
        <p:scale>
          <a:sx n="67" d="100"/>
          <a:sy n="67" d="100"/>
        </p:scale>
        <p:origin x="3288" y="184"/>
      </p:cViewPr>
      <p:guideLst>
        <p:guide orient="horz" pos="3097"/>
        <p:guide pos="2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09439-75F0-C04A-8F4D-523B034F95E9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1C09E-FBDB-CF4C-A4B8-24FF408B9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68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792A-D306-924C-9685-BD583001D04D}" type="datetime1">
              <a:rPr lang="fr-BE" smtClean="0"/>
              <a:t>12/07/23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82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6D24-D725-5E4F-9EB7-79CA8F5B443B}" type="datetime1">
              <a:rPr lang="fr-BE" smtClean="0"/>
              <a:t>12/07/23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84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7B2-F972-AD49-A2BE-8FD6E662233E}" type="datetime1">
              <a:rPr lang="fr-BE" smtClean="0"/>
              <a:t>12/07/23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17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034F-3F3E-7841-82C9-82D5CB3DA9F8}" type="datetime1">
              <a:rPr lang="fr-BE" smtClean="0"/>
              <a:t>12/07/23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2057-0D22-9F47-B404-8D0DD8265557}" type="datetime1">
              <a:rPr lang="fr-BE" smtClean="0"/>
              <a:t>12/07/23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0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E60E-A752-0D4B-9FFA-C0B9A08DC6CD}" type="datetime1">
              <a:rPr lang="fr-BE" smtClean="0"/>
              <a:t>12/07/23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31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411C-4369-734D-A8B1-5B65C3187B95}" type="datetime1">
              <a:rPr lang="fr-BE" smtClean="0"/>
              <a:t>12/07/23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C32C-A189-A346-9D8F-CCBEB575D898}" type="datetime1">
              <a:rPr lang="fr-BE" smtClean="0"/>
              <a:t>12/07/23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80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CDB-F1DB-F842-AAF8-CCE3AE1E68A4}" type="datetime1">
              <a:rPr lang="fr-BE" smtClean="0"/>
              <a:t>12/07/23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2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FC77-DBF8-AF4C-B07F-AB6A1BD33725}" type="datetime1">
              <a:rPr lang="fr-BE" smtClean="0"/>
              <a:t>12/07/23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595-9C19-8041-9DE2-0EE7867806CA}" type="datetime1">
              <a:rPr lang="fr-BE" smtClean="0"/>
              <a:t>12/07/23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94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460F-13B3-1A46-B1F5-CBEBFE5656FB}" type="datetime1">
              <a:rPr lang="fr-BE" smtClean="0"/>
              <a:t>12/07/23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2E78-2A59-F941-9431-48F0EFAB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91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73CF0-3336-73BA-E524-93D34F592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081865"/>
          </a:xfrm>
        </p:spPr>
        <p:txBody>
          <a:bodyPr/>
          <a:lstStyle/>
          <a:p>
            <a:r>
              <a:rPr lang="fr-FR" dirty="0"/>
              <a:t>Le printemps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6EA7E1-15AA-4DB1-8F5A-2F253BBF8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Cahier de traces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E9E3FD-FAB1-68C2-6C38-39DE7423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91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CB5E7D-0AD9-33AD-7088-3CBB746CBEE7}"/>
              </a:ext>
            </a:extLst>
          </p:cNvPr>
          <p:cNvSpPr/>
          <p:nvPr/>
        </p:nvSpPr>
        <p:spPr>
          <a:xfrm>
            <a:off x="709613" y="1658055"/>
            <a:ext cx="5581650" cy="756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2C3A03-5172-3035-CD80-454ACB9C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8650"/>
            <a:ext cx="5915025" cy="1221882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2400" dirty="0"/>
            </a:br>
            <a:r>
              <a:rPr lang="fr-FR" sz="2400" dirty="0"/>
              <a:t>C’est le printemps.</a:t>
            </a:r>
            <a:br>
              <a:rPr lang="fr-FR" sz="2400" dirty="0"/>
            </a:br>
            <a:r>
              <a:rPr lang="fr-FR" sz="2400" dirty="0"/>
              <a:t>Comment le voit-on ? Quels sont les signes dans la nature?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64F5670-15B0-AF15-05BB-DA61BEF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BB29BB-FD52-945A-D681-C5AF60EE35B3}"/>
              </a:ext>
            </a:extLst>
          </p:cNvPr>
          <p:cNvSpPr txBox="1"/>
          <p:nvPr/>
        </p:nvSpPr>
        <p:spPr>
          <a:xfrm>
            <a:off x="1009650" y="188595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Dessine</a:t>
            </a:r>
          </a:p>
        </p:txBody>
      </p:sp>
    </p:spTree>
    <p:extLst>
      <p:ext uri="{BB962C8B-B14F-4D97-AF65-F5344CB8AC3E}">
        <p14:creationId xmlns:p14="http://schemas.microsoft.com/office/powerpoint/2010/main" val="402785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C3A03-5172-3035-CD80-454ACB9C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0217"/>
            <a:ext cx="5915025" cy="1221882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Le printemps dans les livres et œuvres d’art.</a:t>
            </a:r>
            <a:br>
              <a:rPr lang="fr-FR" sz="2400" dirty="0"/>
            </a:b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5" name="Image 4" descr="Une image contenant herbe, plein air, terrain, colline&#10;&#10;Description générée automatiquement">
            <a:extLst>
              <a:ext uri="{FF2B5EF4-FFF2-40B4-BE49-F238E27FC236}">
                <a16:creationId xmlns:a16="http://schemas.microsoft.com/office/drawing/2014/main" id="{53CC57E1-AE4B-FD46-F641-7D8E7046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8" y="879773"/>
            <a:ext cx="3370274" cy="2517174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6C4992-B95F-B700-2ACC-8A5B5DB7F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90"/>
          <a:stretch/>
        </p:blipFill>
        <p:spPr>
          <a:xfrm rot="16200000">
            <a:off x="3804755" y="6446280"/>
            <a:ext cx="2694719" cy="3373200"/>
          </a:xfrm>
          <a:prstGeom prst="rect">
            <a:avLst/>
          </a:prstGeom>
        </p:spPr>
      </p:pic>
      <p:pic>
        <p:nvPicPr>
          <p:cNvPr id="9" name="Image 8" descr="Une image contenant herbe, arbre, plein air, plante&#10;&#10;Description générée automatiquement">
            <a:extLst>
              <a:ext uri="{FF2B5EF4-FFF2-40B4-BE49-F238E27FC236}">
                <a16:creationId xmlns:a16="http://schemas.microsoft.com/office/drawing/2014/main" id="{408390A0-9946-84FD-7798-D7802B23B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222" y="879773"/>
            <a:ext cx="3250546" cy="2596160"/>
          </a:xfrm>
          <a:prstGeom prst="rect">
            <a:avLst/>
          </a:prstGeom>
        </p:spPr>
      </p:pic>
      <p:pic>
        <p:nvPicPr>
          <p:cNvPr id="13" name="Image 12" descr="Une image contenant texte, chat, mur, tissu&#10;&#10;Description générée automatiquement">
            <a:extLst>
              <a:ext uri="{FF2B5EF4-FFF2-40B4-BE49-F238E27FC236}">
                <a16:creationId xmlns:a16="http://schemas.microsoft.com/office/drawing/2014/main" id="{38F3BB3E-D53C-8FE0-1EA5-B4A5A1458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68" y="6843567"/>
            <a:ext cx="1936239" cy="2691844"/>
          </a:xfrm>
          <a:prstGeom prst="rect">
            <a:avLst/>
          </a:prstGeom>
        </p:spPr>
      </p:pic>
      <p:pic>
        <p:nvPicPr>
          <p:cNvPr id="15" name="Image 14" descr="Une image contenant texte, décoré&#10;&#10;Description générée automatiquement">
            <a:extLst>
              <a:ext uri="{FF2B5EF4-FFF2-40B4-BE49-F238E27FC236}">
                <a16:creationId xmlns:a16="http://schemas.microsoft.com/office/drawing/2014/main" id="{992C0969-923B-F430-001B-909AFE880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1507" y="3408254"/>
            <a:ext cx="2437018" cy="3374853"/>
          </a:xfrm>
          <a:prstGeom prst="rect">
            <a:avLst/>
          </a:prstGeom>
        </p:spPr>
      </p:pic>
      <p:pic>
        <p:nvPicPr>
          <p:cNvPr id="17" name="Image 16" descr="Une image contenant arbre, barrière, herbe, plein air&#10;&#10;Description générée automatiquement">
            <a:extLst>
              <a:ext uri="{FF2B5EF4-FFF2-40B4-BE49-F238E27FC236}">
                <a16:creationId xmlns:a16="http://schemas.microsoft.com/office/drawing/2014/main" id="{D355CDC0-7555-6DFC-8CE7-D034DCA97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234" y="3865728"/>
            <a:ext cx="2914626" cy="24370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C00FD9-5E17-73A6-6A46-E3B3B4087CCC}"/>
              </a:ext>
            </a:extLst>
          </p:cNvPr>
          <p:cNvSpPr txBox="1"/>
          <p:nvPr/>
        </p:nvSpPr>
        <p:spPr>
          <a:xfrm>
            <a:off x="82588" y="3539053"/>
            <a:ext cx="3370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La Cueillette des coquelicots, Mary </a:t>
            </a:r>
            <a:r>
              <a:rPr lang="fr-FR" sz="1200" dirty="0" err="1"/>
              <a:t>Cassat</a:t>
            </a:r>
            <a:endParaRPr lang="fr-FR" sz="1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4211B3-22BF-43A0-8F26-33BCA49F16AD}"/>
              </a:ext>
            </a:extLst>
          </p:cNvPr>
          <p:cNvSpPr txBox="1"/>
          <p:nvPr/>
        </p:nvSpPr>
        <p:spPr>
          <a:xfrm>
            <a:off x="3563464" y="3539053"/>
            <a:ext cx="314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Printemps, Claude Monet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F857EA-C6E1-F692-AE06-47E84BE616F4}"/>
              </a:ext>
            </a:extLst>
          </p:cNvPr>
          <p:cNvSpPr txBox="1"/>
          <p:nvPr/>
        </p:nvSpPr>
        <p:spPr>
          <a:xfrm>
            <a:off x="3621172" y="6393159"/>
            <a:ext cx="303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u="none" strike="noStrike" dirty="0">
                <a:solidFill>
                  <a:srgbClr val="000000"/>
                </a:solidFill>
                <a:effectLst/>
                <a:latin typeface="+mj-lt"/>
              </a:rPr>
              <a:t>Spring, Gray </a:t>
            </a:r>
            <a:r>
              <a:rPr lang="fr-BE" sz="1200" i="0" u="none" strike="noStrike" dirty="0" err="1">
                <a:solidFill>
                  <a:srgbClr val="000000"/>
                </a:solidFill>
                <a:effectLst/>
                <a:latin typeface="+mj-lt"/>
              </a:rPr>
              <a:t>Weather</a:t>
            </a:r>
            <a:r>
              <a:rPr lang="fr-BE" sz="1200" i="0" u="none" strike="noStrike" dirty="0">
                <a:solidFill>
                  <a:srgbClr val="000000"/>
                </a:solidFill>
                <a:effectLst/>
                <a:latin typeface="+mj-lt"/>
              </a:rPr>
              <a:t>, Eragny, Camille Pissarro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EC0F0A-C6DC-600D-1708-417212827825}"/>
              </a:ext>
            </a:extLst>
          </p:cNvPr>
          <p:cNvSpPr txBox="1"/>
          <p:nvPr/>
        </p:nvSpPr>
        <p:spPr>
          <a:xfrm>
            <a:off x="-36940" y="6382332"/>
            <a:ext cx="3596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Les petits plaisirs du printemps, Séverine </a:t>
            </a:r>
            <a:r>
              <a:rPr lang="fr-FR" sz="1200" dirty="0" err="1"/>
              <a:t>Duschesne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D18ED8-E3E9-D982-6D8C-6F9518357014}"/>
              </a:ext>
            </a:extLst>
          </p:cNvPr>
          <p:cNvSpPr txBox="1"/>
          <p:nvPr/>
        </p:nvSpPr>
        <p:spPr>
          <a:xfrm>
            <a:off x="3563464" y="9514867"/>
            <a:ext cx="327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L’oiseau sur la branche, Anne </a:t>
            </a:r>
            <a:r>
              <a:rPr lang="fr-FR" sz="1200" dirty="0" err="1"/>
              <a:t>Crausaz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8F741F-E686-462F-7B63-60D8E00515D2}"/>
              </a:ext>
            </a:extLst>
          </p:cNvPr>
          <p:cNvSpPr txBox="1"/>
          <p:nvPr/>
        </p:nvSpPr>
        <p:spPr>
          <a:xfrm>
            <a:off x="123336" y="9514867"/>
            <a:ext cx="3288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Au début il y a une graine, Jennie Webber</a:t>
            </a:r>
          </a:p>
        </p:txBody>
      </p:sp>
    </p:spTree>
    <p:extLst>
      <p:ext uri="{BB962C8B-B14F-4D97-AF65-F5344CB8AC3E}">
        <p14:creationId xmlns:p14="http://schemas.microsoft.com/office/powerpoint/2010/main" val="302342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C3A03-5172-3035-CD80-454ACB9C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8650"/>
            <a:ext cx="5915025" cy="1221882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Des éléments observés dans les illustrations qui sont des signes du printemps.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64F5670-15B0-AF15-05BB-DA61BEF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09785F-23A8-E599-F541-88B9CFA1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9" y="1328691"/>
            <a:ext cx="1100665" cy="11386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FF8434-769D-C652-ADD3-70E6657436A6}"/>
              </a:ext>
            </a:extLst>
          </p:cNvPr>
          <p:cNvSpPr txBox="1"/>
          <p:nvPr/>
        </p:nvSpPr>
        <p:spPr>
          <a:xfrm>
            <a:off x="1799480" y="1674139"/>
            <a:ext cx="338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présence et la variété de fleurs.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9D6A3A0-7905-6BF6-A523-7D8192F9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94" y="3079268"/>
            <a:ext cx="761870" cy="7618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899688-AF28-2C41-32CA-226177B47A76}"/>
              </a:ext>
            </a:extLst>
          </p:cNvPr>
          <p:cNvSpPr txBox="1"/>
          <p:nvPr/>
        </p:nvSpPr>
        <p:spPr>
          <a:xfrm>
            <a:off x="1799480" y="2683368"/>
            <a:ext cx="468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présence de bourgeons ou de petites feuilles vertes sur les arbres.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8CBD059-3FDD-9FB9-DE3B-AB8BE1A30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6" y="3927702"/>
            <a:ext cx="1138620" cy="113862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9504EBA-CC59-6F6F-54D2-0487D78746E2}"/>
              </a:ext>
            </a:extLst>
          </p:cNvPr>
          <p:cNvSpPr txBox="1"/>
          <p:nvPr/>
        </p:nvSpPr>
        <p:spPr>
          <a:xfrm>
            <a:off x="1799480" y="4312346"/>
            <a:ext cx="23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présence d’insectes.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310335D-D2E6-098B-ACBA-1A958D15C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6" y="5223357"/>
            <a:ext cx="1138620" cy="113862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15A8EE6-D427-E98C-78C4-A5BDF7C95AE2}"/>
              </a:ext>
            </a:extLst>
          </p:cNvPr>
          <p:cNvSpPr txBox="1"/>
          <p:nvPr/>
        </p:nvSpPr>
        <p:spPr>
          <a:xfrm>
            <a:off x="1799480" y="5533821"/>
            <a:ext cx="325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présence d’oiseaux et de nids.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FA68A1-0FC1-2779-F88C-9878E4749686}"/>
              </a:ext>
            </a:extLst>
          </p:cNvPr>
          <p:cNvSpPr txBox="1"/>
          <p:nvPr/>
        </p:nvSpPr>
        <p:spPr>
          <a:xfrm>
            <a:off x="1799480" y="8500454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présence d’autres animaux…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17CD5F2-2933-620F-A3F8-9541428B9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02" y="2591195"/>
            <a:ext cx="1138620" cy="11386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B02529-5D91-D779-2FF3-99721CBFE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86" y="6765924"/>
            <a:ext cx="999820" cy="9998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E66EDB0-266C-52ED-BCF9-4BA900CFD6C7}"/>
              </a:ext>
            </a:extLst>
          </p:cNvPr>
          <p:cNvSpPr txBox="1"/>
          <p:nvPr/>
        </p:nvSpPr>
        <p:spPr>
          <a:xfrm>
            <a:off x="1799480" y="7191148"/>
            <a:ext cx="312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présence de jeunes pousses.</a:t>
            </a:r>
          </a:p>
        </p:txBody>
      </p:sp>
    </p:spTree>
    <p:extLst>
      <p:ext uri="{BB962C8B-B14F-4D97-AF65-F5344CB8AC3E}">
        <p14:creationId xmlns:p14="http://schemas.microsoft.com/office/powerpoint/2010/main" val="293972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C3A03-5172-3035-CD80-454ACB9C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8650"/>
            <a:ext cx="5915025" cy="122188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Première sortie </a:t>
            </a:r>
            <a:r>
              <a:rPr lang="fr-FR" sz="2400" b="1" i="1" dirty="0">
                <a:solidFill>
                  <a:schemeClr val="accent1"/>
                </a:solidFill>
              </a:rPr>
              <a:t>le ……………………..</a:t>
            </a:r>
            <a:br>
              <a:rPr lang="fr-FR" sz="2400" dirty="0"/>
            </a:br>
            <a:r>
              <a:rPr lang="fr-FR" sz="2400" i="1" dirty="0"/>
              <a:t>« Allons vérifier si nous repérons ces éléments dans le réel. »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64F5670-15B0-AF15-05BB-DA61BEF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CB5E7D-0AD9-33AD-7088-3CBB746CBEE7}"/>
              </a:ext>
            </a:extLst>
          </p:cNvPr>
          <p:cNvSpPr/>
          <p:nvPr/>
        </p:nvSpPr>
        <p:spPr>
          <a:xfrm>
            <a:off x="709613" y="1516082"/>
            <a:ext cx="5581650" cy="34004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96A444-6F2B-CA7F-A4BD-24D0C992603E}"/>
              </a:ext>
            </a:extLst>
          </p:cNvPr>
          <p:cNvSpPr txBox="1"/>
          <p:nvPr/>
        </p:nvSpPr>
        <p:spPr>
          <a:xfrm>
            <a:off x="1770060" y="2872569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du panneau après la sortie 1</a:t>
            </a:r>
          </a:p>
        </p:txBody>
      </p:sp>
    </p:spTree>
    <p:extLst>
      <p:ext uri="{BB962C8B-B14F-4D97-AF65-F5344CB8AC3E}">
        <p14:creationId xmlns:p14="http://schemas.microsoft.com/office/powerpoint/2010/main" val="48274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64F5670-15B0-AF15-05BB-DA61BEF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CB5E7D-0AD9-33AD-7088-3CBB746CBEE7}"/>
              </a:ext>
            </a:extLst>
          </p:cNvPr>
          <p:cNvSpPr/>
          <p:nvPr/>
        </p:nvSpPr>
        <p:spPr>
          <a:xfrm>
            <a:off x="709613" y="1516082"/>
            <a:ext cx="5581650" cy="34004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96A444-6F2B-CA7F-A4BD-24D0C992603E}"/>
              </a:ext>
            </a:extLst>
          </p:cNvPr>
          <p:cNvSpPr txBox="1"/>
          <p:nvPr/>
        </p:nvSpPr>
        <p:spPr>
          <a:xfrm>
            <a:off x="1770060" y="2872569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du panneau après la sortie 2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E15570E-B83F-F2EA-3DE0-55A22E95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8650"/>
            <a:ext cx="5915025" cy="122188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Deuxième sortie </a:t>
            </a:r>
            <a:r>
              <a:rPr lang="fr-FR" sz="2400" b="1" i="1" dirty="0">
                <a:solidFill>
                  <a:schemeClr val="accent6"/>
                </a:solidFill>
              </a:rPr>
              <a:t>le ………………….</a:t>
            </a:r>
            <a:br>
              <a:rPr lang="fr-FR" sz="2400" dirty="0"/>
            </a:br>
            <a:r>
              <a:rPr lang="fr-FR" sz="2400" i="1" dirty="0"/>
              <a:t>« Allons voir si les choses ont changé.»</a:t>
            </a:r>
          </a:p>
        </p:txBody>
      </p:sp>
    </p:spTree>
    <p:extLst>
      <p:ext uri="{BB962C8B-B14F-4D97-AF65-F5344CB8AC3E}">
        <p14:creationId xmlns:p14="http://schemas.microsoft.com/office/powerpoint/2010/main" val="347189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64F5670-15B0-AF15-05BB-DA61BEF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CB5E7D-0AD9-33AD-7088-3CBB746CBEE7}"/>
              </a:ext>
            </a:extLst>
          </p:cNvPr>
          <p:cNvSpPr/>
          <p:nvPr/>
        </p:nvSpPr>
        <p:spPr>
          <a:xfrm>
            <a:off x="709613" y="1516082"/>
            <a:ext cx="5581650" cy="34004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96A444-6F2B-CA7F-A4BD-24D0C992603E}"/>
              </a:ext>
            </a:extLst>
          </p:cNvPr>
          <p:cNvSpPr txBox="1"/>
          <p:nvPr/>
        </p:nvSpPr>
        <p:spPr>
          <a:xfrm>
            <a:off x="1770060" y="2872569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du panneau après la sortie 3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C530E57-5DEC-47EB-ED30-C9A51352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8650"/>
            <a:ext cx="5915025" cy="122188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Troisième sortie </a:t>
            </a:r>
            <a:r>
              <a:rPr lang="fr-FR" sz="2400" b="1" i="1" dirty="0">
                <a:solidFill>
                  <a:srgbClr val="C00000"/>
                </a:solidFill>
              </a:rPr>
              <a:t>le ……………………….</a:t>
            </a:r>
            <a:br>
              <a:rPr lang="fr-FR" sz="2400" dirty="0"/>
            </a:br>
            <a:r>
              <a:rPr lang="fr-FR" sz="2400" i="1" dirty="0"/>
              <a:t>« Allons voir si les choses ont changé.»</a:t>
            </a:r>
          </a:p>
        </p:txBody>
      </p:sp>
    </p:spTree>
    <p:extLst>
      <p:ext uri="{BB962C8B-B14F-4D97-AF65-F5344CB8AC3E}">
        <p14:creationId xmlns:p14="http://schemas.microsoft.com/office/powerpoint/2010/main" val="109808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64F5670-15B0-AF15-05BB-DA61BEF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8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CB5E7D-0AD9-33AD-7088-3CBB746CBEE7}"/>
              </a:ext>
            </a:extLst>
          </p:cNvPr>
          <p:cNvSpPr/>
          <p:nvPr/>
        </p:nvSpPr>
        <p:spPr>
          <a:xfrm>
            <a:off x="709613" y="1516082"/>
            <a:ext cx="5581650" cy="34004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96A444-6F2B-CA7F-A4BD-24D0C992603E}"/>
              </a:ext>
            </a:extLst>
          </p:cNvPr>
          <p:cNvSpPr txBox="1"/>
          <p:nvPr/>
        </p:nvSpPr>
        <p:spPr>
          <a:xfrm>
            <a:off x="1770060" y="2872569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du panneau après la sortie 4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C530E57-5DEC-47EB-ED30-C9A51352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8650"/>
            <a:ext cx="5915025" cy="122188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Quatrième sortie </a:t>
            </a:r>
            <a:r>
              <a:rPr lang="fr-FR" sz="2400" b="1" i="1" dirty="0">
                <a:solidFill>
                  <a:schemeClr val="accent4"/>
                </a:solidFill>
              </a:rPr>
              <a:t>le ……………………….</a:t>
            </a:r>
            <a:br>
              <a:rPr lang="fr-FR" sz="2400" dirty="0"/>
            </a:br>
            <a:r>
              <a:rPr lang="fr-FR" sz="2400" i="1" dirty="0"/>
              <a:t>« Allons voir si les choses ont changé.»</a:t>
            </a:r>
          </a:p>
        </p:txBody>
      </p:sp>
    </p:spTree>
    <p:extLst>
      <p:ext uri="{BB962C8B-B14F-4D97-AF65-F5344CB8AC3E}">
        <p14:creationId xmlns:p14="http://schemas.microsoft.com/office/powerpoint/2010/main" val="139880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C3A03-5172-3035-CD80-454ACB9C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8650"/>
            <a:ext cx="5915025" cy="1221882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Création artistique du printemps</a:t>
            </a:r>
            <a:endParaRPr lang="fr-FR" sz="2400" i="1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64F5670-15B0-AF15-05BB-DA61BEF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E78-2A59-F941-9431-48F0EFAB3BA0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9706D2-0576-F1F6-AE46-318A1B07E732}"/>
              </a:ext>
            </a:extLst>
          </p:cNvPr>
          <p:cNvSpPr txBox="1"/>
          <p:nvPr/>
        </p:nvSpPr>
        <p:spPr>
          <a:xfrm>
            <a:off x="508000" y="1266004"/>
            <a:ext cx="591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Écoutons l’œuvre d’Antonio Vivaldi « Le printemps » (concerto pour violon opus 8), soyons à l’écoute de nos émotions.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peinture, instrument de musique, musique, art&#10;&#10;Description générée automatiquement">
            <a:extLst>
              <a:ext uri="{FF2B5EF4-FFF2-40B4-BE49-F238E27FC236}">
                <a16:creationId xmlns:a16="http://schemas.microsoft.com/office/drawing/2014/main" id="{84F812C2-0C50-9DE5-D9EA-7A3788D15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40" y="2177609"/>
            <a:ext cx="4216598" cy="49974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A6E504-BD57-6CEA-B5D5-BCCA6B951147}"/>
              </a:ext>
            </a:extLst>
          </p:cNvPr>
          <p:cNvSpPr txBox="1"/>
          <p:nvPr/>
        </p:nvSpPr>
        <p:spPr>
          <a:xfrm>
            <a:off x="508000" y="7486499"/>
            <a:ext cx="591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Réalisons une œuvre artistique du printemps sur l’air du printemps de Vivaldi.</a:t>
            </a:r>
          </a:p>
          <a:p>
            <a:pPr algn="just"/>
            <a:r>
              <a:rPr lang="fr-FR" dirty="0"/>
              <a:t>Pensons au printemps, à toutes nos observations de la nature et laissons libre cours à notre imagination </a:t>
            </a:r>
            <a:r>
              <a:rPr lang="fr-FR"/>
              <a:t>et à nos </a:t>
            </a:r>
            <a:r>
              <a:rPr lang="fr-FR" dirty="0"/>
              <a:t>émotions.</a:t>
            </a:r>
          </a:p>
        </p:txBody>
      </p:sp>
    </p:spTree>
    <p:extLst>
      <p:ext uri="{BB962C8B-B14F-4D97-AF65-F5344CB8AC3E}">
        <p14:creationId xmlns:p14="http://schemas.microsoft.com/office/powerpoint/2010/main" val="5244918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9996</TotalTime>
  <Words>293</Words>
  <Application>Microsoft Macintosh PowerPoint</Application>
  <PresentationFormat>Format A4 (210 x 297 mm)</PresentationFormat>
  <Paragraphs>38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Le printemps</vt:lpstr>
      <vt:lpstr> C’est le printemps. Comment le voit-on ? Quels sont les signes dans la nature?</vt:lpstr>
      <vt:lpstr>Le printemps dans les livres et œuvres d’art. </vt:lpstr>
      <vt:lpstr>Des éléments observés dans les illustrations qui sont des signes du printemps.</vt:lpstr>
      <vt:lpstr>Première sortie le …………………….. « Allons vérifier si nous repérons ces éléments dans le réel. »</vt:lpstr>
      <vt:lpstr>Deuxième sortie le …………………. « Allons voir si les choses ont changé.»</vt:lpstr>
      <vt:lpstr>Troisième sortie le ………………………. « Allons voir si les choses ont changé.»</vt:lpstr>
      <vt:lpstr>Quatrième sortie le ………………………. « Allons voir si les choses ont changé.»</vt:lpstr>
      <vt:lpstr>Création artistique du printemps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Dethier</dc:creator>
  <cp:lastModifiedBy>Marie Dethier</cp:lastModifiedBy>
  <cp:revision>27</cp:revision>
  <cp:lastPrinted>2023-05-17T14:02:50Z</cp:lastPrinted>
  <dcterms:created xsi:type="dcterms:W3CDTF">2023-04-11T12:38:08Z</dcterms:created>
  <dcterms:modified xsi:type="dcterms:W3CDTF">2023-07-12T13:07:37Z</dcterms:modified>
</cp:coreProperties>
</file>