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8" r:id="rId3"/>
    <p:sldId id="257" r:id="rId4"/>
    <p:sldId id="261" r:id="rId5"/>
    <p:sldId id="277" r:id="rId6"/>
    <p:sldId id="258" r:id="rId7"/>
    <p:sldId id="263" r:id="rId8"/>
    <p:sldId id="268" r:id="rId9"/>
    <p:sldId id="273" r:id="rId10"/>
    <p:sldId id="274" r:id="rId11"/>
    <p:sldId id="275" r:id="rId12"/>
    <p:sldId id="267" r:id="rId13"/>
    <p:sldId id="259" r:id="rId14"/>
    <p:sldId id="276" r:id="rId15"/>
    <p:sldId id="270"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87"/>
    <p:restoredTop sz="94626"/>
  </p:normalViewPr>
  <p:slideViewPr>
    <p:cSldViewPr snapToGrid="0" snapToObjects="1">
      <p:cViewPr varScale="1">
        <p:scale>
          <a:sx n="80" d="100"/>
          <a:sy n="80" d="100"/>
        </p:scale>
        <p:origin x="27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F3BAB-BBD5-FB4D-9D86-E869BB9AC60F}" type="datetimeFigureOut">
              <a:rPr lang="fr-FR" smtClean="0"/>
              <a:t>25/04/2023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71C77-C32D-E341-A972-6A907235E374}" type="slidenum">
              <a:rPr lang="fr-FR" smtClean="0"/>
              <a:t>‹N°›</a:t>
            </a:fld>
            <a:endParaRPr lang="fr-FR"/>
          </a:p>
        </p:txBody>
      </p:sp>
    </p:spTree>
    <p:extLst>
      <p:ext uri="{BB962C8B-B14F-4D97-AF65-F5344CB8AC3E}">
        <p14:creationId xmlns:p14="http://schemas.microsoft.com/office/powerpoint/2010/main" val="327178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E71C77-C32D-E341-A972-6A907235E374}" type="slidenum">
              <a:rPr lang="fr-FR" smtClean="0"/>
              <a:t>3</a:t>
            </a:fld>
            <a:endParaRPr lang="fr-FR"/>
          </a:p>
        </p:txBody>
      </p:sp>
    </p:spTree>
    <p:extLst>
      <p:ext uri="{BB962C8B-B14F-4D97-AF65-F5344CB8AC3E}">
        <p14:creationId xmlns:p14="http://schemas.microsoft.com/office/powerpoint/2010/main" val="428037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72" indent="0" algn="ctr">
              <a:buNone/>
              <a:defRPr sz="1500"/>
            </a:lvl2pPr>
            <a:lvl3pPr marL="685743" indent="0" algn="ctr">
              <a:buNone/>
              <a:defRPr sz="1350"/>
            </a:lvl3pPr>
            <a:lvl4pPr marL="1028614" indent="0" algn="ctr">
              <a:buNone/>
              <a:defRPr sz="1200"/>
            </a:lvl4pPr>
            <a:lvl5pPr marL="1371486" indent="0" algn="ctr">
              <a:buNone/>
              <a:defRPr sz="1200"/>
            </a:lvl5pPr>
            <a:lvl6pPr marL="1714356" indent="0" algn="ctr">
              <a:buNone/>
              <a:defRPr sz="1200"/>
            </a:lvl6pPr>
            <a:lvl7pPr marL="2057228" indent="0" algn="ctr">
              <a:buNone/>
              <a:defRPr sz="1200"/>
            </a:lvl7pPr>
            <a:lvl8pPr marL="2400098" indent="0" algn="ctr">
              <a:buNone/>
              <a:defRPr sz="1200"/>
            </a:lvl8pPr>
            <a:lvl9pPr marL="274297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1CDE21B-6175-6B48-9BE0-9A92D17BF835}" type="datetime1">
              <a:rPr lang="fr-BE" smtClean="0"/>
              <a:t>25/04/23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417395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580D16E-DC2A-B640-AD41-FF0DECE20FF0}" type="datetime1">
              <a:rPr lang="fr-BE" smtClean="0"/>
              <a:t>25/04/23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252304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C9B07C-20E4-834D-A5A8-2ACE26EC41CC}" type="datetime1">
              <a:rPr lang="fr-BE" smtClean="0"/>
              <a:t>25/04/23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329640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2BCE0B-0662-C74D-A9C2-D5C4152C5AA4}" type="datetime1">
              <a:rPr lang="fr-BE" smtClean="0"/>
              <a:t>25/04/23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74870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5"/>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8" y="6629229"/>
            <a:ext cx="5915025" cy="2166937"/>
          </a:xfrm>
        </p:spPr>
        <p:txBody>
          <a:bodyPr/>
          <a:lstStyle>
            <a:lvl1pPr marL="0" indent="0">
              <a:buNone/>
              <a:defRPr sz="1800">
                <a:solidFill>
                  <a:schemeClr val="tx1"/>
                </a:solidFill>
              </a:defRPr>
            </a:lvl1pPr>
            <a:lvl2pPr marL="342872" indent="0">
              <a:buNone/>
              <a:defRPr sz="1500">
                <a:solidFill>
                  <a:schemeClr val="tx1">
                    <a:tint val="75000"/>
                  </a:schemeClr>
                </a:solidFill>
              </a:defRPr>
            </a:lvl2pPr>
            <a:lvl3pPr marL="685743" indent="0">
              <a:buNone/>
              <a:defRPr sz="1350">
                <a:solidFill>
                  <a:schemeClr val="tx1">
                    <a:tint val="75000"/>
                  </a:schemeClr>
                </a:solidFill>
              </a:defRPr>
            </a:lvl3pPr>
            <a:lvl4pPr marL="1028614" indent="0">
              <a:buNone/>
              <a:defRPr sz="1200">
                <a:solidFill>
                  <a:schemeClr val="tx1">
                    <a:tint val="75000"/>
                  </a:schemeClr>
                </a:solidFill>
              </a:defRPr>
            </a:lvl4pPr>
            <a:lvl5pPr marL="1371486" indent="0">
              <a:buNone/>
              <a:defRPr sz="1200">
                <a:solidFill>
                  <a:schemeClr val="tx1">
                    <a:tint val="75000"/>
                  </a:schemeClr>
                </a:solidFill>
              </a:defRPr>
            </a:lvl5pPr>
            <a:lvl6pPr marL="1714356" indent="0">
              <a:buNone/>
              <a:defRPr sz="1200">
                <a:solidFill>
                  <a:schemeClr val="tx1">
                    <a:tint val="75000"/>
                  </a:schemeClr>
                </a:solidFill>
              </a:defRPr>
            </a:lvl6pPr>
            <a:lvl7pPr marL="2057228" indent="0">
              <a:buNone/>
              <a:defRPr sz="1200">
                <a:solidFill>
                  <a:schemeClr val="tx1">
                    <a:tint val="75000"/>
                  </a:schemeClr>
                </a:solidFill>
              </a:defRPr>
            </a:lvl7pPr>
            <a:lvl8pPr marL="2400098" indent="0">
              <a:buNone/>
              <a:defRPr sz="1200">
                <a:solidFill>
                  <a:schemeClr val="tx1">
                    <a:tint val="75000"/>
                  </a:schemeClr>
                </a:solidFill>
              </a:defRPr>
            </a:lvl8pPr>
            <a:lvl9pPr marL="274297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AE1A9D-705F-4A48-9C68-9CC6199D92C4}" type="datetime1">
              <a:rPr lang="fr-BE" smtClean="0"/>
              <a:t>25/04/23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71150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815E568-ACC8-CF4C-AB6D-F8FBB8A3FF3E}" type="datetime1">
              <a:rPr lang="fr-BE" smtClean="0"/>
              <a:t>25/04/23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389067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2" y="3618443"/>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4" y="3618443"/>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E709C4-E129-5941-B20D-27E79EB855C4}" type="datetime1">
              <a:rPr lang="fr-BE" smtClean="0"/>
              <a:t>25/04/23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358716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0BD994-D6E1-024F-8207-0171B67564B5}" type="datetime1">
              <a:rPr lang="fr-BE" smtClean="0"/>
              <a:t>25/04/23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294180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A2A7E-F141-8240-9D5B-4162378F2116}" type="datetime1">
              <a:rPr lang="fr-BE" smtClean="0"/>
              <a:t>25/04/23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209460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5"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2B9AF9-665B-1548-A440-ADC2F42632C3}" type="datetime1">
              <a:rPr lang="fr-BE" smtClean="0"/>
              <a:t>25/04/23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2880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5" y="1426285"/>
            <a:ext cx="3471863" cy="7039681"/>
          </a:xfrm>
        </p:spPr>
        <p:txBody>
          <a:bodyPr anchor="t"/>
          <a:lstStyle>
            <a:lvl1pPr marL="0" indent="0">
              <a:buNone/>
              <a:defRPr sz="2400"/>
            </a:lvl1pPr>
            <a:lvl2pPr marL="342872" indent="0">
              <a:buNone/>
              <a:defRPr sz="2100"/>
            </a:lvl2pPr>
            <a:lvl3pPr marL="685743" indent="0">
              <a:buNone/>
              <a:defRPr sz="1800"/>
            </a:lvl3pPr>
            <a:lvl4pPr marL="1028614" indent="0">
              <a:buNone/>
              <a:defRPr sz="1500"/>
            </a:lvl4pPr>
            <a:lvl5pPr marL="1371486" indent="0">
              <a:buNone/>
              <a:defRPr sz="1500"/>
            </a:lvl5pPr>
            <a:lvl6pPr marL="1714356" indent="0">
              <a:buNone/>
              <a:defRPr sz="1500"/>
            </a:lvl6pPr>
            <a:lvl7pPr marL="2057228" indent="0">
              <a:buNone/>
              <a:defRPr sz="1500"/>
            </a:lvl7pPr>
            <a:lvl8pPr marL="2400098" indent="0">
              <a:buNone/>
              <a:defRPr sz="1500"/>
            </a:lvl8pPr>
            <a:lvl9pPr marL="274297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31D6C7-0DD9-E646-963B-58BE98EA3712}" type="datetime1">
              <a:rPr lang="fr-BE" smtClean="0"/>
              <a:t>25/04/23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C38054-824E-EF4F-9064-DBD3B275B3F9}" type="slidenum">
              <a:rPr lang="fr-FR" smtClean="0"/>
              <a:t>‹N°›</a:t>
            </a:fld>
            <a:endParaRPr lang="fr-FR"/>
          </a:p>
        </p:txBody>
      </p:sp>
    </p:spTree>
    <p:extLst>
      <p:ext uri="{BB962C8B-B14F-4D97-AF65-F5344CB8AC3E}">
        <p14:creationId xmlns:p14="http://schemas.microsoft.com/office/powerpoint/2010/main" val="225577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767EB6E-A898-764B-959E-AB1AFBD1CE44}" type="datetime1">
              <a:rPr lang="fr-BE" smtClean="0"/>
              <a:t>25/04/23</a:t>
            </a:fld>
            <a:endParaRPr lang="fr-FR"/>
          </a:p>
        </p:txBody>
      </p:sp>
      <p:sp>
        <p:nvSpPr>
          <p:cNvPr id="5" name="Footer Placeholder 4"/>
          <p:cNvSpPr>
            <a:spLocks noGrp="1"/>
          </p:cNvSpPr>
          <p:nvPr>
            <p:ph type="ftr" sz="quarter" idx="3"/>
          </p:nvPr>
        </p:nvSpPr>
        <p:spPr>
          <a:xfrm>
            <a:off x="2271715"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DC38054-824E-EF4F-9064-DBD3B275B3F9}" type="slidenum">
              <a:rPr lang="fr-FR" smtClean="0"/>
              <a:t>‹N°›</a:t>
            </a:fld>
            <a:endParaRPr lang="fr-FR"/>
          </a:p>
        </p:txBody>
      </p:sp>
    </p:spTree>
    <p:extLst>
      <p:ext uri="{BB962C8B-B14F-4D97-AF65-F5344CB8AC3E}">
        <p14:creationId xmlns:p14="http://schemas.microsoft.com/office/powerpoint/2010/main" val="428422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6" indent="-171436" algn="l" defTabSz="68574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6" indent="-171436" algn="l" defTabSz="68574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8" indent="-171436" algn="l" defTabSz="68574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49"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21"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92"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64"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35"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06"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3" rtl="0" eaLnBrk="1" latinLnBrk="0" hangingPunct="1">
        <a:defRPr sz="1350" kern="1200">
          <a:solidFill>
            <a:schemeClr val="tx1"/>
          </a:solidFill>
          <a:latin typeface="+mn-lt"/>
          <a:ea typeface="+mn-ea"/>
          <a:cs typeface="+mn-cs"/>
        </a:defRPr>
      </a:lvl1pPr>
      <a:lvl2pPr marL="342872" algn="l" defTabSz="685743" rtl="0" eaLnBrk="1" latinLnBrk="0" hangingPunct="1">
        <a:defRPr sz="1350" kern="1200">
          <a:solidFill>
            <a:schemeClr val="tx1"/>
          </a:solidFill>
          <a:latin typeface="+mn-lt"/>
          <a:ea typeface="+mn-ea"/>
          <a:cs typeface="+mn-cs"/>
        </a:defRPr>
      </a:lvl2pPr>
      <a:lvl3pPr marL="685743" algn="l" defTabSz="685743" rtl="0" eaLnBrk="1" latinLnBrk="0" hangingPunct="1">
        <a:defRPr sz="1350" kern="1200">
          <a:solidFill>
            <a:schemeClr val="tx1"/>
          </a:solidFill>
          <a:latin typeface="+mn-lt"/>
          <a:ea typeface="+mn-ea"/>
          <a:cs typeface="+mn-cs"/>
        </a:defRPr>
      </a:lvl3pPr>
      <a:lvl4pPr marL="1028614" algn="l" defTabSz="685743" rtl="0" eaLnBrk="1" latinLnBrk="0" hangingPunct="1">
        <a:defRPr sz="1350" kern="1200">
          <a:solidFill>
            <a:schemeClr val="tx1"/>
          </a:solidFill>
          <a:latin typeface="+mn-lt"/>
          <a:ea typeface="+mn-ea"/>
          <a:cs typeface="+mn-cs"/>
        </a:defRPr>
      </a:lvl4pPr>
      <a:lvl5pPr marL="1371486" algn="l" defTabSz="685743" rtl="0" eaLnBrk="1" latinLnBrk="0" hangingPunct="1">
        <a:defRPr sz="1350" kern="1200">
          <a:solidFill>
            <a:schemeClr val="tx1"/>
          </a:solidFill>
          <a:latin typeface="+mn-lt"/>
          <a:ea typeface="+mn-ea"/>
          <a:cs typeface="+mn-cs"/>
        </a:defRPr>
      </a:lvl5pPr>
      <a:lvl6pPr marL="1714356" algn="l" defTabSz="685743" rtl="0" eaLnBrk="1" latinLnBrk="0" hangingPunct="1">
        <a:defRPr sz="1350" kern="1200">
          <a:solidFill>
            <a:schemeClr val="tx1"/>
          </a:solidFill>
          <a:latin typeface="+mn-lt"/>
          <a:ea typeface="+mn-ea"/>
          <a:cs typeface="+mn-cs"/>
        </a:defRPr>
      </a:lvl6pPr>
      <a:lvl7pPr marL="2057228" algn="l" defTabSz="685743" rtl="0" eaLnBrk="1" latinLnBrk="0" hangingPunct="1">
        <a:defRPr sz="1350" kern="1200">
          <a:solidFill>
            <a:schemeClr val="tx1"/>
          </a:solidFill>
          <a:latin typeface="+mn-lt"/>
          <a:ea typeface="+mn-ea"/>
          <a:cs typeface="+mn-cs"/>
        </a:defRPr>
      </a:lvl7pPr>
      <a:lvl8pPr marL="2400098" algn="l" defTabSz="685743" rtl="0" eaLnBrk="1" latinLnBrk="0" hangingPunct="1">
        <a:defRPr sz="1350" kern="1200">
          <a:solidFill>
            <a:schemeClr val="tx1"/>
          </a:solidFill>
          <a:latin typeface="+mn-lt"/>
          <a:ea typeface="+mn-ea"/>
          <a:cs typeface="+mn-cs"/>
        </a:defRPr>
      </a:lvl8pPr>
      <a:lvl9pPr marL="2742970" algn="l" defTabSz="68574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sv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sv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41A5DBA-A288-CD03-2781-30B3CA83B533}"/>
              </a:ext>
            </a:extLst>
          </p:cNvPr>
          <p:cNvSpPr txBox="1"/>
          <p:nvPr/>
        </p:nvSpPr>
        <p:spPr>
          <a:xfrm>
            <a:off x="359228" y="253093"/>
            <a:ext cx="5984421" cy="461665"/>
          </a:xfrm>
          <a:prstGeom prst="rect">
            <a:avLst/>
          </a:prstGeom>
          <a:noFill/>
        </p:spPr>
        <p:txBody>
          <a:bodyPr wrap="square" rtlCol="0">
            <a:spAutoFit/>
          </a:bodyPr>
          <a:lstStyle/>
          <a:p>
            <a:pPr algn="ctr"/>
            <a:r>
              <a:rPr lang="fr-FR" sz="2400" dirty="0">
                <a:solidFill>
                  <a:srgbClr val="00B0F0"/>
                </a:solidFill>
                <a:latin typeface="Century Gothic" panose="020B0502020202020204" pitchFamily="34" charset="0"/>
              </a:rPr>
              <a:t>Découverte d’une épicerie</a:t>
            </a:r>
          </a:p>
        </p:txBody>
      </p:sp>
      <p:sp>
        <p:nvSpPr>
          <p:cNvPr id="14" name="ZoneTexte 13">
            <a:extLst>
              <a:ext uri="{FF2B5EF4-FFF2-40B4-BE49-F238E27FC236}">
                <a16:creationId xmlns:a16="http://schemas.microsoft.com/office/drawing/2014/main" id="{2A3058D6-DAC6-3348-2B6B-59C58E402BB5}"/>
              </a:ext>
            </a:extLst>
          </p:cNvPr>
          <p:cNvSpPr txBox="1"/>
          <p:nvPr/>
        </p:nvSpPr>
        <p:spPr>
          <a:xfrm>
            <a:off x="477837" y="4864100"/>
            <a:ext cx="5747204" cy="369332"/>
          </a:xfrm>
          <a:prstGeom prst="rect">
            <a:avLst/>
          </a:prstGeom>
          <a:noFill/>
        </p:spPr>
        <p:txBody>
          <a:bodyPr wrap="square" rtlCol="0">
            <a:spAutoFit/>
          </a:bodyPr>
          <a:lstStyle/>
          <a:p>
            <a:r>
              <a:rPr lang="fr-FR" dirty="0">
                <a:latin typeface="Century Gothic" panose="020B0502020202020204" pitchFamily="34" charset="0"/>
              </a:rPr>
              <a:t>Je dessine dans le cadre un aliment qui m’attire</a:t>
            </a:r>
          </a:p>
        </p:txBody>
      </p:sp>
      <p:sp>
        <p:nvSpPr>
          <p:cNvPr id="15" name="ZoneTexte 14">
            <a:extLst>
              <a:ext uri="{FF2B5EF4-FFF2-40B4-BE49-F238E27FC236}">
                <a16:creationId xmlns:a16="http://schemas.microsoft.com/office/drawing/2014/main" id="{D7E7538B-7DD6-82D6-F9D7-2B0F75ACC346}"/>
              </a:ext>
            </a:extLst>
          </p:cNvPr>
          <p:cNvSpPr txBox="1"/>
          <p:nvPr/>
        </p:nvSpPr>
        <p:spPr>
          <a:xfrm>
            <a:off x="477837" y="5295910"/>
            <a:ext cx="5747204" cy="3416320"/>
          </a:xfrm>
          <a:prstGeom prst="rect">
            <a:avLst/>
          </a:prstGeom>
          <a:noFill/>
          <a:ln>
            <a:solidFill>
              <a:schemeClr val="accent1"/>
            </a:solidFill>
          </a:ln>
        </p:spPr>
        <p:txBody>
          <a:bodyPr wrap="square" rtlCol="0">
            <a:spAutoFit/>
          </a:bodyPr>
          <a:lstStyle/>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p:txBody>
      </p:sp>
      <p:sp>
        <p:nvSpPr>
          <p:cNvPr id="2" name="ZoneTexte 1">
            <a:extLst>
              <a:ext uri="{FF2B5EF4-FFF2-40B4-BE49-F238E27FC236}">
                <a16:creationId xmlns:a16="http://schemas.microsoft.com/office/drawing/2014/main" id="{123FCD76-90C6-2CFC-3550-EE98E4720C05}"/>
              </a:ext>
            </a:extLst>
          </p:cNvPr>
          <p:cNvSpPr txBox="1"/>
          <p:nvPr/>
        </p:nvSpPr>
        <p:spPr>
          <a:xfrm>
            <a:off x="2925648" y="2682910"/>
            <a:ext cx="851580" cy="369332"/>
          </a:xfrm>
          <a:prstGeom prst="rect">
            <a:avLst/>
          </a:prstGeom>
          <a:noFill/>
        </p:spPr>
        <p:txBody>
          <a:bodyPr wrap="none" rtlCol="0">
            <a:spAutoFit/>
          </a:bodyPr>
          <a:lstStyle/>
          <a:p>
            <a:r>
              <a:rPr lang="fr-FR" dirty="0"/>
              <a:t>PHOTO</a:t>
            </a:r>
          </a:p>
        </p:txBody>
      </p:sp>
      <p:sp>
        <p:nvSpPr>
          <p:cNvPr id="3" name="Espace réservé du numéro de diapositive 2">
            <a:extLst>
              <a:ext uri="{FF2B5EF4-FFF2-40B4-BE49-F238E27FC236}">
                <a16:creationId xmlns:a16="http://schemas.microsoft.com/office/drawing/2014/main" id="{372DB0F7-33A2-EE54-89A2-160F52C24327}"/>
              </a:ext>
            </a:extLst>
          </p:cNvPr>
          <p:cNvSpPr>
            <a:spLocks noGrp="1"/>
          </p:cNvSpPr>
          <p:nvPr>
            <p:ph type="sldNum" sz="quarter" idx="12"/>
          </p:nvPr>
        </p:nvSpPr>
        <p:spPr/>
        <p:txBody>
          <a:bodyPr/>
          <a:lstStyle/>
          <a:p>
            <a:fld id="{2DC38054-824E-EF4F-9064-DBD3B275B3F9}" type="slidenum">
              <a:rPr lang="fr-FR" smtClean="0"/>
              <a:t>1</a:t>
            </a:fld>
            <a:endParaRPr lang="fr-FR"/>
          </a:p>
        </p:txBody>
      </p:sp>
      <p:pic>
        <p:nvPicPr>
          <p:cNvPr id="7" name="Image 6" descr="Une image contenant bâtiment, extérieur, maison, toit&#10;&#10;Description générée automatiquement">
            <a:extLst>
              <a:ext uri="{FF2B5EF4-FFF2-40B4-BE49-F238E27FC236}">
                <a16:creationId xmlns:a16="http://schemas.microsoft.com/office/drawing/2014/main" id="{00C8A036-33AC-80C5-759A-90FBB6664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262" y="1743988"/>
            <a:ext cx="3932352" cy="2949264"/>
          </a:xfrm>
          <a:prstGeom prst="rect">
            <a:avLst/>
          </a:prstGeom>
        </p:spPr>
      </p:pic>
    </p:spTree>
    <p:extLst>
      <p:ext uri="{BB962C8B-B14F-4D97-AF65-F5344CB8AC3E}">
        <p14:creationId xmlns:p14="http://schemas.microsoft.com/office/powerpoint/2010/main" val="80560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498139" y="224061"/>
            <a:ext cx="6086475" cy="8863965"/>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Comment fabrique-t-on du beurre ?</a:t>
            </a:r>
          </a:p>
          <a:p>
            <a:r>
              <a:rPr lang="fr-FR" sz="2000" dirty="0">
                <a:solidFill>
                  <a:schemeClr val="accent2">
                    <a:lumMod val="75000"/>
                  </a:schemeClr>
                </a:solidFill>
                <a:latin typeface="Century Gothic" panose="020B0502020202020204" pitchFamily="34" charset="0"/>
              </a:rPr>
              <a:t>Essayons de </a:t>
            </a:r>
            <a:r>
              <a:rPr lang="fr-FR" sz="2000" u="sng" dirty="0">
                <a:solidFill>
                  <a:schemeClr val="accent2">
                    <a:lumMod val="75000"/>
                  </a:schemeClr>
                </a:solidFill>
                <a:latin typeface="Century Gothic" panose="020B0502020202020204" pitchFamily="34" charset="0"/>
              </a:rPr>
              <a:t>produire du beurre en classe </a:t>
            </a:r>
            <a:r>
              <a:rPr lang="fr-FR" sz="2000" dirty="0">
                <a:solidFill>
                  <a:schemeClr val="accent2">
                    <a:lumMod val="75000"/>
                  </a:schemeClr>
                </a:solidFill>
                <a:latin typeface="Century Gothic" panose="020B0502020202020204" pitchFamily="34" charset="0"/>
              </a:rPr>
              <a:t>à partir de crème fraîche achetée au magasin.</a:t>
            </a:r>
          </a:p>
          <a:p>
            <a:r>
              <a:rPr lang="fr-FR" sz="1000" b="1" dirty="0">
                <a:solidFill>
                  <a:schemeClr val="bg1"/>
                </a:solidFill>
                <a:latin typeface="Century Gothic" panose="020B0502020202020204" pitchFamily="34" charset="0"/>
              </a:rPr>
              <a:t>L</a:t>
            </a:r>
            <a:br>
              <a:rPr lang="fr-FR" sz="2000" b="1" dirty="0">
                <a:solidFill>
                  <a:schemeClr val="accent2"/>
                </a:solidFill>
                <a:latin typeface="Century Gothic" panose="020B0502020202020204" pitchFamily="34" charset="0"/>
              </a:rPr>
            </a:br>
            <a:r>
              <a:rPr lang="fr-FR" sz="2000" b="1" dirty="0">
                <a:solidFill>
                  <a:schemeClr val="accent2"/>
                </a:solidFill>
                <a:latin typeface="Century Gothic" panose="020B0502020202020204" pitchFamily="34" charset="0"/>
              </a:rPr>
              <a:t>1</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 : </a:t>
            </a:r>
            <a:r>
              <a:rPr lang="fr-FR" sz="1600" dirty="0">
                <a:latin typeface="Century Gothic" panose="020B0502020202020204" pitchFamily="34" charset="0"/>
              </a:rPr>
              <a:t>Verser un petit peu de crème fraiche dans un bocal. Fermer le bocal avec le couvercle.</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r>
              <a:rPr lang="fr-FR" sz="2000" b="1" dirty="0">
                <a:solidFill>
                  <a:schemeClr val="accent2"/>
                </a:solidFill>
                <a:latin typeface="Century Gothic" panose="020B0502020202020204" pitchFamily="34" charset="0"/>
              </a:rPr>
              <a:t>2</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 : </a:t>
            </a:r>
            <a:r>
              <a:rPr lang="fr-FR" sz="1600" dirty="0">
                <a:latin typeface="Century Gothic" panose="020B0502020202020204" pitchFamily="34" charset="0"/>
              </a:rPr>
              <a:t>Prendre le bocal fermé et l’agiter fortement comme le fait la baratte. Que se passe-t-il dans le bocal ?</a:t>
            </a:r>
          </a:p>
          <a:p>
            <a:r>
              <a:rPr lang="fr-FR" sz="2000" dirty="0">
                <a:latin typeface="Century Gothic" panose="020B0502020202020204" pitchFamily="34" charset="0"/>
              </a:rPr>
              <a:t>						</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r>
              <a:rPr lang="fr-FR" sz="2000" b="1" dirty="0">
                <a:solidFill>
                  <a:schemeClr val="accent2"/>
                </a:solidFill>
                <a:latin typeface="Century Gothic" panose="020B0502020202020204" pitchFamily="34" charset="0"/>
              </a:rPr>
              <a:t>3</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 : </a:t>
            </a:r>
            <a:r>
              <a:rPr lang="fr-FR" sz="1600" dirty="0">
                <a:latin typeface="Century Gothic" panose="020B0502020202020204" pitchFamily="34" charset="0"/>
              </a:rPr>
              <a:t>Verser le babeurre dans l’évier et ajouter de l’eau au beurre pour le laver. Jeter l’eau dans l’évier. Le beurre peut-être utilisé sur sa tartine ou pour cuisiner le repas.</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615BBC96-D6B8-C4E1-A2A2-CA5B4357F22D}"/>
              </a:ext>
            </a:extLst>
          </p:cNvPr>
          <p:cNvSpPr>
            <a:spLocks noGrp="1"/>
          </p:cNvSpPr>
          <p:nvPr>
            <p:ph type="sldNum" sz="quarter" idx="12"/>
          </p:nvPr>
        </p:nvSpPr>
        <p:spPr/>
        <p:txBody>
          <a:bodyPr/>
          <a:lstStyle/>
          <a:p>
            <a:fld id="{2DC38054-824E-EF4F-9064-DBD3B275B3F9}" type="slidenum">
              <a:rPr lang="fr-FR" smtClean="0"/>
              <a:t>10</a:t>
            </a:fld>
            <a:endParaRPr lang="fr-FR" dirty="0"/>
          </a:p>
        </p:txBody>
      </p:sp>
    </p:spTree>
    <p:extLst>
      <p:ext uri="{BB962C8B-B14F-4D97-AF65-F5344CB8AC3E}">
        <p14:creationId xmlns:p14="http://schemas.microsoft.com/office/powerpoint/2010/main" val="310167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528637" y="197198"/>
            <a:ext cx="6086475" cy="9017853"/>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Qu’as-tu appris sur les animaux en allant à la bergerie et en regardant les vidéos ? </a:t>
            </a:r>
            <a:br>
              <a:rPr lang="fr-FR" sz="2000" b="1" dirty="0">
                <a:solidFill>
                  <a:schemeClr val="accent2">
                    <a:lumMod val="75000"/>
                  </a:schemeClr>
                </a:solidFill>
                <a:latin typeface="Century Gothic" panose="020B0502020202020204" pitchFamily="34" charset="0"/>
              </a:rPr>
            </a:br>
            <a:r>
              <a:rPr lang="fr-FR" sz="2000" dirty="0">
                <a:solidFill>
                  <a:schemeClr val="accent2">
                    <a:lumMod val="75000"/>
                  </a:schemeClr>
                </a:solidFill>
                <a:latin typeface="Century Gothic" panose="020B0502020202020204" pitchFamily="34" charset="0"/>
              </a:rPr>
              <a:t>Dessine ou écris ce que tu as retenu.</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pPr algn="just"/>
            <a:endParaRPr lang="fr-FR" sz="2000" dirty="0">
              <a:solidFill>
                <a:schemeClr val="accent2">
                  <a:lumMod val="75000"/>
                </a:schemeClr>
              </a:solidFill>
              <a:latin typeface="Century Gothic" panose="020B0502020202020204" pitchFamily="34" charset="0"/>
            </a:endParaRPr>
          </a:p>
          <a:p>
            <a:pPr algn="just"/>
            <a:r>
              <a:rPr lang="fr-FR" sz="2000" dirty="0">
                <a:solidFill>
                  <a:schemeClr val="accent2">
                    <a:lumMod val="75000"/>
                  </a:schemeClr>
                </a:solidFill>
                <a:latin typeface="Century Gothic" panose="020B0502020202020204" pitchFamily="34" charset="0"/>
              </a:rPr>
              <a:t>Nous avons appris que </a:t>
            </a:r>
            <a:r>
              <a:rPr lang="fr-FR" sz="2000" dirty="0">
                <a:latin typeface="Century Gothic" panose="020B0502020202020204" pitchFamily="34" charset="0"/>
              </a:rPr>
              <a:t>tous les animaux de la ferme, pour grandir,  se promener dans les prairies, produire du lait, des œufs, donner naissance aux petits, être en bonne santé ont besoin de </a:t>
            </a:r>
            <a:r>
              <a:rPr lang="fr-FR" sz="2000" b="1" dirty="0">
                <a:latin typeface="Century Gothic" panose="020B0502020202020204" pitchFamily="34" charset="0"/>
              </a:rPr>
              <a:t>boire</a:t>
            </a:r>
            <a:r>
              <a:rPr lang="fr-FR" sz="2000" dirty="0">
                <a:latin typeface="Century Gothic" panose="020B0502020202020204" pitchFamily="34" charset="0"/>
              </a:rPr>
              <a:t> et de </a:t>
            </a:r>
            <a:r>
              <a:rPr lang="fr-FR" sz="2000" b="1" dirty="0">
                <a:latin typeface="Century Gothic" panose="020B0502020202020204" pitchFamily="34" charset="0"/>
              </a:rPr>
              <a:t>manger</a:t>
            </a:r>
            <a:r>
              <a:rPr lang="fr-FR" sz="2000" dirty="0">
                <a:latin typeface="Century Gothic" panose="020B0502020202020204" pitchFamily="34" charset="0"/>
              </a:rPr>
              <a:t>. Ils ont aussi besoin </a:t>
            </a:r>
            <a:r>
              <a:rPr lang="fr-FR" sz="2000" b="1" dirty="0">
                <a:latin typeface="Century Gothic" panose="020B0502020202020204" pitchFamily="34" charset="0"/>
              </a:rPr>
              <a:t>d’avoir de l’espace pour se déplacer, d’être en relation avec les autres animaux dans un lieu de vie propre et calme</a:t>
            </a:r>
            <a:r>
              <a:rPr lang="fr-FR" sz="2000" dirty="0">
                <a:latin typeface="Century Gothic" panose="020B0502020202020204" pitchFamily="34" charset="0"/>
              </a:rPr>
              <a:t>. </a:t>
            </a:r>
          </a:p>
          <a:p>
            <a:pPr algn="just"/>
            <a:r>
              <a:rPr lang="fr-FR" sz="2000" dirty="0">
                <a:latin typeface="Century Gothic" panose="020B0502020202020204" pitchFamily="34" charset="0"/>
              </a:rPr>
              <a:t>Lorsque ces conditions de vie sont respectées, nous pouvons dire que </a:t>
            </a:r>
            <a:r>
              <a:rPr lang="fr-FR" sz="2000" b="1" dirty="0">
                <a:latin typeface="Century Gothic" panose="020B0502020202020204" pitchFamily="34" charset="0"/>
              </a:rPr>
              <a:t>les animaux sont élevés dans le bien-être</a:t>
            </a:r>
            <a:r>
              <a:rPr lang="fr-FR" sz="2000" dirty="0">
                <a:latin typeface="Century Gothic" panose="020B0502020202020204" pitchFamily="34" charset="0"/>
              </a:rPr>
              <a:t>.</a:t>
            </a:r>
            <a:endParaRPr lang="fr-FR" sz="2000" dirty="0">
              <a:solidFill>
                <a:schemeClr val="accent2"/>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615BBC96-D6B8-C4E1-A2A2-CA5B4357F22D}"/>
              </a:ext>
            </a:extLst>
          </p:cNvPr>
          <p:cNvSpPr>
            <a:spLocks noGrp="1"/>
          </p:cNvSpPr>
          <p:nvPr>
            <p:ph type="sldNum" sz="quarter" idx="12"/>
          </p:nvPr>
        </p:nvSpPr>
        <p:spPr/>
        <p:txBody>
          <a:bodyPr/>
          <a:lstStyle/>
          <a:p>
            <a:fld id="{2DC38054-824E-EF4F-9064-DBD3B275B3F9}" type="slidenum">
              <a:rPr lang="fr-FR" smtClean="0"/>
              <a:t>11</a:t>
            </a:fld>
            <a:endParaRPr lang="fr-FR"/>
          </a:p>
        </p:txBody>
      </p:sp>
    </p:spTree>
    <p:extLst>
      <p:ext uri="{BB962C8B-B14F-4D97-AF65-F5344CB8AC3E}">
        <p14:creationId xmlns:p14="http://schemas.microsoft.com/office/powerpoint/2010/main" val="261774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614855" y="193805"/>
            <a:ext cx="5771658" cy="9387185"/>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Notre repas de midi</a:t>
            </a:r>
          </a:p>
          <a:p>
            <a:r>
              <a:rPr lang="fr-FR" sz="2000" dirty="0">
                <a:solidFill>
                  <a:schemeClr val="accent2"/>
                </a:solidFill>
                <a:latin typeface="Century Gothic" panose="020B0502020202020204" pitchFamily="34" charset="0"/>
              </a:rPr>
              <a:t>Qu’a-t-on mangé ? De quelle origine étaient nos aliments ?</a:t>
            </a:r>
          </a:p>
          <a:p>
            <a:endParaRPr lang="fr-FR" sz="2000" dirty="0">
              <a:solidFill>
                <a:schemeClr val="accent2"/>
              </a:solidFill>
              <a:latin typeface="Century Gothic" panose="020B0502020202020204" pitchFamily="34"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sz="1600" dirty="0">
              <a:solidFill>
                <a:schemeClr val="accent2"/>
              </a:solidFill>
              <a:latin typeface="Century Gothic" panose="020B0502020202020204" pitchFamily="34" charset="0"/>
            </a:endParaRPr>
          </a:p>
          <a:p>
            <a:endParaRPr lang="fr-FR" sz="1600" dirty="0">
              <a:solidFill>
                <a:schemeClr val="accent2"/>
              </a:solidFill>
              <a:latin typeface="Century Gothic" panose="020B0502020202020204" pitchFamily="34" charset="0"/>
            </a:endParaRPr>
          </a:p>
          <a:p>
            <a:endParaRPr lang="fr-FR" sz="1600" dirty="0">
              <a:solidFill>
                <a:schemeClr val="accent2"/>
              </a:solidFill>
              <a:latin typeface="Century Gothic" panose="020B0502020202020204" pitchFamily="34" charset="0"/>
            </a:endParaRPr>
          </a:p>
          <a:p>
            <a:endParaRPr lang="fr-FR" sz="1600" dirty="0">
              <a:solidFill>
                <a:schemeClr val="accent2"/>
              </a:solidFill>
              <a:latin typeface="Century Gothic" panose="020B0502020202020204" pitchFamily="34" charset="0"/>
            </a:endParaRPr>
          </a:p>
          <a:p>
            <a:r>
              <a:rPr lang="fr-FR" sz="1600" dirty="0">
                <a:solidFill>
                  <a:schemeClr val="accent2"/>
                </a:solidFill>
                <a:latin typeface="Century Gothic" panose="020B0502020202020204" pitchFamily="34" charset="0"/>
              </a:rPr>
              <a:t>Pourquoi mange-t-on tous les jours ? </a:t>
            </a:r>
          </a:p>
          <a:p>
            <a:r>
              <a:rPr lang="fr-FR" sz="1600" dirty="0">
                <a:latin typeface="Century Gothic" panose="020B0502020202020204" pitchFamily="34" charset="0"/>
              </a:rPr>
              <a:t>Pour </a:t>
            </a:r>
            <a:r>
              <a:rPr lang="fr-FR" sz="1600" b="1" dirty="0">
                <a:latin typeface="Century Gothic" panose="020B0502020202020204" pitchFamily="34" charset="0"/>
              </a:rPr>
              <a:t>avoir de l’énergie, pour grandir et rester en bonne santé</a:t>
            </a:r>
            <a:r>
              <a:rPr lang="fr-FR" sz="1600" dirty="0">
                <a:latin typeface="Century Gothic" panose="020B0502020202020204" pitchFamily="34" charset="0"/>
              </a:rPr>
              <a:t>.</a:t>
            </a:r>
          </a:p>
          <a:p>
            <a:r>
              <a:rPr lang="fr-FR" sz="1600" dirty="0">
                <a:latin typeface="Century Gothic" panose="020B0502020202020204" pitchFamily="34" charset="0"/>
              </a:rPr>
              <a:t>Pour rester en bonne santé, il ne suffit pas de manger, il est aussi important de varier sa nourriture, de manger des aliments d’origine animale et végétale. Les personnes qui mangent uniquement des aliments d’origine végétale doivent s’informer pour s’assurer que leur nourriture contient tous les besoins du corps.</a:t>
            </a:r>
          </a:p>
          <a:p>
            <a:endParaRPr lang="fr-FR" sz="1600" dirty="0">
              <a:latin typeface="Century Gothic" panose="020B0502020202020204" pitchFamily="34" charset="0"/>
            </a:endParaRPr>
          </a:p>
          <a:p>
            <a:r>
              <a:rPr lang="fr-FR" sz="1600" b="1" dirty="0">
                <a:latin typeface="Century Gothic" panose="020B0502020202020204" pitchFamily="34" charset="0"/>
              </a:rPr>
              <a:t>Pour être en bonne santé, il est aussi important de boire de l’eau en grande quantité.</a:t>
            </a:r>
          </a:p>
        </p:txBody>
      </p:sp>
      <p:graphicFrame>
        <p:nvGraphicFramePr>
          <p:cNvPr id="7" name="Tableau 7">
            <a:extLst>
              <a:ext uri="{FF2B5EF4-FFF2-40B4-BE49-F238E27FC236}">
                <a16:creationId xmlns:a16="http://schemas.microsoft.com/office/drawing/2014/main" id="{611D4F50-972B-7EC8-DA27-3D98434EE2CE}"/>
              </a:ext>
            </a:extLst>
          </p:cNvPr>
          <p:cNvGraphicFramePr>
            <a:graphicFrameLocks noGrp="1"/>
          </p:cNvGraphicFramePr>
          <p:nvPr>
            <p:extLst>
              <p:ext uri="{D42A27DB-BD31-4B8C-83A1-F6EECF244321}">
                <p14:modId xmlns:p14="http://schemas.microsoft.com/office/powerpoint/2010/main" val="1891096209"/>
              </p:ext>
            </p:extLst>
          </p:nvPr>
        </p:nvGraphicFramePr>
        <p:xfrm>
          <a:off x="764627" y="1414161"/>
          <a:ext cx="5478518" cy="4663440"/>
        </p:xfrm>
        <a:graphic>
          <a:graphicData uri="http://schemas.openxmlformats.org/drawingml/2006/table">
            <a:tbl>
              <a:tblPr firstRow="1" bandRow="1">
                <a:tableStyleId>{5C22544A-7EE6-4342-B048-85BDC9FD1C3A}</a:tableStyleId>
              </a:tblPr>
              <a:tblGrid>
                <a:gridCol w="1835038">
                  <a:extLst>
                    <a:ext uri="{9D8B030D-6E8A-4147-A177-3AD203B41FA5}">
                      <a16:colId xmlns:a16="http://schemas.microsoft.com/office/drawing/2014/main" val="3443400291"/>
                    </a:ext>
                  </a:extLst>
                </a:gridCol>
                <a:gridCol w="1821740">
                  <a:extLst>
                    <a:ext uri="{9D8B030D-6E8A-4147-A177-3AD203B41FA5}">
                      <a16:colId xmlns:a16="http://schemas.microsoft.com/office/drawing/2014/main" val="1668542248"/>
                    </a:ext>
                  </a:extLst>
                </a:gridCol>
                <a:gridCol w="1821740">
                  <a:extLst>
                    <a:ext uri="{9D8B030D-6E8A-4147-A177-3AD203B41FA5}">
                      <a16:colId xmlns:a16="http://schemas.microsoft.com/office/drawing/2014/main" val="1786476434"/>
                    </a:ext>
                  </a:extLst>
                </a:gridCol>
              </a:tblGrid>
              <a:tr h="200056">
                <a:tc>
                  <a:txBody>
                    <a:bodyPr/>
                    <a:lstStyle/>
                    <a:p>
                      <a:pPr marL="0" marR="0" lvl="0" indent="0" algn="ctr" defTabSz="685743" rtl="0" eaLnBrk="1" fontAlgn="auto" latinLnBrk="0" hangingPunct="1">
                        <a:lnSpc>
                          <a:spcPct val="100000"/>
                        </a:lnSpc>
                        <a:spcBef>
                          <a:spcPts val="0"/>
                        </a:spcBef>
                        <a:spcAft>
                          <a:spcPts val="0"/>
                        </a:spcAft>
                        <a:buClrTx/>
                        <a:buSzTx/>
                        <a:buFontTx/>
                        <a:buNone/>
                        <a:tabLst/>
                        <a:defRPr/>
                      </a:pPr>
                      <a:r>
                        <a:rPr lang="fr-FR" sz="1600" dirty="0"/>
                        <a:t>Composition du repas </a:t>
                      </a:r>
                    </a:p>
                    <a:p>
                      <a:pPr marL="0" marR="0" lvl="0" indent="0" algn="ctr" defTabSz="685743" rtl="0" eaLnBrk="1" fontAlgn="auto" latinLnBrk="0" hangingPunct="1">
                        <a:lnSpc>
                          <a:spcPct val="100000"/>
                        </a:lnSpc>
                        <a:spcBef>
                          <a:spcPts val="0"/>
                        </a:spcBef>
                        <a:spcAft>
                          <a:spcPts val="0"/>
                        </a:spcAft>
                        <a:buClrTx/>
                        <a:buSzTx/>
                        <a:buFontTx/>
                        <a:buNone/>
                        <a:tabLst/>
                        <a:defRPr/>
                      </a:pPr>
                      <a:r>
                        <a:rPr lang="fr-FR" sz="1600" dirty="0"/>
                        <a:t>de midi</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a:t>Un vivant ou un élément non vivant qui permet de fabriquer l’aliment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a:t>Catégorie</a:t>
                      </a:r>
                    </a:p>
                    <a:p>
                      <a:pPr algn="ctr"/>
                      <a:r>
                        <a:rPr lang="fr-FR" sz="1600" dirty="0"/>
                        <a:t>Animale ou végétale ou autre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528993"/>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612201"/>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184924"/>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557196"/>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759942"/>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256748"/>
                  </a:ext>
                </a:extLst>
              </a:tr>
              <a:tr h="370840">
                <a:tc>
                  <a:txBody>
                    <a:bodyPr/>
                    <a:lstStyle/>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208463"/>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96313"/>
                  </a:ext>
                </a:extLst>
              </a:tr>
            </a:tbl>
          </a:graphicData>
        </a:graphic>
      </p:graphicFrame>
    </p:spTree>
    <p:extLst>
      <p:ext uri="{BB962C8B-B14F-4D97-AF65-F5344CB8AC3E}">
        <p14:creationId xmlns:p14="http://schemas.microsoft.com/office/powerpoint/2010/main" val="105973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B5B231-BFDC-B19F-63D1-CF6B971F80B4}"/>
              </a:ext>
            </a:extLst>
          </p:cNvPr>
          <p:cNvSpPr txBox="1"/>
          <p:nvPr/>
        </p:nvSpPr>
        <p:spPr>
          <a:xfrm>
            <a:off x="298330" y="269254"/>
            <a:ext cx="6305428" cy="8556188"/>
          </a:xfrm>
          <a:prstGeom prst="rect">
            <a:avLst/>
          </a:prstGeom>
          <a:noFill/>
        </p:spPr>
        <p:txBody>
          <a:bodyPr wrap="square" rtlCol="0">
            <a:spAutoFit/>
          </a:bodyPr>
          <a:lstStyle/>
          <a:p>
            <a:r>
              <a:rPr lang="fr-FR" sz="2000" b="1" dirty="0">
                <a:solidFill>
                  <a:schemeClr val="accent2">
                    <a:lumMod val="75000"/>
                  </a:schemeClr>
                </a:solidFill>
                <a:latin typeface="Century Gothic" panose="020B0502020202020204" pitchFamily="34" charset="0"/>
              </a:rPr>
              <a:t>Comment fabrique-t-on du pain ?</a:t>
            </a:r>
          </a:p>
          <a:p>
            <a:r>
              <a:rPr lang="fr-FR" sz="2000" dirty="0">
                <a:solidFill>
                  <a:schemeClr val="accent2">
                    <a:lumMod val="75000"/>
                  </a:schemeClr>
                </a:solidFill>
                <a:latin typeface="Century Gothic" panose="020B0502020202020204" pitchFamily="34" charset="0"/>
              </a:rPr>
              <a:t>Le pain est produit à partir de céréales, comme le blé. </a:t>
            </a: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dirty="0"/>
          </a:p>
          <a:p>
            <a:endParaRPr lang="fr-FR" sz="2400" dirty="0"/>
          </a:p>
          <a:p>
            <a:endParaRPr lang="fr-FR" dirty="0"/>
          </a:p>
          <a:p>
            <a:endParaRPr lang="fr-FR" dirty="0"/>
          </a:p>
          <a:p>
            <a:endParaRPr lang="fr-FR" dirty="0"/>
          </a:p>
          <a:p>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A85641AF-8696-09F6-03EF-DB1B2EF50771}"/>
              </a:ext>
            </a:extLst>
          </p:cNvPr>
          <p:cNvSpPr>
            <a:spLocks noGrp="1"/>
          </p:cNvSpPr>
          <p:nvPr>
            <p:ph type="sldNum" sz="quarter" idx="12"/>
          </p:nvPr>
        </p:nvSpPr>
        <p:spPr/>
        <p:txBody>
          <a:bodyPr/>
          <a:lstStyle/>
          <a:p>
            <a:fld id="{2DC38054-824E-EF4F-9064-DBD3B275B3F9}" type="slidenum">
              <a:rPr lang="fr-FR" smtClean="0"/>
              <a:t>13</a:t>
            </a:fld>
            <a:endParaRPr lang="fr-FR"/>
          </a:p>
        </p:txBody>
      </p:sp>
      <p:pic>
        <p:nvPicPr>
          <p:cNvPr id="7" name="Image 6">
            <a:extLst>
              <a:ext uri="{FF2B5EF4-FFF2-40B4-BE49-F238E27FC236}">
                <a16:creationId xmlns:a16="http://schemas.microsoft.com/office/drawing/2014/main" id="{7B7CAC2B-BB7E-A85A-7BD4-15E05AE4B8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9318" y="1248814"/>
            <a:ext cx="3553935" cy="1992822"/>
          </a:xfrm>
          <a:prstGeom prst="rect">
            <a:avLst/>
          </a:prstGeom>
        </p:spPr>
      </p:pic>
      <p:pic>
        <p:nvPicPr>
          <p:cNvPr id="5" name="Image 4" descr="Une image contenant plante, extérieur, ciel, herbe&#10;&#10;Description générée automatiquement">
            <a:extLst>
              <a:ext uri="{FF2B5EF4-FFF2-40B4-BE49-F238E27FC236}">
                <a16:creationId xmlns:a16="http://schemas.microsoft.com/office/drawing/2014/main" id="{983B9A79-4492-04A0-BECA-1A9ADFBD40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0801" y="2402611"/>
            <a:ext cx="2587881" cy="1668585"/>
          </a:xfrm>
          <a:prstGeom prst="rect">
            <a:avLst/>
          </a:prstGeom>
        </p:spPr>
      </p:pic>
      <p:cxnSp>
        <p:nvCxnSpPr>
          <p:cNvPr id="8" name="Connecteur droit avec flèche 7">
            <a:extLst>
              <a:ext uri="{FF2B5EF4-FFF2-40B4-BE49-F238E27FC236}">
                <a16:creationId xmlns:a16="http://schemas.microsoft.com/office/drawing/2014/main" id="{08E9D30C-B4D1-C0FE-A66D-9EA442A07251}"/>
              </a:ext>
            </a:extLst>
          </p:cNvPr>
          <p:cNvCxnSpPr>
            <a:cxnSpLocks/>
          </p:cNvCxnSpPr>
          <p:nvPr/>
        </p:nvCxnSpPr>
        <p:spPr>
          <a:xfrm flipH="1">
            <a:off x="1759242" y="3150903"/>
            <a:ext cx="2026708" cy="107766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12" name="Image 11" descr="Une image contenant table, intérieur, chocolat, dessert&#10;&#10;Description générée automatiquement">
            <a:extLst>
              <a:ext uri="{FF2B5EF4-FFF2-40B4-BE49-F238E27FC236}">
                <a16:creationId xmlns:a16="http://schemas.microsoft.com/office/drawing/2014/main" id="{E9A9F8EF-F932-E509-484D-9AC6ED026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805" y="4321167"/>
            <a:ext cx="2631218" cy="1754977"/>
          </a:xfrm>
          <a:prstGeom prst="rect">
            <a:avLst/>
          </a:prstGeom>
        </p:spPr>
      </p:pic>
      <p:cxnSp>
        <p:nvCxnSpPr>
          <p:cNvPr id="13" name="Connecteur droit avec flèche 12">
            <a:extLst>
              <a:ext uri="{FF2B5EF4-FFF2-40B4-BE49-F238E27FC236}">
                <a16:creationId xmlns:a16="http://schemas.microsoft.com/office/drawing/2014/main" id="{D13D68B0-1D37-C687-AE00-D832B9BFF07F}"/>
              </a:ext>
            </a:extLst>
          </p:cNvPr>
          <p:cNvCxnSpPr>
            <a:cxnSpLocks/>
          </p:cNvCxnSpPr>
          <p:nvPr/>
        </p:nvCxnSpPr>
        <p:spPr>
          <a:xfrm>
            <a:off x="1257511" y="4561268"/>
            <a:ext cx="2528439" cy="1475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809D70F-AC20-6D0E-8EFC-9A3ABA032D84}"/>
              </a:ext>
            </a:extLst>
          </p:cNvPr>
          <p:cNvSpPr txBox="1"/>
          <p:nvPr/>
        </p:nvSpPr>
        <p:spPr>
          <a:xfrm>
            <a:off x="3422014" y="4754733"/>
            <a:ext cx="3017173" cy="584775"/>
          </a:xfrm>
          <a:prstGeom prst="rect">
            <a:avLst/>
          </a:prstGeom>
          <a:noFill/>
        </p:spPr>
        <p:txBody>
          <a:bodyPr wrap="none" rtlCol="0">
            <a:spAutoFit/>
          </a:bodyPr>
          <a:lstStyle/>
          <a:p>
            <a:r>
              <a:rPr lang="fr-FR" sz="1600" dirty="0">
                <a:solidFill>
                  <a:schemeClr val="accent2">
                    <a:lumMod val="75000"/>
                  </a:schemeClr>
                </a:solidFill>
                <a:latin typeface="Century Gothic" panose="020B0502020202020204" pitchFamily="34" charset="0"/>
              </a:rPr>
              <a:t>Les grains de blé sont broyés</a:t>
            </a:r>
          </a:p>
          <a:p>
            <a:r>
              <a:rPr lang="fr-FR" sz="1600" dirty="0">
                <a:solidFill>
                  <a:schemeClr val="accent2">
                    <a:lumMod val="75000"/>
                  </a:schemeClr>
                </a:solidFill>
                <a:latin typeface="Century Gothic" panose="020B0502020202020204" pitchFamily="34" charset="0"/>
              </a:rPr>
              <a:t> et deviennent de la farine</a:t>
            </a:r>
          </a:p>
        </p:txBody>
      </p:sp>
      <p:pic>
        <p:nvPicPr>
          <p:cNvPr id="18" name="Image 17">
            <a:extLst>
              <a:ext uri="{FF2B5EF4-FFF2-40B4-BE49-F238E27FC236}">
                <a16:creationId xmlns:a16="http://schemas.microsoft.com/office/drawing/2014/main" id="{6E815D8C-B798-2AAF-820D-D0C4C81FC2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30801" y="5257422"/>
            <a:ext cx="2707881" cy="1294634"/>
          </a:xfrm>
          <a:prstGeom prst="rect">
            <a:avLst/>
          </a:prstGeom>
        </p:spPr>
      </p:pic>
      <p:pic>
        <p:nvPicPr>
          <p:cNvPr id="23" name="Image 22" descr="Une image contenant personne, main&#10;&#10;Description générée automatiquement">
            <a:extLst>
              <a:ext uri="{FF2B5EF4-FFF2-40B4-BE49-F238E27FC236}">
                <a16:creationId xmlns:a16="http://schemas.microsoft.com/office/drawing/2014/main" id="{9F79758D-FDFC-ED27-5F78-3D93E0CAF8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0289" y="6733865"/>
            <a:ext cx="1219553" cy="2057558"/>
          </a:xfrm>
          <a:prstGeom prst="rect">
            <a:avLst/>
          </a:prstGeom>
        </p:spPr>
      </p:pic>
      <p:pic>
        <p:nvPicPr>
          <p:cNvPr id="30" name="Image 29">
            <a:extLst>
              <a:ext uri="{FF2B5EF4-FFF2-40B4-BE49-F238E27FC236}">
                <a16:creationId xmlns:a16="http://schemas.microsoft.com/office/drawing/2014/main" id="{9FD0C7D4-D19D-2AF2-BB9D-D6925B27ED7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15974" y="6785792"/>
            <a:ext cx="1436349" cy="1025601"/>
          </a:xfrm>
          <a:prstGeom prst="rect">
            <a:avLst/>
          </a:prstGeom>
        </p:spPr>
      </p:pic>
      <p:pic>
        <p:nvPicPr>
          <p:cNvPr id="10" name="Graphique 9" descr="Ajouter avec un remplissage uni">
            <a:extLst>
              <a:ext uri="{FF2B5EF4-FFF2-40B4-BE49-F238E27FC236}">
                <a16:creationId xmlns:a16="http://schemas.microsoft.com/office/drawing/2014/main" id="{A6BD658E-1F1C-4C7A-5A22-469BD13BC78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16321" y="7553351"/>
            <a:ext cx="288000" cy="288000"/>
          </a:xfrm>
          <a:prstGeom prst="rect">
            <a:avLst/>
          </a:prstGeom>
        </p:spPr>
      </p:pic>
      <p:pic>
        <p:nvPicPr>
          <p:cNvPr id="14" name="Graphique 13" descr="Ajouter avec un remplissage uni">
            <a:extLst>
              <a:ext uri="{FF2B5EF4-FFF2-40B4-BE49-F238E27FC236}">
                <a16:creationId xmlns:a16="http://schemas.microsoft.com/office/drawing/2014/main" id="{79F08534-F462-2631-4892-714025A5E44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71143" y="7523393"/>
            <a:ext cx="288000" cy="288000"/>
          </a:xfrm>
          <a:prstGeom prst="rect">
            <a:avLst/>
          </a:prstGeom>
        </p:spPr>
      </p:pic>
      <p:sp>
        <p:nvSpPr>
          <p:cNvPr id="15" name="ZoneTexte 14">
            <a:extLst>
              <a:ext uri="{FF2B5EF4-FFF2-40B4-BE49-F238E27FC236}">
                <a16:creationId xmlns:a16="http://schemas.microsoft.com/office/drawing/2014/main" id="{55852F42-ECB3-9744-1A57-AB51790F664C}"/>
              </a:ext>
            </a:extLst>
          </p:cNvPr>
          <p:cNvSpPr txBox="1"/>
          <p:nvPr/>
        </p:nvSpPr>
        <p:spPr>
          <a:xfrm>
            <a:off x="2257023" y="7512685"/>
            <a:ext cx="815288" cy="369332"/>
          </a:xfrm>
          <a:prstGeom prst="rect">
            <a:avLst/>
          </a:prstGeom>
          <a:noFill/>
        </p:spPr>
        <p:txBody>
          <a:bodyPr wrap="none" rtlCol="0">
            <a:spAutoFit/>
          </a:bodyPr>
          <a:lstStyle/>
          <a:p>
            <a:r>
              <a:rPr lang="fr-FR" dirty="0"/>
              <a:t>Levure</a:t>
            </a:r>
          </a:p>
        </p:txBody>
      </p:sp>
      <p:pic>
        <p:nvPicPr>
          <p:cNvPr id="21" name="Graphique 20" descr="Flèche vers la droite avec un remplissage uni">
            <a:extLst>
              <a:ext uri="{FF2B5EF4-FFF2-40B4-BE49-F238E27FC236}">
                <a16:creationId xmlns:a16="http://schemas.microsoft.com/office/drawing/2014/main" id="{6FEB8764-82EE-92A0-0F1A-8D09DF1865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20952" y="7430070"/>
            <a:ext cx="549868" cy="594089"/>
          </a:xfrm>
          <a:prstGeom prst="rect">
            <a:avLst/>
          </a:prstGeom>
        </p:spPr>
      </p:pic>
      <p:pic>
        <p:nvPicPr>
          <p:cNvPr id="22" name="Graphique 21" descr="Flèche vers la droite avec un remplissage uni">
            <a:extLst>
              <a:ext uri="{FF2B5EF4-FFF2-40B4-BE49-F238E27FC236}">
                <a16:creationId xmlns:a16="http://schemas.microsoft.com/office/drawing/2014/main" id="{63FF6F2B-C91D-8EE7-4337-E036FA1C58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4290">
            <a:off x="4812871" y="7506142"/>
            <a:ext cx="549868" cy="594089"/>
          </a:xfrm>
          <a:prstGeom prst="rect">
            <a:avLst/>
          </a:prstGeom>
        </p:spPr>
      </p:pic>
      <p:pic>
        <p:nvPicPr>
          <p:cNvPr id="28" name="Image 27" descr="Une image contenant armoire, intérieur, cuisine, appareil&#10;&#10;Description générée automatiquement">
            <a:extLst>
              <a:ext uri="{FF2B5EF4-FFF2-40B4-BE49-F238E27FC236}">
                <a16:creationId xmlns:a16="http://schemas.microsoft.com/office/drawing/2014/main" id="{A77D708B-0EA9-287D-7C15-365863F4465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19603" r="-19603"/>
          <a:stretch/>
        </p:blipFill>
        <p:spPr>
          <a:xfrm>
            <a:off x="5123289" y="7386552"/>
            <a:ext cx="1595166" cy="1503994"/>
          </a:xfrm>
          <a:prstGeom prst="rect">
            <a:avLst/>
          </a:prstGeom>
        </p:spPr>
      </p:pic>
    </p:spTree>
    <p:extLst>
      <p:ext uri="{BB962C8B-B14F-4D97-AF65-F5344CB8AC3E}">
        <p14:creationId xmlns:p14="http://schemas.microsoft.com/office/powerpoint/2010/main" val="122813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B5B231-BFDC-B19F-63D1-CF6B971F80B4}"/>
              </a:ext>
            </a:extLst>
          </p:cNvPr>
          <p:cNvSpPr txBox="1"/>
          <p:nvPr/>
        </p:nvSpPr>
        <p:spPr>
          <a:xfrm>
            <a:off x="298330" y="269254"/>
            <a:ext cx="6305428" cy="8248412"/>
          </a:xfrm>
          <a:prstGeom prst="rect">
            <a:avLst/>
          </a:prstGeom>
          <a:noFill/>
        </p:spPr>
        <p:txBody>
          <a:bodyPr wrap="square" rtlCol="0">
            <a:spAutoFit/>
          </a:bodyPr>
          <a:lstStyle/>
          <a:p>
            <a:r>
              <a:rPr lang="fr-FR" sz="2000" b="1" dirty="0">
                <a:solidFill>
                  <a:schemeClr val="accent2">
                    <a:lumMod val="75000"/>
                  </a:schemeClr>
                </a:solidFill>
                <a:latin typeface="Century Gothic" panose="020B0502020202020204" pitchFamily="34" charset="0"/>
              </a:rPr>
              <a:t>Comment fabrique-t-on du fromage ?</a:t>
            </a:r>
          </a:p>
          <a:p>
            <a:r>
              <a:rPr lang="fr-FR" sz="2000" dirty="0">
                <a:solidFill>
                  <a:schemeClr val="accent2">
                    <a:lumMod val="75000"/>
                  </a:schemeClr>
                </a:solidFill>
                <a:latin typeface="Century Gothic" panose="020B0502020202020204" pitchFamily="34" charset="0"/>
              </a:rPr>
              <a:t>Le fromage est produit à partir de lait.</a:t>
            </a: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dirty="0"/>
          </a:p>
          <a:p>
            <a:endParaRPr lang="fr-FR" sz="2400" dirty="0"/>
          </a:p>
          <a:p>
            <a:endParaRPr lang="fr-FR" dirty="0"/>
          </a:p>
          <a:p>
            <a:endParaRPr lang="fr-FR" dirty="0"/>
          </a:p>
          <a:p>
            <a:endParaRPr lang="fr-FR" dirty="0"/>
          </a:p>
          <a:p>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A85641AF-8696-09F6-03EF-DB1B2EF50771}"/>
              </a:ext>
            </a:extLst>
          </p:cNvPr>
          <p:cNvSpPr>
            <a:spLocks noGrp="1"/>
          </p:cNvSpPr>
          <p:nvPr>
            <p:ph type="sldNum" sz="quarter" idx="12"/>
          </p:nvPr>
        </p:nvSpPr>
        <p:spPr/>
        <p:txBody>
          <a:bodyPr/>
          <a:lstStyle/>
          <a:p>
            <a:fld id="{2DC38054-824E-EF4F-9064-DBD3B275B3F9}" type="slidenum">
              <a:rPr lang="fr-FR" smtClean="0"/>
              <a:t>14</a:t>
            </a:fld>
            <a:endParaRPr lang="fr-FR"/>
          </a:p>
        </p:txBody>
      </p:sp>
      <p:pic>
        <p:nvPicPr>
          <p:cNvPr id="5" name="Image 4" descr="Une image contenant jaune&#10;&#10;Description générée automatiquement">
            <a:extLst>
              <a:ext uri="{FF2B5EF4-FFF2-40B4-BE49-F238E27FC236}">
                <a16:creationId xmlns:a16="http://schemas.microsoft.com/office/drawing/2014/main" id="{1AF3B114-673B-78FB-064F-1EB36C5186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143" y="1114331"/>
            <a:ext cx="1765780" cy="1800000"/>
          </a:xfrm>
          <a:prstGeom prst="rect">
            <a:avLst/>
          </a:prstGeom>
        </p:spPr>
      </p:pic>
      <p:sp>
        <p:nvSpPr>
          <p:cNvPr id="6" name="ZoneTexte 5">
            <a:extLst>
              <a:ext uri="{FF2B5EF4-FFF2-40B4-BE49-F238E27FC236}">
                <a16:creationId xmlns:a16="http://schemas.microsoft.com/office/drawing/2014/main" id="{CE35C440-C12D-5A09-223B-6822D8DA2B79}"/>
              </a:ext>
            </a:extLst>
          </p:cNvPr>
          <p:cNvSpPr txBox="1"/>
          <p:nvPr/>
        </p:nvSpPr>
        <p:spPr>
          <a:xfrm>
            <a:off x="729246" y="2967826"/>
            <a:ext cx="4919061" cy="923330"/>
          </a:xfrm>
          <a:prstGeom prst="rect">
            <a:avLst/>
          </a:prstGeom>
          <a:noFill/>
        </p:spPr>
        <p:txBody>
          <a:bodyPr wrap="square" rtlCol="0">
            <a:spAutoFit/>
          </a:bodyPr>
          <a:lstStyle/>
          <a:p>
            <a:r>
              <a:rPr lang="fr-FR" dirty="0">
                <a:latin typeface="Century Gothic" panose="020B0502020202020204" pitchFamily="34" charset="0"/>
              </a:rPr>
              <a:t>10 litres de lait de vache ou de brebis sont chauffés à 40°C. Ensuite, des bactéries sont ajoutées pour transformer le lait.</a:t>
            </a:r>
          </a:p>
        </p:txBody>
      </p:sp>
      <p:pic>
        <p:nvPicPr>
          <p:cNvPr id="15" name="Image 14" descr="Une image contenant alimentation, intérieur, riz, petit déjeuner&#10;&#10;Description générée automatiquement">
            <a:extLst>
              <a:ext uri="{FF2B5EF4-FFF2-40B4-BE49-F238E27FC236}">
                <a16:creationId xmlns:a16="http://schemas.microsoft.com/office/drawing/2014/main" id="{D671E213-9B1D-CFE8-F316-83FC5ADEF4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417" y="4301351"/>
            <a:ext cx="2135455" cy="1800000"/>
          </a:xfrm>
          <a:prstGeom prst="rect">
            <a:avLst/>
          </a:prstGeom>
        </p:spPr>
      </p:pic>
      <p:pic>
        <p:nvPicPr>
          <p:cNvPr id="17" name="Image 16" descr="Une image contenant tasse, café, intérieur, boisson&#10;&#10;Description générée automatiquement">
            <a:extLst>
              <a:ext uri="{FF2B5EF4-FFF2-40B4-BE49-F238E27FC236}">
                <a16:creationId xmlns:a16="http://schemas.microsoft.com/office/drawing/2014/main" id="{BB1315D4-6249-4D6B-4F78-DC9C15B04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7402" y="1094458"/>
            <a:ext cx="1827586" cy="1800000"/>
          </a:xfrm>
          <a:prstGeom prst="rect">
            <a:avLst/>
          </a:prstGeom>
        </p:spPr>
      </p:pic>
      <p:pic>
        <p:nvPicPr>
          <p:cNvPr id="19" name="Image 18" descr="Une image contenant texte, personne, intérieur&#10;&#10;Description générée automatiquement">
            <a:extLst>
              <a:ext uri="{FF2B5EF4-FFF2-40B4-BE49-F238E27FC236}">
                <a16:creationId xmlns:a16="http://schemas.microsoft.com/office/drawing/2014/main" id="{17438168-FDB8-4FC0-7AAE-A70140694B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4923" y="7791011"/>
            <a:ext cx="1825233" cy="1800000"/>
          </a:xfrm>
          <a:prstGeom prst="rect">
            <a:avLst/>
          </a:prstGeom>
        </p:spPr>
      </p:pic>
      <p:pic>
        <p:nvPicPr>
          <p:cNvPr id="23" name="Image 22" descr="Une image contenant intérieur, blanc&#10;&#10;Description générée automatiquement">
            <a:extLst>
              <a:ext uri="{FF2B5EF4-FFF2-40B4-BE49-F238E27FC236}">
                <a16:creationId xmlns:a16="http://schemas.microsoft.com/office/drawing/2014/main" id="{0E7E62A7-A2BA-94C0-54C2-54F71D5F4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5357" y="4292338"/>
            <a:ext cx="1887568" cy="1800000"/>
          </a:xfrm>
          <a:prstGeom prst="rect">
            <a:avLst/>
          </a:prstGeom>
        </p:spPr>
      </p:pic>
      <p:cxnSp>
        <p:nvCxnSpPr>
          <p:cNvPr id="26" name="Connecteur droit avec flèche 25">
            <a:extLst>
              <a:ext uri="{FF2B5EF4-FFF2-40B4-BE49-F238E27FC236}">
                <a16:creationId xmlns:a16="http://schemas.microsoft.com/office/drawing/2014/main" id="{23938B35-2754-4653-26A8-A5468740A147}"/>
              </a:ext>
            </a:extLst>
          </p:cNvPr>
          <p:cNvCxnSpPr>
            <a:cxnSpLocks/>
          </p:cNvCxnSpPr>
          <p:nvPr/>
        </p:nvCxnSpPr>
        <p:spPr>
          <a:xfrm>
            <a:off x="2557818" y="1980058"/>
            <a:ext cx="1099782" cy="31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2428E6C-C206-38D2-FF4C-D4ABDEA3F7A6}"/>
              </a:ext>
            </a:extLst>
          </p:cNvPr>
          <p:cNvCxnSpPr>
            <a:cxnSpLocks/>
          </p:cNvCxnSpPr>
          <p:nvPr/>
        </p:nvCxnSpPr>
        <p:spPr>
          <a:xfrm>
            <a:off x="2860972" y="5214980"/>
            <a:ext cx="1099782" cy="31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CB54226-5037-A75D-CCA1-6584219C522C}"/>
              </a:ext>
            </a:extLst>
          </p:cNvPr>
          <p:cNvSpPr txBox="1"/>
          <p:nvPr/>
        </p:nvSpPr>
        <p:spPr>
          <a:xfrm>
            <a:off x="312789" y="6224769"/>
            <a:ext cx="6261340" cy="1477328"/>
          </a:xfrm>
          <a:prstGeom prst="rect">
            <a:avLst/>
          </a:prstGeom>
          <a:noFill/>
        </p:spPr>
        <p:txBody>
          <a:bodyPr wrap="square" rtlCol="0">
            <a:spAutoFit/>
          </a:bodyPr>
          <a:lstStyle/>
          <a:p>
            <a:r>
              <a:rPr lang="fr-FR" dirty="0">
                <a:latin typeface="Century Gothic" panose="020B0502020202020204" pitchFamily="34" charset="0"/>
              </a:rPr>
              <a:t>Le lait se transforme en petits amas blancs qui se séparent d’un liquide clair. Le fromager ou la fromagère rassemble les amas blancs en une boule qui va vieillir pendant plusieurs mois à l’abris de la lumière, pour devenir le fromage que l’on achète.</a:t>
            </a:r>
          </a:p>
        </p:txBody>
      </p:sp>
    </p:spTree>
    <p:extLst>
      <p:ext uri="{BB962C8B-B14F-4D97-AF65-F5344CB8AC3E}">
        <p14:creationId xmlns:p14="http://schemas.microsoft.com/office/powerpoint/2010/main" val="113223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528638" y="159657"/>
            <a:ext cx="6086476" cy="9110186"/>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Les animaux nous fournissent aussi d’autres produits utiles que l’on ne mange pas.</a:t>
            </a:r>
          </a:p>
          <a:p>
            <a:endParaRPr lang="fr-FR" sz="2000" b="1" dirty="0">
              <a:solidFill>
                <a:schemeClr val="accent2">
                  <a:lumMod val="75000"/>
                </a:schemeClr>
              </a:solidFill>
              <a:latin typeface="Century Gothic" panose="020B0502020202020204" pitchFamily="34" charset="0"/>
            </a:endParaRPr>
          </a:p>
          <a:p>
            <a:r>
              <a:rPr lang="fr-FR" sz="2000" b="1" dirty="0">
                <a:solidFill>
                  <a:schemeClr val="accent2"/>
                </a:solidFill>
                <a:latin typeface="Century Gothic" panose="020B0502020202020204" pitchFamily="34" charset="0"/>
              </a:rPr>
              <a:t>Un exemple : la laine de mouton.</a:t>
            </a:r>
          </a:p>
          <a:p>
            <a:endParaRPr lang="fr-FR" sz="2000" dirty="0">
              <a:solidFill>
                <a:schemeClr val="accent2"/>
              </a:solidFill>
              <a:latin typeface="Century Gothic" panose="020B0502020202020204" pitchFamily="34"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930E5B13-96A8-F3AE-3479-D7641AEEE957}"/>
              </a:ext>
            </a:extLst>
          </p:cNvPr>
          <p:cNvSpPr>
            <a:spLocks noGrp="1"/>
          </p:cNvSpPr>
          <p:nvPr>
            <p:ph type="sldNum" sz="quarter" idx="12"/>
          </p:nvPr>
        </p:nvSpPr>
        <p:spPr/>
        <p:txBody>
          <a:bodyPr/>
          <a:lstStyle/>
          <a:p>
            <a:fld id="{2DC38054-824E-EF4F-9064-DBD3B275B3F9}" type="slidenum">
              <a:rPr lang="fr-FR" smtClean="0"/>
              <a:t>15</a:t>
            </a:fld>
            <a:endParaRPr lang="fr-FR"/>
          </a:p>
        </p:txBody>
      </p:sp>
    </p:spTree>
    <p:extLst>
      <p:ext uri="{BB962C8B-B14F-4D97-AF65-F5344CB8AC3E}">
        <p14:creationId xmlns:p14="http://schemas.microsoft.com/office/powerpoint/2010/main" val="326532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4B66228-19C7-0842-7978-04EB8C9A09DE}"/>
              </a:ext>
            </a:extLst>
          </p:cNvPr>
          <p:cNvSpPr>
            <a:spLocks noGrp="1"/>
          </p:cNvSpPr>
          <p:nvPr>
            <p:ph type="sldNum" sz="quarter" idx="12"/>
          </p:nvPr>
        </p:nvSpPr>
        <p:spPr/>
        <p:txBody>
          <a:bodyPr/>
          <a:lstStyle/>
          <a:p>
            <a:fld id="{D441C02E-0ED8-6545-9F1A-0DDB23A88924}" type="slidenum">
              <a:rPr lang="fr-FR" smtClean="0"/>
              <a:t>2</a:t>
            </a:fld>
            <a:endParaRPr lang="fr-FR"/>
          </a:p>
        </p:txBody>
      </p:sp>
      <p:grpSp>
        <p:nvGrpSpPr>
          <p:cNvPr id="6" name="Groupe 5">
            <a:extLst>
              <a:ext uri="{FF2B5EF4-FFF2-40B4-BE49-F238E27FC236}">
                <a16:creationId xmlns:a16="http://schemas.microsoft.com/office/drawing/2014/main" id="{54112B5A-E210-28FD-5AB8-5297708E9558}"/>
              </a:ext>
            </a:extLst>
          </p:cNvPr>
          <p:cNvGrpSpPr/>
          <p:nvPr/>
        </p:nvGrpSpPr>
        <p:grpSpPr>
          <a:xfrm>
            <a:off x="756745" y="756745"/>
            <a:ext cx="5470633" cy="8424654"/>
            <a:chOff x="1288332" y="1694333"/>
            <a:chExt cx="4374383" cy="6416915"/>
          </a:xfrm>
        </p:grpSpPr>
        <p:grpSp>
          <p:nvGrpSpPr>
            <p:cNvPr id="4" name="Groupe 3">
              <a:extLst>
                <a:ext uri="{FF2B5EF4-FFF2-40B4-BE49-F238E27FC236}">
                  <a16:creationId xmlns:a16="http://schemas.microsoft.com/office/drawing/2014/main" id="{B4C518A1-998F-3749-7DC3-22F3D52CEBB7}"/>
                </a:ext>
              </a:extLst>
            </p:cNvPr>
            <p:cNvGrpSpPr/>
            <p:nvPr/>
          </p:nvGrpSpPr>
          <p:grpSpPr>
            <a:xfrm rot="16200000">
              <a:off x="267066" y="2715599"/>
              <a:ext cx="6416915" cy="4374383"/>
              <a:chOff x="267066" y="2715599"/>
              <a:chExt cx="6416915" cy="4374383"/>
            </a:xfrm>
          </p:grpSpPr>
          <p:sp>
            <p:nvSpPr>
              <p:cNvPr id="3" name="ZoneTexte 2">
                <a:extLst>
                  <a:ext uri="{FF2B5EF4-FFF2-40B4-BE49-F238E27FC236}">
                    <a16:creationId xmlns:a16="http://schemas.microsoft.com/office/drawing/2014/main" id="{166AC0EA-09DB-753F-78FF-8CABAA313FCC}"/>
                  </a:ext>
                </a:extLst>
              </p:cNvPr>
              <p:cNvSpPr txBox="1"/>
              <p:nvPr/>
            </p:nvSpPr>
            <p:spPr>
              <a:xfrm>
                <a:off x="267066" y="2715599"/>
                <a:ext cx="6416915" cy="518604"/>
              </a:xfrm>
              <a:prstGeom prst="rect">
                <a:avLst/>
              </a:prstGeom>
              <a:noFill/>
              <a:ln>
                <a:noFill/>
              </a:ln>
            </p:spPr>
            <p:txBody>
              <a:bodyPr wrap="square" rtlCol="0">
                <a:spAutoFit/>
              </a:bodyPr>
              <a:lstStyle/>
              <a:p>
                <a:r>
                  <a:rPr lang="fr-FR" sz="1385" b="1" dirty="0">
                    <a:solidFill>
                      <a:schemeClr val="accent2">
                        <a:lumMod val="75000"/>
                      </a:schemeClr>
                    </a:solidFill>
                    <a:latin typeface="Century Gothic" panose="020B0502020202020204" pitchFamily="34" charset="0"/>
                  </a:rPr>
                  <a:t>Voici quelques aliments que nous pouvons acheter à l’épicerie.</a:t>
                </a:r>
                <a:endParaRPr lang="fr-FR" sz="1385" dirty="0">
                  <a:solidFill>
                    <a:schemeClr val="accent2"/>
                  </a:solidFill>
                  <a:latin typeface="Century Gothic" panose="020B0502020202020204" pitchFamily="34" charset="0"/>
                </a:endParaRPr>
              </a:p>
              <a:p>
                <a:endParaRPr lang="fr-FR" sz="1385" dirty="0">
                  <a:solidFill>
                    <a:schemeClr val="accent2"/>
                  </a:solidFill>
                  <a:latin typeface="Century Gothic" panose="020B0502020202020204" pitchFamily="34" charset="0"/>
                </a:endParaRPr>
              </a:p>
            </p:txBody>
          </p:sp>
          <p:pic>
            <p:nvPicPr>
              <p:cNvPr id="5" name="Image 4" descr="Une image contenant personne, intérieur&#10;&#10;Description générée automatiquement">
                <a:extLst>
                  <a:ext uri="{FF2B5EF4-FFF2-40B4-BE49-F238E27FC236}">
                    <a16:creationId xmlns:a16="http://schemas.microsoft.com/office/drawing/2014/main" id="{B1788E1C-927E-055D-A0EE-76B74CCA98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692" y="3095321"/>
                <a:ext cx="2522592" cy="1891944"/>
              </a:xfrm>
              <a:prstGeom prst="rect">
                <a:avLst/>
              </a:prstGeom>
            </p:spPr>
          </p:pic>
          <p:pic>
            <p:nvPicPr>
              <p:cNvPr id="10" name="Image 9" descr="Une image contenant personne, intérieur&#10;&#10;Description générée automatiquement">
                <a:extLst>
                  <a:ext uri="{FF2B5EF4-FFF2-40B4-BE49-F238E27FC236}">
                    <a16:creationId xmlns:a16="http://schemas.microsoft.com/office/drawing/2014/main" id="{BE370DA9-8A50-3572-AE58-46309A0428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6155" y="3095321"/>
                <a:ext cx="2201405" cy="1891944"/>
              </a:xfrm>
              <a:prstGeom prst="rect">
                <a:avLst/>
              </a:prstGeom>
            </p:spPr>
          </p:pic>
          <p:pic>
            <p:nvPicPr>
              <p:cNvPr id="19" name="Image 18" descr="Une image contenant texte, personne, boutique&#10;&#10;Description générée automatiquement">
                <a:extLst>
                  <a:ext uri="{FF2B5EF4-FFF2-40B4-BE49-F238E27FC236}">
                    <a16:creationId xmlns:a16="http://schemas.microsoft.com/office/drawing/2014/main" id="{39743D4E-0557-38DA-7F05-4DA2CDB10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9914" y="5061489"/>
                <a:ext cx="1994370" cy="1495777"/>
              </a:xfrm>
              <a:prstGeom prst="rect">
                <a:avLst/>
              </a:prstGeom>
            </p:spPr>
          </p:pic>
          <p:sp>
            <p:nvSpPr>
              <p:cNvPr id="20" name="Rectangle : coins arrondis 19">
                <a:extLst>
                  <a:ext uri="{FF2B5EF4-FFF2-40B4-BE49-F238E27FC236}">
                    <a16:creationId xmlns:a16="http://schemas.microsoft.com/office/drawing/2014/main" id="{84C42DFD-ECC2-B27E-8B6A-D5418C026593}"/>
                  </a:ext>
                </a:extLst>
              </p:cNvPr>
              <p:cNvSpPr/>
              <p:nvPr/>
            </p:nvSpPr>
            <p:spPr>
              <a:xfrm>
                <a:off x="1781641" y="4594985"/>
                <a:ext cx="1257425" cy="32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latin typeface="Century Gothic" panose="020B0502020202020204" pitchFamily="34" charset="0"/>
                </a:endParaRPr>
              </a:p>
              <a:p>
                <a:pPr algn="ctr"/>
                <a:r>
                  <a:rPr lang="fr-FR" sz="1246" dirty="0">
                    <a:latin typeface="Century Gothic" panose="020B0502020202020204" pitchFamily="34" charset="0"/>
                  </a:rPr>
                  <a:t>De la viande</a:t>
                </a:r>
              </a:p>
              <a:p>
                <a:pPr algn="ctr"/>
                <a:endParaRPr lang="fr-FR" sz="1246" dirty="0"/>
              </a:p>
            </p:txBody>
          </p:sp>
          <p:sp>
            <p:nvSpPr>
              <p:cNvPr id="22" name="Rectangle : coins arrondis 21">
                <a:extLst>
                  <a:ext uri="{FF2B5EF4-FFF2-40B4-BE49-F238E27FC236}">
                    <a16:creationId xmlns:a16="http://schemas.microsoft.com/office/drawing/2014/main" id="{642A0B86-06FE-93F2-4049-B4802B99446A}"/>
                  </a:ext>
                </a:extLst>
              </p:cNvPr>
              <p:cNvSpPr/>
              <p:nvPr/>
            </p:nvSpPr>
            <p:spPr>
              <a:xfrm>
                <a:off x="1874870" y="5124249"/>
                <a:ext cx="1257425" cy="32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latin typeface="Century Gothic" panose="020B0502020202020204" pitchFamily="34" charset="0"/>
                </a:endParaRPr>
              </a:p>
              <a:p>
                <a:pPr algn="ctr"/>
                <a:r>
                  <a:rPr lang="fr-FR" sz="1246" dirty="0">
                    <a:latin typeface="Century Gothic" panose="020B0502020202020204" pitchFamily="34" charset="0"/>
                  </a:rPr>
                  <a:t>De la farine</a:t>
                </a:r>
              </a:p>
              <a:p>
                <a:pPr algn="ctr"/>
                <a:endParaRPr lang="fr-FR" sz="1246" dirty="0"/>
              </a:p>
            </p:txBody>
          </p:sp>
          <p:sp>
            <p:nvSpPr>
              <p:cNvPr id="23" name="Rectangle : coins arrondis 22">
                <a:extLst>
                  <a:ext uri="{FF2B5EF4-FFF2-40B4-BE49-F238E27FC236}">
                    <a16:creationId xmlns:a16="http://schemas.microsoft.com/office/drawing/2014/main" id="{0B39B0D6-0C1F-F8ED-39A7-A92F2B47748C}"/>
                  </a:ext>
                </a:extLst>
              </p:cNvPr>
              <p:cNvSpPr/>
              <p:nvPr/>
            </p:nvSpPr>
            <p:spPr>
              <a:xfrm>
                <a:off x="3564494" y="3169545"/>
                <a:ext cx="1257425" cy="32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latin typeface="Century Gothic" panose="020B0502020202020204" pitchFamily="34" charset="0"/>
                </a:endParaRPr>
              </a:p>
              <a:p>
                <a:r>
                  <a:rPr lang="fr-FR" sz="1246" dirty="0">
                    <a:latin typeface="Century Gothic" panose="020B0502020202020204" pitchFamily="34" charset="0"/>
                  </a:rPr>
                  <a:t>Des légumes</a:t>
                </a:r>
              </a:p>
              <a:p>
                <a:pPr algn="ctr"/>
                <a:endParaRPr lang="fr-FR" sz="1246" dirty="0"/>
              </a:p>
            </p:txBody>
          </p:sp>
          <p:pic>
            <p:nvPicPr>
              <p:cNvPr id="25" name="Image 24" descr="Une image contenant personne, intérieur&#10;&#10;Description générée automatiquement">
                <a:extLst>
                  <a:ext uri="{FF2B5EF4-FFF2-40B4-BE49-F238E27FC236}">
                    <a16:creationId xmlns:a16="http://schemas.microsoft.com/office/drawing/2014/main" id="{486C5237-4E9D-1C81-75A6-03226272B5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6155" y="5061489"/>
                <a:ext cx="2704656" cy="2028493"/>
              </a:xfrm>
              <a:prstGeom prst="rect">
                <a:avLst/>
              </a:prstGeom>
            </p:spPr>
          </p:pic>
        </p:grpSp>
        <p:sp>
          <p:nvSpPr>
            <p:cNvPr id="26" name="Rectangle : coins arrondis 25">
              <a:extLst>
                <a:ext uri="{FF2B5EF4-FFF2-40B4-BE49-F238E27FC236}">
                  <a16:creationId xmlns:a16="http://schemas.microsoft.com/office/drawing/2014/main" id="{AEF3741A-FDC2-E487-8B3D-6B3C1C2E2C65}"/>
                </a:ext>
              </a:extLst>
            </p:cNvPr>
            <p:cNvSpPr/>
            <p:nvPr/>
          </p:nvSpPr>
          <p:spPr>
            <a:xfrm rot="16200000">
              <a:off x="4242048" y="3486200"/>
              <a:ext cx="2333355" cy="32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dirty="0">
                <a:latin typeface="Century Gothic" panose="020B0502020202020204" pitchFamily="34" charset="0"/>
              </a:endParaRPr>
            </a:p>
            <a:p>
              <a:pPr algn="ctr"/>
              <a:r>
                <a:rPr lang="fr-FR" sz="1246" dirty="0">
                  <a:latin typeface="Century Gothic" panose="020B0502020202020204" pitchFamily="34" charset="0"/>
                </a:rPr>
                <a:t>Du fromage et du boudin</a:t>
              </a:r>
            </a:p>
            <a:p>
              <a:pPr algn="ctr"/>
              <a:endParaRPr lang="fr-FR" sz="1246" dirty="0"/>
            </a:p>
          </p:txBody>
        </p:sp>
      </p:grpSp>
    </p:spTree>
    <p:extLst>
      <p:ext uri="{BB962C8B-B14F-4D97-AF65-F5344CB8AC3E}">
        <p14:creationId xmlns:p14="http://schemas.microsoft.com/office/powerpoint/2010/main" val="38277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694D19B-0E70-E6A0-D661-0F6E1282D110}"/>
              </a:ext>
            </a:extLst>
          </p:cNvPr>
          <p:cNvSpPr txBox="1"/>
          <p:nvPr/>
        </p:nvSpPr>
        <p:spPr>
          <a:xfrm>
            <a:off x="469900" y="173271"/>
            <a:ext cx="6159500" cy="830997"/>
          </a:xfrm>
          <a:prstGeom prst="rect">
            <a:avLst/>
          </a:prstGeom>
          <a:noFill/>
        </p:spPr>
        <p:txBody>
          <a:bodyPr wrap="square" rtlCol="0">
            <a:spAutoFit/>
          </a:bodyPr>
          <a:lstStyle/>
          <a:p>
            <a:pPr algn="ctr"/>
            <a:r>
              <a:rPr lang="fr-FR" sz="2400" dirty="0">
                <a:solidFill>
                  <a:schemeClr val="accent2"/>
                </a:solidFill>
                <a:latin typeface="Century Gothic" panose="020B0502020202020204" pitchFamily="34" charset="0"/>
              </a:rPr>
              <a:t>Classons les aliments que nous avons découverts</a:t>
            </a:r>
          </a:p>
        </p:txBody>
      </p:sp>
      <p:sp>
        <p:nvSpPr>
          <p:cNvPr id="4" name="ZoneTexte 3">
            <a:extLst>
              <a:ext uri="{FF2B5EF4-FFF2-40B4-BE49-F238E27FC236}">
                <a16:creationId xmlns:a16="http://schemas.microsoft.com/office/drawing/2014/main" id="{F92C221D-DE6F-B297-44FE-D9DBA79FDDD9}"/>
              </a:ext>
            </a:extLst>
          </p:cNvPr>
          <p:cNvSpPr txBox="1"/>
          <p:nvPr/>
        </p:nvSpPr>
        <p:spPr>
          <a:xfrm>
            <a:off x="349250" y="1198179"/>
            <a:ext cx="6159500" cy="8402300"/>
          </a:xfrm>
          <a:prstGeom prst="rect">
            <a:avLst/>
          </a:prstGeom>
          <a:noFill/>
          <a:ln>
            <a:solidFill>
              <a:schemeClr val="tx1"/>
            </a:solidFill>
          </a:ln>
        </p:spPr>
        <p:txBody>
          <a:bodyPr wrap="square" rtlCol="0">
            <a:spAutoFit/>
          </a:bodyPr>
          <a:lstStyle/>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br>
              <a:rPr lang="fr-FR" sz="2000" dirty="0">
                <a:latin typeface="Century Gothic" panose="020B0502020202020204" pitchFamily="34" charset="0"/>
              </a:rPr>
            </a:br>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p:txBody>
      </p:sp>
      <p:sp>
        <p:nvSpPr>
          <p:cNvPr id="7" name="ZoneTexte 6">
            <a:extLst>
              <a:ext uri="{FF2B5EF4-FFF2-40B4-BE49-F238E27FC236}">
                <a16:creationId xmlns:a16="http://schemas.microsoft.com/office/drawing/2014/main" id="{A9201B40-98DD-CDB8-3214-3FF8E1A93B1F}"/>
              </a:ext>
            </a:extLst>
          </p:cNvPr>
          <p:cNvSpPr txBox="1"/>
          <p:nvPr/>
        </p:nvSpPr>
        <p:spPr>
          <a:xfrm>
            <a:off x="663709" y="1198179"/>
            <a:ext cx="3815468" cy="369332"/>
          </a:xfrm>
          <a:prstGeom prst="rect">
            <a:avLst/>
          </a:prstGeom>
          <a:noFill/>
        </p:spPr>
        <p:txBody>
          <a:bodyPr wrap="none" rtlCol="0">
            <a:spAutoFit/>
          </a:bodyPr>
          <a:lstStyle/>
          <a:p>
            <a:r>
              <a:rPr lang="fr-FR" dirty="0">
                <a:latin typeface="Avenir Book" panose="02000503020000020003" pitchFamily="2" charset="0"/>
              </a:rPr>
              <a:t>Aliments d’origine ………………….</a:t>
            </a:r>
          </a:p>
        </p:txBody>
      </p:sp>
      <p:sp>
        <p:nvSpPr>
          <p:cNvPr id="10" name="Espace réservé du numéro de diapositive 9">
            <a:extLst>
              <a:ext uri="{FF2B5EF4-FFF2-40B4-BE49-F238E27FC236}">
                <a16:creationId xmlns:a16="http://schemas.microsoft.com/office/drawing/2014/main" id="{A899DFB3-EF60-CCF3-C8E6-8DF9C98E5B72}"/>
              </a:ext>
            </a:extLst>
          </p:cNvPr>
          <p:cNvSpPr>
            <a:spLocks noGrp="1"/>
          </p:cNvSpPr>
          <p:nvPr>
            <p:ph type="sldNum" sz="quarter" idx="12"/>
          </p:nvPr>
        </p:nvSpPr>
        <p:spPr/>
        <p:txBody>
          <a:bodyPr/>
          <a:lstStyle/>
          <a:p>
            <a:fld id="{2DC38054-824E-EF4F-9064-DBD3B275B3F9}" type="slidenum">
              <a:rPr lang="fr-FR" smtClean="0"/>
              <a:t>3</a:t>
            </a:fld>
            <a:endParaRPr lang="fr-FR"/>
          </a:p>
        </p:txBody>
      </p:sp>
      <p:pic>
        <p:nvPicPr>
          <p:cNvPr id="8" name="Image 7">
            <a:extLst>
              <a:ext uri="{FF2B5EF4-FFF2-40B4-BE49-F238E27FC236}">
                <a16:creationId xmlns:a16="http://schemas.microsoft.com/office/drawing/2014/main" id="{D191A20E-F032-A532-2B7C-8F5030204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1641" y="2048162"/>
            <a:ext cx="1440000" cy="961162"/>
          </a:xfrm>
          <a:prstGeom prst="roundRect">
            <a:avLst>
              <a:gd name="adj" fmla="val 21424"/>
            </a:avLst>
          </a:prstGeom>
        </p:spPr>
      </p:pic>
      <p:pic>
        <p:nvPicPr>
          <p:cNvPr id="11" name="Image 10" descr="Une image contenant manioc, pile, frites, patate douce&#10;&#10;Description générée automatiquement">
            <a:extLst>
              <a:ext uri="{FF2B5EF4-FFF2-40B4-BE49-F238E27FC236}">
                <a16:creationId xmlns:a16="http://schemas.microsoft.com/office/drawing/2014/main" id="{0DAA757A-D745-0DCB-32EB-DA7C10515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522" y="3521597"/>
            <a:ext cx="1440000" cy="961395"/>
          </a:xfrm>
          <a:prstGeom prst="roundRect">
            <a:avLst>
              <a:gd name="adj" fmla="val 23008"/>
            </a:avLst>
          </a:prstGeom>
        </p:spPr>
      </p:pic>
      <p:pic>
        <p:nvPicPr>
          <p:cNvPr id="19" name="Image 18" descr="Une image contenant chocolat, plateau, cuit, gril&#10;&#10;Description générée automatiquement">
            <a:extLst>
              <a:ext uri="{FF2B5EF4-FFF2-40B4-BE49-F238E27FC236}">
                <a16:creationId xmlns:a16="http://schemas.microsoft.com/office/drawing/2014/main" id="{CC916CB0-DA49-AD49-75A7-3DE990A008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522" y="5097342"/>
            <a:ext cx="1440000" cy="961491"/>
          </a:xfrm>
          <a:prstGeom prst="roundRect">
            <a:avLst>
              <a:gd name="adj" fmla="val 25121"/>
            </a:avLst>
          </a:prstGeom>
        </p:spPr>
      </p:pic>
      <p:pic>
        <p:nvPicPr>
          <p:cNvPr id="21" name="Image 20" descr="Une image contenant intérieur, alimentation, farine, légume&#10;&#10;Description générée automatiquement">
            <a:extLst>
              <a:ext uri="{FF2B5EF4-FFF2-40B4-BE49-F238E27FC236}">
                <a16:creationId xmlns:a16="http://schemas.microsoft.com/office/drawing/2014/main" id="{1F4CDCB1-2349-8774-74E3-E8ED8218BA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4710" y="5078780"/>
            <a:ext cx="1440000" cy="961705"/>
          </a:xfrm>
          <a:prstGeom prst="roundRect">
            <a:avLst>
              <a:gd name="adj" fmla="val 24062"/>
            </a:avLst>
          </a:prstGeom>
        </p:spPr>
      </p:pic>
      <p:pic>
        <p:nvPicPr>
          <p:cNvPr id="23" name="Image 22" descr="Une image contenant texte, plusieurs&#10;&#10;Description générée automatiquement">
            <a:extLst>
              <a:ext uri="{FF2B5EF4-FFF2-40B4-BE49-F238E27FC236}">
                <a16:creationId xmlns:a16="http://schemas.microsoft.com/office/drawing/2014/main" id="{3629D528-AEE2-2F29-1D4C-90101B23B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259" y="5088858"/>
            <a:ext cx="1440000" cy="960998"/>
          </a:xfrm>
          <a:prstGeom prst="roundRect">
            <a:avLst>
              <a:gd name="adj" fmla="val 24596"/>
            </a:avLst>
          </a:prstGeom>
        </p:spPr>
      </p:pic>
      <p:pic>
        <p:nvPicPr>
          <p:cNvPr id="25" name="Image 24" descr="Une image contenant texte&#10;&#10;Description générée automatiquement">
            <a:extLst>
              <a:ext uri="{FF2B5EF4-FFF2-40B4-BE49-F238E27FC236}">
                <a16:creationId xmlns:a16="http://schemas.microsoft.com/office/drawing/2014/main" id="{5A06B704-5B5C-5A4D-D968-5C2B5F3E44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3279" y="6610506"/>
            <a:ext cx="1440000" cy="961484"/>
          </a:xfrm>
          <a:prstGeom prst="roundRect">
            <a:avLst>
              <a:gd name="adj" fmla="val 24592"/>
            </a:avLst>
          </a:prstGeom>
        </p:spPr>
      </p:pic>
      <p:pic>
        <p:nvPicPr>
          <p:cNvPr id="27" name="Image 26" descr="Une image contenant texte, intérieur, boîte, rayon&#10;&#10;Description générée automatiquement">
            <a:extLst>
              <a:ext uri="{FF2B5EF4-FFF2-40B4-BE49-F238E27FC236}">
                <a16:creationId xmlns:a16="http://schemas.microsoft.com/office/drawing/2014/main" id="{67A0347D-399E-0DDE-03F8-F670E1A28F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9577" y="6624318"/>
            <a:ext cx="1440000" cy="961409"/>
          </a:xfrm>
          <a:prstGeom prst="roundRect">
            <a:avLst>
              <a:gd name="adj" fmla="val 23008"/>
            </a:avLst>
          </a:prstGeom>
        </p:spPr>
      </p:pic>
      <p:pic>
        <p:nvPicPr>
          <p:cNvPr id="31" name="Image 30" descr="Une image contenant texte, intérieur, compteur, bonbon&#10;&#10;Description générée automatiquement">
            <a:extLst>
              <a:ext uri="{FF2B5EF4-FFF2-40B4-BE49-F238E27FC236}">
                <a16:creationId xmlns:a16="http://schemas.microsoft.com/office/drawing/2014/main" id="{AA943F88-8D79-B6F9-0092-0B33D8E831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0365" y="8223553"/>
            <a:ext cx="1440000" cy="960511"/>
          </a:xfrm>
          <a:prstGeom prst="roundRect">
            <a:avLst>
              <a:gd name="adj" fmla="val 23542"/>
            </a:avLst>
          </a:prstGeom>
        </p:spPr>
      </p:pic>
      <p:pic>
        <p:nvPicPr>
          <p:cNvPr id="33" name="Image 32" descr="Une image contenant texte, chat, éléments, différent&#10;&#10;Description générée automatiquement">
            <a:extLst>
              <a:ext uri="{FF2B5EF4-FFF2-40B4-BE49-F238E27FC236}">
                <a16:creationId xmlns:a16="http://schemas.microsoft.com/office/drawing/2014/main" id="{D7601452-EB3D-D802-5F9D-37DA4EB780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68960" y="8218774"/>
            <a:ext cx="1440000" cy="961023"/>
          </a:xfrm>
          <a:prstGeom prst="roundRect">
            <a:avLst>
              <a:gd name="adj" fmla="val 24067"/>
            </a:avLst>
          </a:prstGeom>
        </p:spPr>
      </p:pic>
      <p:pic>
        <p:nvPicPr>
          <p:cNvPr id="35" name="Image 34" descr="Une image contenant texte, intérieur, bouteille, cuisine&#10;&#10;Description générée automatiquement">
            <a:extLst>
              <a:ext uri="{FF2B5EF4-FFF2-40B4-BE49-F238E27FC236}">
                <a16:creationId xmlns:a16="http://schemas.microsoft.com/office/drawing/2014/main" id="{5D9E3802-DE63-B70A-0226-7D7651FE1D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51156" y="8214795"/>
            <a:ext cx="1440000" cy="961337"/>
          </a:xfrm>
          <a:prstGeom prst="roundRect">
            <a:avLst>
              <a:gd name="adj" fmla="val 20894"/>
            </a:avLst>
          </a:prstGeom>
        </p:spPr>
      </p:pic>
      <p:sp>
        <p:nvSpPr>
          <p:cNvPr id="37" name="ZoneTexte 36">
            <a:extLst>
              <a:ext uri="{FF2B5EF4-FFF2-40B4-BE49-F238E27FC236}">
                <a16:creationId xmlns:a16="http://schemas.microsoft.com/office/drawing/2014/main" id="{D47EA5D3-EE7E-CD5F-21EE-CF1D29344375}"/>
              </a:ext>
            </a:extLst>
          </p:cNvPr>
          <p:cNvSpPr txBox="1"/>
          <p:nvPr/>
        </p:nvSpPr>
        <p:spPr>
          <a:xfrm>
            <a:off x="2872185" y="1583018"/>
            <a:ext cx="1636651" cy="523220"/>
          </a:xfrm>
          <a:prstGeom prst="rect">
            <a:avLst/>
          </a:prstGeom>
          <a:noFill/>
        </p:spPr>
        <p:txBody>
          <a:bodyPr wrap="square" rtlCol="0">
            <a:spAutoFit/>
          </a:bodyPr>
          <a:lstStyle/>
          <a:p>
            <a:r>
              <a:rPr lang="fr-FR" sz="1400" dirty="0">
                <a:latin typeface="Century Gothic" panose="020B0502020202020204" pitchFamily="34" charset="0"/>
              </a:rPr>
              <a:t>Des courges butternut</a:t>
            </a:r>
          </a:p>
        </p:txBody>
      </p:sp>
      <p:sp>
        <p:nvSpPr>
          <p:cNvPr id="39" name="ZoneTexte 38">
            <a:extLst>
              <a:ext uri="{FF2B5EF4-FFF2-40B4-BE49-F238E27FC236}">
                <a16:creationId xmlns:a16="http://schemas.microsoft.com/office/drawing/2014/main" id="{9BBDD5DC-CF6B-0134-10EB-7DA13BF38B49}"/>
              </a:ext>
            </a:extLst>
          </p:cNvPr>
          <p:cNvSpPr txBox="1"/>
          <p:nvPr/>
        </p:nvSpPr>
        <p:spPr>
          <a:xfrm>
            <a:off x="1095024" y="3050597"/>
            <a:ext cx="1636651" cy="523220"/>
          </a:xfrm>
          <a:prstGeom prst="rect">
            <a:avLst/>
          </a:prstGeom>
          <a:noFill/>
        </p:spPr>
        <p:txBody>
          <a:bodyPr wrap="square" rtlCol="0">
            <a:spAutoFit/>
          </a:bodyPr>
          <a:lstStyle/>
          <a:p>
            <a:r>
              <a:rPr lang="fr-FR" sz="1400" dirty="0">
                <a:latin typeface="Century Gothic" panose="020B0502020202020204" pitchFamily="34" charset="0"/>
              </a:rPr>
              <a:t>Des patates douces</a:t>
            </a:r>
          </a:p>
        </p:txBody>
      </p:sp>
      <p:grpSp>
        <p:nvGrpSpPr>
          <p:cNvPr id="3" name="Groupe 2">
            <a:extLst>
              <a:ext uri="{FF2B5EF4-FFF2-40B4-BE49-F238E27FC236}">
                <a16:creationId xmlns:a16="http://schemas.microsoft.com/office/drawing/2014/main" id="{35B0698A-1E12-E6C7-3128-769657BB9380}"/>
              </a:ext>
            </a:extLst>
          </p:cNvPr>
          <p:cNvGrpSpPr/>
          <p:nvPr/>
        </p:nvGrpSpPr>
        <p:grpSpPr>
          <a:xfrm>
            <a:off x="922474" y="1560394"/>
            <a:ext cx="1735727" cy="1375128"/>
            <a:chOff x="922474" y="1560394"/>
            <a:chExt cx="1735727" cy="1375128"/>
          </a:xfrm>
        </p:grpSpPr>
        <p:pic>
          <p:nvPicPr>
            <p:cNvPr id="5" name="Image 4" descr="Une image contenant vert, légume, frais&#10;&#10;Description générée automatiquement">
              <a:extLst>
                <a:ext uri="{FF2B5EF4-FFF2-40B4-BE49-F238E27FC236}">
                  <a16:creationId xmlns:a16="http://schemas.microsoft.com/office/drawing/2014/main" id="{CE92A9A9-93A5-DBD0-9A13-ABABBAA76B6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2474" y="1974820"/>
              <a:ext cx="1440000" cy="960702"/>
            </a:xfrm>
            <a:prstGeom prst="roundRect">
              <a:avLst>
                <a:gd name="adj" fmla="val 23012"/>
              </a:avLst>
            </a:prstGeom>
          </p:spPr>
        </p:pic>
        <p:sp>
          <p:nvSpPr>
            <p:cNvPr id="36" name="ZoneTexte 35">
              <a:extLst>
                <a:ext uri="{FF2B5EF4-FFF2-40B4-BE49-F238E27FC236}">
                  <a16:creationId xmlns:a16="http://schemas.microsoft.com/office/drawing/2014/main" id="{78DE3FAB-0BF4-E49A-9DEB-47FA64F62C60}"/>
                </a:ext>
              </a:extLst>
            </p:cNvPr>
            <p:cNvSpPr txBox="1"/>
            <p:nvPr/>
          </p:nvSpPr>
          <p:spPr>
            <a:xfrm>
              <a:off x="1021550" y="1614890"/>
              <a:ext cx="1636651" cy="307777"/>
            </a:xfrm>
            <a:prstGeom prst="rect">
              <a:avLst/>
            </a:prstGeom>
            <a:noFill/>
          </p:spPr>
          <p:txBody>
            <a:bodyPr wrap="square" rtlCol="0">
              <a:spAutoFit/>
            </a:bodyPr>
            <a:lstStyle/>
            <a:p>
              <a:r>
                <a:rPr lang="fr-FR" sz="1400" dirty="0">
                  <a:latin typeface="Century Gothic" panose="020B0502020202020204" pitchFamily="34" charset="0"/>
                </a:rPr>
                <a:t>Des poireaux</a:t>
              </a:r>
            </a:p>
          </p:txBody>
        </p:sp>
        <p:sp>
          <p:nvSpPr>
            <p:cNvPr id="40" name="Rectangle : coins arrondis 39">
              <a:extLst>
                <a:ext uri="{FF2B5EF4-FFF2-40B4-BE49-F238E27FC236}">
                  <a16:creationId xmlns:a16="http://schemas.microsoft.com/office/drawing/2014/main" id="{022C9131-B21E-5287-ABD0-D7F50ABF31F1}"/>
                </a:ext>
              </a:extLst>
            </p:cNvPr>
            <p:cNvSpPr/>
            <p:nvPr/>
          </p:nvSpPr>
          <p:spPr>
            <a:xfrm>
              <a:off x="922474" y="1560394"/>
              <a:ext cx="1441183"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 name="Rectangle : coins arrondis 40">
            <a:extLst>
              <a:ext uri="{FF2B5EF4-FFF2-40B4-BE49-F238E27FC236}">
                <a16:creationId xmlns:a16="http://schemas.microsoft.com/office/drawing/2014/main" id="{D143D564-677C-0BC5-109B-8D0C1D833CBD}"/>
              </a:ext>
            </a:extLst>
          </p:cNvPr>
          <p:cNvSpPr/>
          <p:nvPr/>
        </p:nvSpPr>
        <p:spPr>
          <a:xfrm>
            <a:off x="2736972" y="1560394"/>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E6F7A33B-84A8-23CB-5693-0082609CD6F9}"/>
              </a:ext>
            </a:extLst>
          </p:cNvPr>
          <p:cNvGrpSpPr/>
          <p:nvPr/>
        </p:nvGrpSpPr>
        <p:grpSpPr>
          <a:xfrm>
            <a:off x="4463566" y="1562220"/>
            <a:ext cx="1720889" cy="1375128"/>
            <a:chOff x="4463566" y="1562220"/>
            <a:chExt cx="1720889" cy="1375128"/>
          </a:xfrm>
        </p:grpSpPr>
        <p:pic>
          <p:nvPicPr>
            <p:cNvPr id="13" name="Image 12" descr="Une image contenant carotte, pile, frites, légume&#10;&#10;Description générée automatiquement">
              <a:extLst>
                <a:ext uri="{FF2B5EF4-FFF2-40B4-BE49-F238E27FC236}">
                  <a16:creationId xmlns:a16="http://schemas.microsoft.com/office/drawing/2014/main" id="{6FCFD630-FD6E-426D-D4FE-DBA599257E6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469478" y="1974580"/>
              <a:ext cx="1440000" cy="960942"/>
            </a:xfrm>
            <a:prstGeom prst="roundRect">
              <a:avLst>
                <a:gd name="adj" fmla="val 21953"/>
              </a:avLst>
            </a:prstGeom>
          </p:spPr>
        </p:pic>
        <p:sp>
          <p:nvSpPr>
            <p:cNvPr id="38" name="ZoneTexte 37">
              <a:extLst>
                <a:ext uri="{FF2B5EF4-FFF2-40B4-BE49-F238E27FC236}">
                  <a16:creationId xmlns:a16="http://schemas.microsoft.com/office/drawing/2014/main" id="{65F6C612-0B76-401B-9663-4D652D055789}"/>
                </a:ext>
              </a:extLst>
            </p:cNvPr>
            <p:cNvSpPr txBox="1"/>
            <p:nvPr/>
          </p:nvSpPr>
          <p:spPr>
            <a:xfrm>
              <a:off x="4547804" y="1598980"/>
              <a:ext cx="1636651" cy="307777"/>
            </a:xfrm>
            <a:prstGeom prst="rect">
              <a:avLst/>
            </a:prstGeom>
            <a:noFill/>
          </p:spPr>
          <p:txBody>
            <a:bodyPr wrap="square" rtlCol="0">
              <a:spAutoFit/>
            </a:bodyPr>
            <a:lstStyle/>
            <a:p>
              <a:r>
                <a:rPr lang="fr-FR" sz="1400" dirty="0">
                  <a:latin typeface="Century Gothic" panose="020B0502020202020204" pitchFamily="34" charset="0"/>
                </a:rPr>
                <a:t>Des carottes</a:t>
              </a:r>
            </a:p>
          </p:txBody>
        </p:sp>
        <p:sp>
          <p:nvSpPr>
            <p:cNvPr id="42" name="Rectangle : coins arrondis 41">
              <a:extLst>
                <a:ext uri="{FF2B5EF4-FFF2-40B4-BE49-F238E27FC236}">
                  <a16:creationId xmlns:a16="http://schemas.microsoft.com/office/drawing/2014/main" id="{9DD42852-BDCE-8F40-720B-AFA1FDDACEC6}"/>
                </a:ext>
              </a:extLst>
            </p:cNvPr>
            <p:cNvSpPr/>
            <p:nvPr/>
          </p:nvSpPr>
          <p:spPr>
            <a:xfrm>
              <a:off x="4463566" y="1562220"/>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Rectangle : coins arrondis 42">
            <a:extLst>
              <a:ext uri="{FF2B5EF4-FFF2-40B4-BE49-F238E27FC236}">
                <a16:creationId xmlns:a16="http://schemas.microsoft.com/office/drawing/2014/main" id="{57FF4FDB-8EC9-D290-62CE-170C16B112F4}"/>
              </a:ext>
            </a:extLst>
          </p:cNvPr>
          <p:cNvSpPr/>
          <p:nvPr/>
        </p:nvSpPr>
        <p:spPr>
          <a:xfrm>
            <a:off x="948522" y="310513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 coins arrondis 44">
            <a:extLst>
              <a:ext uri="{FF2B5EF4-FFF2-40B4-BE49-F238E27FC236}">
                <a16:creationId xmlns:a16="http://schemas.microsoft.com/office/drawing/2014/main" id="{E4E6DAD6-C51E-C834-6AE1-4F969945EFED}"/>
              </a:ext>
            </a:extLst>
          </p:cNvPr>
          <p:cNvSpPr/>
          <p:nvPr/>
        </p:nvSpPr>
        <p:spPr>
          <a:xfrm>
            <a:off x="4576094" y="310513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 coins arrondis 45">
            <a:extLst>
              <a:ext uri="{FF2B5EF4-FFF2-40B4-BE49-F238E27FC236}">
                <a16:creationId xmlns:a16="http://schemas.microsoft.com/office/drawing/2014/main" id="{90247909-F578-847E-835A-26F13EF41B45}"/>
              </a:ext>
            </a:extLst>
          </p:cNvPr>
          <p:cNvSpPr/>
          <p:nvPr/>
        </p:nvSpPr>
        <p:spPr>
          <a:xfrm>
            <a:off x="950208" y="466971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 coins arrondis 46">
            <a:extLst>
              <a:ext uri="{FF2B5EF4-FFF2-40B4-BE49-F238E27FC236}">
                <a16:creationId xmlns:a16="http://schemas.microsoft.com/office/drawing/2014/main" id="{39C5D718-68D7-B6C7-AB6C-3E9358F2BD7E}"/>
              </a:ext>
            </a:extLst>
          </p:cNvPr>
          <p:cNvSpPr/>
          <p:nvPr/>
        </p:nvSpPr>
        <p:spPr>
          <a:xfrm>
            <a:off x="2773024" y="466971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 coins arrondis 47">
            <a:extLst>
              <a:ext uri="{FF2B5EF4-FFF2-40B4-BE49-F238E27FC236}">
                <a16:creationId xmlns:a16="http://schemas.microsoft.com/office/drawing/2014/main" id="{19EF73A6-A954-FAFD-F6BC-6F625AA6DFB8}"/>
              </a:ext>
            </a:extLst>
          </p:cNvPr>
          <p:cNvSpPr/>
          <p:nvPr/>
        </p:nvSpPr>
        <p:spPr>
          <a:xfrm>
            <a:off x="4603600" y="467467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 coins arrondis 48">
            <a:extLst>
              <a:ext uri="{FF2B5EF4-FFF2-40B4-BE49-F238E27FC236}">
                <a16:creationId xmlns:a16="http://schemas.microsoft.com/office/drawing/2014/main" id="{2DD3E4E1-8A7D-3289-4C13-81FC54649BD6}"/>
              </a:ext>
            </a:extLst>
          </p:cNvPr>
          <p:cNvSpPr/>
          <p:nvPr/>
        </p:nvSpPr>
        <p:spPr>
          <a:xfrm>
            <a:off x="948522" y="6201159"/>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 coins arrondis 49">
            <a:extLst>
              <a:ext uri="{FF2B5EF4-FFF2-40B4-BE49-F238E27FC236}">
                <a16:creationId xmlns:a16="http://schemas.microsoft.com/office/drawing/2014/main" id="{EFD1E28F-D0D5-078F-B857-CD3ADE8E5752}"/>
              </a:ext>
            </a:extLst>
          </p:cNvPr>
          <p:cNvSpPr/>
          <p:nvPr/>
        </p:nvSpPr>
        <p:spPr>
          <a:xfrm>
            <a:off x="950208" y="7806271"/>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 coins arrondis 50">
            <a:extLst>
              <a:ext uri="{FF2B5EF4-FFF2-40B4-BE49-F238E27FC236}">
                <a16:creationId xmlns:a16="http://schemas.microsoft.com/office/drawing/2014/main" id="{C13C5552-A8DA-5542-3529-4E3E2DA53EC6}"/>
              </a:ext>
            </a:extLst>
          </p:cNvPr>
          <p:cNvSpPr/>
          <p:nvPr/>
        </p:nvSpPr>
        <p:spPr>
          <a:xfrm>
            <a:off x="2765684" y="6201159"/>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 coins arrondis 52">
            <a:extLst>
              <a:ext uri="{FF2B5EF4-FFF2-40B4-BE49-F238E27FC236}">
                <a16:creationId xmlns:a16="http://schemas.microsoft.com/office/drawing/2014/main" id="{5BB32A25-C2AD-3B33-7E1B-DF10DBB4D1CA}"/>
              </a:ext>
            </a:extLst>
          </p:cNvPr>
          <p:cNvSpPr/>
          <p:nvPr/>
        </p:nvSpPr>
        <p:spPr>
          <a:xfrm>
            <a:off x="2765684" y="7806271"/>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 coins arrondis 53">
            <a:extLst>
              <a:ext uri="{FF2B5EF4-FFF2-40B4-BE49-F238E27FC236}">
                <a16:creationId xmlns:a16="http://schemas.microsoft.com/office/drawing/2014/main" id="{12774CCB-0E9C-70D0-7073-76DA3EE98660}"/>
              </a:ext>
            </a:extLst>
          </p:cNvPr>
          <p:cNvSpPr/>
          <p:nvPr/>
        </p:nvSpPr>
        <p:spPr>
          <a:xfrm>
            <a:off x="4544227" y="7806218"/>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509CCD95-209E-0F32-E63F-DF6C902F39AF}"/>
              </a:ext>
            </a:extLst>
          </p:cNvPr>
          <p:cNvGrpSpPr/>
          <p:nvPr/>
        </p:nvGrpSpPr>
        <p:grpSpPr>
          <a:xfrm>
            <a:off x="2768960" y="3105137"/>
            <a:ext cx="1710217" cy="1375814"/>
            <a:chOff x="2768960" y="3105137"/>
            <a:chExt cx="1710217" cy="1375814"/>
          </a:xfrm>
        </p:grpSpPr>
        <p:pic>
          <p:nvPicPr>
            <p:cNvPr id="17" name="Image 16" descr="Une image contenant pomme, alimentation, fruit, intérieur&#10;&#10;Description générée automatiquement">
              <a:extLst>
                <a:ext uri="{FF2B5EF4-FFF2-40B4-BE49-F238E27FC236}">
                  <a16:creationId xmlns:a16="http://schemas.microsoft.com/office/drawing/2014/main" id="{85FDA41E-D0DE-861F-8B09-2DE4E8F659C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68960" y="3519268"/>
              <a:ext cx="1440000" cy="961683"/>
            </a:xfrm>
            <a:prstGeom prst="roundRect">
              <a:avLst>
                <a:gd name="adj" fmla="val 21949"/>
              </a:avLst>
            </a:prstGeom>
          </p:spPr>
        </p:pic>
        <p:sp>
          <p:nvSpPr>
            <p:cNvPr id="44" name="Rectangle : coins arrondis 43">
              <a:extLst>
                <a:ext uri="{FF2B5EF4-FFF2-40B4-BE49-F238E27FC236}">
                  <a16:creationId xmlns:a16="http://schemas.microsoft.com/office/drawing/2014/main" id="{841092C9-E8A1-1C01-C935-D1AD7F128D0A}"/>
                </a:ext>
              </a:extLst>
            </p:cNvPr>
            <p:cNvSpPr/>
            <p:nvPr/>
          </p:nvSpPr>
          <p:spPr>
            <a:xfrm>
              <a:off x="2768960" y="310513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85A53BD-37C8-CC19-49E7-130689089111}"/>
                </a:ext>
              </a:extLst>
            </p:cNvPr>
            <p:cNvSpPr txBox="1"/>
            <p:nvPr/>
          </p:nvSpPr>
          <p:spPr>
            <a:xfrm>
              <a:off x="2842526" y="3133333"/>
              <a:ext cx="1636651" cy="307777"/>
            </a:xfrm>
            <a:prstGeom prst="rect">
              <a:avLst/>
            </a:prstGeom>
            <a:noFill/>
          </p:spPr>
          <p:txBody>
            <a:bodyPr wrap="square" rtlCol="0">
              <a:spAutoFit/>
            </a:bodyPr>
            <a:lstStyle/>
            <a:p>
              <a:r>
                <a:rPr lang="fr-FR" sz="1400" dirty="0">
                  <a:latin typeface="Century Gothic" panose="020B0502020202020204" pitchFamily="34" charset="0"/>
                </a:rPr>
                <a:t>Des pommes</a:t>
              </a:r>
            </a:p>
          </p:txBody>
        </p:sp>
      </p:grpSp>
      <p:grpSp>
        <p:nvGrpSpPr>
          <p:cNvPr id="22" name="Groupe 21">
            <a:extLst>
              <a:ext uri="{FF2B5EF4-FFF2-40B4-BE49-F238E27FC236}">
                <a16:creationId xmlns:a16="http://schemas.microsoft.com/office/drawing/2014/main" id="{FB6C2EAF-B1FC-0E2E-7CEA-4B4BC62DCF66}"/>
              </a:ext>
            </a:extLst>
          </p:cNvPr>
          <p:cNvGrpSpPr/>
          <p:nvPr/>
        </p:nvGrpSpPr>
        <p:grpSpPr>
          <a:xfrm>
            <a:off x="4589398" y="3141851"/>
            <a:ext cx="1664627" cy="1338714"/>
            <a:chOff x="4589398" y="3141851"/>
            <a:chExt cx="1664627" cy="1338714"/>
          </a:xfrm>
        </p:grpSpPr>
        <p:pic>
          <p:nvPicPr>
            <p:cNvPr id="15" name="Image 14" descr="Une image contenant extérieur, plante, légume, vente&#10;&#10;Description générée automatiquement">
              <a:extLst>
                <a:ext uri="{FF2B5EF4-FFF2-40B4-BE49-F238E27FC236}">
                  <a16:creationId xmlns:a16="http://schemas.microsoft.com/office/drawing/2014/main" id="{82D6A9CB-9FD4-B782-814E-F5ACE5EAB5D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89398" y="3519268"/>
              <a:ext cx="1440000" cy="961297"/>
            </a:xfrm>
            <a:prstGeom prst="roundRect">
              <a:avLst>
                <a:gd name="adj" fmla="val 24065"/>
              </a:avLst>
            </a:prstGeom>
          </p:spPr>
        </p:pic>
        <p:sp>
          <p:nvSpPr>
            <p:cNvPr id="56" name="ZoneTexte 55">
              <a:extLst>
                <a:ext uri="{FF2B5EF4-FFF2-40B4-BE49-F238E27FC236}">
                  <a16:creationId xmlns:a16="http://schemas.microsoft.com/office/drawing/2014/main" id="{74A6712E-A672-5FC8-573A-472D9F97145E}"/>
                </a:ext>
              </a:extLst>
            </p:cNvPr>
            <p:cNvSpPr txBox="1"/>
            <p:nvPr/>
          </p:nvSpPr>
          <p:spPr>
            <a:xfrm>
              <a:off x="4617374" y="3141851"/>
              <a:ext cx="1636651" cy="307777"/>
            </a:xfrm>
            <a:prstGeom prst="rect">
              <a:avLst/>
            </a:prstGeom>
            <a:noFill/>
          </p:spPr>
          <p:txBody>
            <a:bodyPr wrap="square" rtlCol="0">
              <a:spAutoFit/>
            </a:bodyPr>
            <a:lstStyle/>
            <a:p>
              <a:r>
                <a:rPr lang="fr-FR" sz="1400" dirty="0">
                  <a:latin typeface="Century Gothic" panose="020B0502020202020204" pitchFamily="34" charset="0"/>
                </a:rPr>
                <a:t>Des oignons</a:t>
              </a:r>
            </a:p>
          </p:txBody>
        </p:sp>
      </p:grpSp>
      <p:sp>
        <p:nvSpPr>
          <p:cNvPr id="57" name="ZoneTexte 56">
            <a:extLst>
              <a:ext uri="{FF2B5EF4-FFF2-40B4-BE49-F238E27FC236}">
                <a16:creationId xmlns:a16="http://schemas.microsoft.com/office/drawing/2014/main" id="{31C402F2-89C2-BE0E-F3E9-6EEEE602806C}"/>
              </a:ext>
            </a:extLst>
          </p:cNvPr>
          <p:cNvSpPr txBox="1"/>
          <p:nvPr/>
        </p:nvSpPr>
        <p:spPr>
          <a:xfrm>
            <a:off x="1073012" y="4615359"/>
            <a:ext cx="1636651" cy="523220"/>
          </a:xfrm>
          <a:prstGeom prst="rect">
            <a:avLst/>
          </a:prstGeom>
          <a:noFill/>
        </p:spPr>
        <p:txBody>
          <a:bodyPr wrap="square" rtlCol="0">
            <a:spAutoFit/>
          </a:bodyPr>
          <a:lstStyle/>
          <a:p>
            <a:r>
              <a:rPr lang="fr-FR" sz="1400" dirty="0">
                <a:latin typeface="Century Gothic" panose="020B0502020202020204" pitchFamily="34" charset="0"/>
              </a:rPr>
              <a:t>Des céleris-</a:t>
            </a:r>
          </a:p>
          <a:p>
            <a:r>
              <a:rPr lang="fr-FR" sz="1400" dirty="0">
                <a:latin typeface="Century Gothic" panose="020B0502020202020204" pitchFamily="34" charset="0"/>
              </a:rPr>
              <a:t>raves</a:t>
            </a:r>
          </a:p>
        </p:txBody>
      </p:sp>
      <p:sp>
        <p:nvSpPr>
          <p:cNvPr id="58" name="ZoneTexte 57">
            <a:extLst>
              <a:ext uri="{FF2B5EF4-FFF2-40B4-BE49-F238E27FC236}">
                <a16:creationId xmlns:a16="http://schemas.microsoft.com/office/drawing/2014/main" id="{3532DBE7-FF78-1C88-1277-0F0153D894BB}"/>
              </a:ext>
            </a:extLst>
          </p:cNvPr>
          <p:cNvSpPr txBox="1"/>
          <p:nvPr/>
        </p:nvSpPr>
        <p:spPr>
          <a:xfrm>
            <a:off x="2969917" y="4600594"/>
            <a:ext cx="1636651" cy="523220"/>
          </a:xfrm>
          <a:prstGeom prst="rect">
            <a:avLst/>
          </a:prstGeom>
          <a:noFill/>
        </p:spPr>
        <p:txBody>
          <a:bodyPr wrap="square" rtlCol="0">
            <a:spAutoFit/>
          </a:bodyPr>
          <a:lstStyle/>
          <a:p>
            <a:r>
              <a:rPr lang="fr-FR" sz="1400" dirty="0">
                <a:latin typeface="Century Gothic" panose="020B0502020202020204" pitchFamily="34" charset="0"/>
              </a:rPr>
              <a:t>Des choux blancs</a:t>
            </a:r>
          </a:p>
        </p:txBody>
      </p:sp>
      <p:sp>
        <p:nvSpPr>
          <p:cNvPr id="59" name="ZoneTexte 58">
            <a:extLst>
              <a:ext uri="{FF2B5EF4-FFF2-40B4-BE49-F238E27FC236}">
                <a16:creationId xmlns:a16="http://schemas.microsoft.com/office/drawing/2014/main" id="{07D98C8B-EEA6-8616-9677-71ED4B55963E}"/>
              </a:ext>
            </a:extLst>
          </p:cNvPr>
          <p:cNvSpPr txBox="1"/>
          <p:nvPr/>
        </p:nvSpPr>
        <p:spPr>
          <a:xfrm>
            <a:off x="4730937" y="4720916"/>
            <a:ext cx="1636651" cy="307777"/>
          </a:xfrm>
          <a:prstGeom prst="rect">
            <a:avLst/>
          </a:prstGeom>
          <a:noFill/>
        </p:spPr>
        <p:txBody>
          <a:bodyPr wrap="square" rtlCol="0">
            <a:spAutoFit/>
          </a:bodyPr>
          <a:lstStyle/>
          <a:p>
            <a:r>
              <a:rPr lang="fr-FR" sz="1400" dirty="0">
                <a:latin typeface="Century Gothic" panose="020B0502020202020204" pitchFamily="34" charset="0"/>
              </a:rPr>
              <a:t>Des pâtes</a:t>
            </a:r>
          </a:p>
        </p:txBody>
      </p:sp>
      <p:sp>
        <p:nvSpPr>
          <p:cNvPr id="60" name="ZoneTexte 59">
            <a:extLst>
              <a:ext uri="{FF2B5EF4-FFF2-40B4-BE49-F238E27FC236}">
                <a16:creationId xmlns:a16="http://schemas.microsoft.com/office/drawing/2014/main" id="{2582D5FF-EC15-46F9-F651-F2B86A72AD4D}"/>
              </a:ext>
            </a:extLst>
          </p:cNvPr>
          <p:cNvSpPr txBox="1"/>
          <p:nvPr/>
        </p:nvSpPr>
        <p:spPr>
          <a:xfrm>
            <a:off x="1017759" y="6262640"/>
            <a:ext cx="1636651" cy="307777"/>
          </a:xfrm>
          <a:prstGeom prst="rect">
            <a:avLst/>
          </a:prstGeom>
          <a:noFill/>
        </p:spPr>
        <p:txBody>
          <a:bodyPr wrap="square" rtlCol="0">
            <a:spAutoFit/>
          </a:bodyPr>
          <a:lstStyle/>
          <a:p>
            <a:r>
              <a:rPr lang="fr-FR" sz="1400" dirty="0">
                <a:latin typeface="Century Gothic" panose="020B0502020202020204" pitchFamily="34" charset="0"/>
              </a:rPr>
              <a:t>De la farine</a:t>
            </a:r>
          </a:p>
        </p:txBody>
      </p:sp>
      <p:sp>
        <p:nvSpPr>
          <p:cNvPr id="61" name="ZoneTexte 60">
            <a:extLst>
              <a:ext uri="{FF2B5EF4-FFF2-40B4-BE49-F238E27FC236}">
                <a16:creationId xmlns:a16="http://schemas.microsoft.com/office/drawing/2014/main" id="{179E3658-945C-1D3D-1A9B-760069756EED}"/>
              </a:ext>
            </a:extLst>
          </p:cNvPr>
          <p:cNvSpPr txBox="1"/>
          <p:nvPr/>
        </p:nvSpPr>
        <p:spPr>
          <a:xfrm>
            <a:off x="2855392" y="6262640"/>
            <a:ext cx="1636651" cy="307777"/>
          </a:xfrm>
          <a:prstGeom prst="rect">
            <a:avLst/>
          </a:prstGeom>
          <a:noFill/>
        </p:spPr>
        <p:txBody>
          <a:bodyPr wrap="square" rtlCol="0">
            <a:spAutoFit/>
          </a:bodyPr>
          <a:lstStyle/>
          <a:p>
            <a:r>
              <a:rPr lang="fr-FR" sz="1400" dirty="0">
                <a:latin typeface="Century Gothic" panose="020B0502020202020204" pitchFamily="34" charset="0"/>
              </a:rPr>
              <a:t>Du sirop</a:t>
            </a:r>
          </a:p>
        </p:txBody>
      </p:sp>
      <p:grpSp>
        <p:nvGrpSpPr>
          <p:cNvPr id="12" name="Groupe 11">
            <a:extLst>
              <a:ext uri="{FF2B5EF4-FFF2-40B4-BE49-F238E27FC236}">
                <a16:creationId xmlns:a16="http://schemas.microsoft.com/office/drawing/2014/main" id="{FBA19201-3251-D7A2-A66B-9DBA4FC7424D}"/>
              </a:ext>
            </a:extLst>
          </p:cNvPr>
          <p:cNvGrpSpPr/>
          <p:nvPr/>
        </p:nvGrpSpPr>
        <p:grpSpPr>
          <a:xfrm>
            <a:off x="4547803" y="6201159"/>
            <a:ext cx="1636651" cy="1381531"/>
            <a:chOff x="4547803" y="6201159"/>
            <a:chExt cx="1636651" cy="1381531"/>
          </a:xfrm>
        </p:grpSpPr>
        <p:pic>
          <p:nvPicPr>
            <p:cNvPr id="29" name="Image 28" descr="Une image contenant texte, intérieur, rayon, bidon&#10;&#10;Description générée automatiquement">
              <a:extLst>
                <a:ext uri="{FF2B5EF4-FFF2-40B4-BE49-F238E27FC236}">
                  <a16:creationId xmlns:a16="http://schemas.microsoft.com/office/drawing/2014/main" id="{BF60B462-A272-A19F-6C64-8606DD6DB53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54356" y="6621646"/>
              <a:ext cx="1440000" cy="961044"/>
            </a:xfrm>
            <a:prstGeom prst="roundRect">
              <a:avLst>
                <a:gd name="adj" fmla="val 24596"/>
              </a:avLst>
            </a:prstGeom>
          </p:spPr>
        </p:pic>
        <p:sp>
          <p:nvSpPr>
            <p:cNvPr id="52" name="Rectangle : coins arrondis 51">
              <a:extLst>
                <a:ext uri="{FF2B5EF4-FFF2-40B4-BE49-F238E27FC236}">
                  <a16:creationId xmlns:a16="http://schemas.microsoft.com/office/drawing/2014/main" id="{C0816683-68B9-F0C9-947E-16C5C2D66EF0}"/>
                </a:ext>
              </a:extLst>
            </p:cNvPr>
            <p:cNvSpPr/>
            <p:nvPr/>
          </p:nvSpPr>
          <p:spPr>
            <a:xfrm>
              <a:off x="4547804" y="6201159"/>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FCACB673-3FBF-AA9E-49EF-AB2DE1A2A077}"/>
                </a:ext>
              </a:extLst>
            </p:cNvPr>
            <p:cNvSpPr txBox="1"/>
            <p:nvPr/>
          </p:nvSpPr>
          <p:spPr>
            <a:xfrm>
              <a:off x="4547803" y="6279734"/>
              <a:ext cx="1636651" cy="307777"/>
            </a:xfrm>
            <a:prstGeom prst="rect">
              <a:avLst/>
            </a:prstGeom>
            <a:noFill/>
          </p:spPr>
          <p:txBody>
            <a:bodyPr wrap="square" rtlCol="0">
              <a:spAutoFit/>
            </a:bodyPr>
            <a:lstStyle/>
            <a:p>
              <a:r>
                <a:rPr lang="fr-FR" sz="1400" dirty="0">
                  <a:latin typeface="Century Gothic" panose="020B0502020202020204" pitchFamily="34" charset="0"/>
                </a:rPr>
                <a:t>De la confiture</a:t>
              </a:r>
            </a:p>
          </p:txBody>
        </p:sp>
      </p:grpSp>
      <p:sp>
        <p:nvSpPr>
          <p:cNvPr id="63" name="ZoneTexte 62">
            <a:extLst>
              <a:ext uri="{FF2B5EF4-FFF2-40B4-BE49-F238E27FC236}">
                <a16:creationId xmlns:a16="http://schemas.microsoft.com/office/drawing/2014/main" id="{A98D248F-1C74-EB9A-DC46-9AC991180B28}"/>
              </a:ext>
            </a:extLst>
          </p:cNvPr>
          <p:cNvSpPr txBox="1"/>
          <p:nvPr/>
        </p:nvSpPr>
        <p:spPr>
          <a:xfrm>
            <a:off x="1021550" y="7855611"/>
            <a:ext cx="1636651" cy="307777"/>
          </a:xfrm>
          <a:prstGeom prst="rect">
            <a:avLst/>
          </a:prstGeom>
          <a:noFill/>
        </p:spPr>
        <p:txBody>
          <a:bodyPr wrap="square" rtlCol="0">
            <a:spAutoFit/>
          </a:bodyPr>
          <a:lstStyle/>
          <a:p>
            <a:r>
              <a:rPr lang="fr-FR" sz="1400" dirty="0">
                <a:latin typeface="Century Gothic" panose="020B0502020202020204" pitchFamily="34" charset="0"/>
              </a:rPr>
              <a:t>Du miel</a:t>
            </a:r>
          </a:p>
        </p:txBody>
      </p:sp>
      <p:sp>
        <p:nvSpPr>
          <p:cNvPr id="64" name="ZoneTexte 63">
            <a:extLst>
              <a:ext uri="{FF2B5EF4-FFF2-40B4-BE49-F238E27FC236}">
                <a16:creationId xmlns:a16="http://schemas.microsoft.com/office/drawing/2014/main" id="{31D46DC3-6FA4-EDA7-3B94-F7CBFADFFB6B}"/>
              </a:ext>
            </a:extLst>
          </p:cNvPr>
          <p:cNvSpPr txBox="1"/>
          <p:nvPr/>
        </p:nvSpPr>
        <p:spPr>
          <a:xfrm>
            <a:off x="2826915" y="7855404"/>
            <a:ext cx="1636651" cy="307777"/>
          </a:xfrm>
          <a:prstGeom prst="rect">
            <a:avLst/>
          </a:prstGeom>
          <a:noFill/>
        </p:spPr>
        <p:txBody>
          <a:bodyPr wrap="square" rtlCol="0">
            <a:spAutoFit/>
          </a:bodyPr>
          <a:lstStyle/>
          <a:p>
            <a:r>
              <a:rPr lang="fr-FR" sz="1400" dirty="0">
                <a:latin typeface="Century Gothic" panose="020B0502020202020204" pitchFamily="34" charset="0"/>
              </a:rPr>
              <a:t>Des chips</a:t>
            </a:r>
          </a:p>
        </p:txBody>
      </p:sp>
      <p:sp>
        <p:nvSpPr>
          <p:cNvPr id="65" name="ZoneTexte 64">
            <a:extLst>
              <a:ext uri="{FF2B5EF4-FFF2-40B4-BE49-F238E27FC236}">
                <a16:creationId xmlns:a16="http://schemas.microsoft.com/office/drawing/2014/main" id="{E7A11431-9D8F-526C-40C3-9563912BBEA1}"/>
              </a:ext>
            </a:extLst>
          </p:cNvPr>
          <p:cNvSpPr txBox="1"/>
          <p:nvPr/>
        </p:nvSpPr>
        <p:spPr>
          <a:xfrm>
            <a:off x="4684862" y="7771280"/>
            <a:ext cx="1636651" cy="523220"/>
          </a:xfrm>
          <a:prstGeom prst="rect">
            <a:avLst/>
          </a:prstGeom>
          <a:noFill/>
        </p:spPr>
        <p:txBody>
          <a:bodyPr wrap="square" rtlCol="0">
            <a:spAutoFit/>
          </a:bodyPr>
          <a:lstStyle/>
          <a:p>
            <a:r>
              <a:rPr lang="fr-FR" sz="1400" dirty="0">
                <a:latin typeface="Century Gothic" panose="020B0502020202020204" pitchFamily="34" charset="0"/>
              </a:rPr>
              <a:t>De l’huile de colza</a:t>
            </a:r>
          </a:p>
        </p:txBody>
      </p:sp>
    </p:spTree>
    <p:extLst>
      <p:ext uri="{BB962C8B-B14F-4D97-AF65-F5344CB8AC3E}">
        <p14:creationId xmlns:p14="http://schemas.microsoft.com/office/powerpoint/2010/main" val="282332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694D19B-0E70-E6A0-D661-0F6E1282D110}"/>
              </a:ext>
            </a:extLst>
          </p:cNvPr>
          <p:cNvSpPr txBox="1"/>
          <p:nvPr/>
        </p:nvSpPr>
        <p:spPr>
          <a:xfrm>
            <a:off x="469900" y="173271"/>
            <a:ext cx="6159500" cy="830997"/>
          </a:xfrm>
          <a:prstGeom prst="rect">
            <a:avLst/>
          </a:prstGeom>
          <a:noFill/>
        </p:spPr>
        <p:txBody>
          <a:bodyPr wrap="square" rtlCol="0">
            <a:spAutoFit/>
          </a:bodyPr>
          <a:lstStyle/>
          <a:p>
            <a:pPr algn="ctr"/>
            <a:r>
              <a:rPr lang="fr-FR" sz="2400" dirty="0">
                <a:solidFill>
                  <a:schemeClr val="accent2"/>
                </a:solidFill>
                <a:latin typeface="Century Gothic" panose="020B0502020202020204" pitchFamily="34" charset="0"/>
              </a:rPr>
              <a:t>Classons les aliments que nous avons découverts</a:t>
            </a:r>
          </a:p>
        </p:txBody>
      </p:sp>
      <p:sp>
        <p:nvSpPr>
          <p:cNvPr id="8" name="ZoneTexte 7">
            <a:extLst>
              <a:ext uri="{FF2B5EF4-FFF2-40B4-BE49-F238E27FC236}">
                <a16:creationId xmlns:a16="http://schemas.microsoft.com/office/drawing/2014/main" id="{82BF6F0D-BC31-AD99-CA53-0E4FC5F509B4}"/>
              </a:ext>
            </a:extLst>
          </p:cNvPr>
          <p:cNvSpPr txBox="1"/>
          <p:nvPr/>
        </p:nvSpPr>
        <p:spPr>
          <a:xfrm>
            <a:off x="809806" y="1340811"/>
            <a:ext cx="3259675" cy="369332"/>
          </a:xfrm>
          <a:prstGeom prst="rect">
            <a:avLst/>
          </a:prstGeom>
          <a:noFill/>
        </p:spPr>
        <p:txBody>
          <a:bodyPr wrap="none" rtlCol="0">
            <a:spAutoFit/>
          </a:bodyPr>
          <a:lstStyle/>
          <a:p>
            <a:r>
              <a:rPr lang="fr-FR" dirty="0"/>
              <a:t>Aliments d’origine …………………….</a:t>
            </a:r>
          </a:p>
        </p:txBody>
      </p:sp>
      <p:sp>
        <p:nvSpPr>
          <p:cNvPr id="9" name="ZoneTexte 8">
            <a:extLst>
              <a:ext uri="{FF2B5EF4-FFF2-40B4-BE49-F238E27FC236}">
                <a16:creationId xmlns:a16="http://schemas.microsoft.com/office/drawing/2014/main" id="{1C344B20-021B-5D86-F57E-0D0E2EB3E742}"/>
              </a:ext>
            </a:extLst>
          </p:cNvPr>
          <p:cNvSpPr txBox="1"/>
          <p:nvPr/>
        </p:nvSpPr>
        <p:spPr>
          <a:xfrm>
            <a:off x="456491" y="1292774"/>
            <a:ext cx="6159500" cy="6555641"/>
          </a:xfrm>
          <a:prstGeom prst="rect">
            <a:avLst/>
          </a:prstGeom>
          <a:noFill/>
          <a:ln>
            <a:solidFill>
              <a:schemeClr val="tx1"/>
            </a:solidFill>
          </a:ln>
        </p:spPr>
        <p:txBody>
          <a:bodyPr wrap="square" rtlCol="0">
            <a:spAutoFit/>
          </a:bodyPr>
          <a:lstStyle/>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a:p>
            <a:endParaRPr lang="fr-FR" sz="2000" dirty="0">
              <a:latin typeface="Century Gothic" panose="020B0502020202020204" pitchFamily="34" charset="0"/>
            </a:endParaRPr>
          </a:p>
        </p:txBody>
      </p:sp>
      <p:sp>
        <p:nvSpPr>
          <p:cNvPr id="5" name="ZoneTexte 4">
            <a:extLst>
              <a:ext uri="{FF2B5EF4-FFF2-40B4-BE49-F238E27FC236}">
                <a16:creationId xmlns:a16="http://schemas.microsoft.com/office/drawing/2014/main" id="{EB3AC7F5-A874-04AC-D32F-FBAD0CF959F5}"/>
              </a:ext>
            </a:extLst>
          </p:cNvPr>
          <p:cNvSpPr txBox="1"/>
          <p:nvPr/>
        </p:nvSpPr>
        <p:spPr>
          <a:xfrm>
            <a:off x="469900" y="8125953"/>
            <a:ext cx="4294958" cy="1846659"/>
          </a:xfrm>
          <a:prstGeom prst="rect">
            <a:avLst/>
          </a:prstGeom>
          <a:noFill/>
        </p:spPr>
        <p:txBody>
          <a:bodyPr wrap="none" rtlCol="0">
            <a:spAutoFit/>
          </a:bodyPr>
          <a:lstStyle/>
          <a:p>
            <a:r>
              <a:rPr lang="fr-FR" sz="2400" b="1" dirty="0"/>
              <a:t>Nous pensons</a:t>
            </a:r>
            <a:r>
              <a:rPr lang="fr-FR" dirty="0"/>
              <a:t> que les aliments notés : </a:t>
            </a:r>
          </a:p>
          <a:p>
            <a:r>
              <a:rPr lang="fr-FR" dirty="0">
                <a:solidFill>
                  <a:srgbClr val="FF0000"/>
                </a:solidFill>
              </a:rPr>
              <a:t>X</a:t>
            </a:r>
            <a:r>
              <a:rPr lang="fr-FR" dirty="0"/>
              <a:t> proviennent de la famille du mouton</a:t>
            </a:r>
          </a:p>
          <a:p>
            <a:r>
              <a:rPr lang="fr-FR" dirty="0">
                <a:solidFill>
                  <a:srgbClr val="00B0F0"/>
                </a:solidFill>
              </a:rPr>
              <a:t>X</a:t>
            </a:r>
            <a:r>
              <a:rPr lang="fr-FR" dirty="0"/>
              <a:t> proviennent de la famille du coq</a:t>
            </a:r>
          </a:p>
          <a:p>
            <a:r>
              <a:rPr lang="fr-FR" dirty="0"/>
              <a:t>X proviennent de la famille du bœuf</a:t>
            </a:r>
          </a:p>
          <a:p>
            <a:r>
              <a:rPr lang="fr-FR" dirty="0">
                <a:solidFill>
                  <a:schemeClr val="accent6"/>
                </a:solidFill>
              </a:rPr>
              <a:t>X</a:t>
            </a:r>
            <a:r>
              <a:rPr lang="fr-FR" dirty="0"/>
              <a:t> proviennent de la famille du cochon</a:t>
            </a:r>
          </a:p>
          <a:p>
            <a:endParaRPr lang="fr-FR" dirty="0"/>
          </a:p>
        </p:txBody>
      </p:sp>
      <p:pic>
        <p:nvPicPr>
          <p:cNvPr id="4" name="Image 3" descr="Une image contenant texte, intérieur&#10;&#10;Description générée automatiquement">
            <a:extLst>
              <a:ext uri="{FF2B5EF4-FFF2-40B4-BE49-F238E27FC236}">
                <a16:creationId xmlns:a16="http://schemas.microsoft.com/office/drawing/2014/main" id="{6816937C-26AF-38FB-06EF-65B2A0C369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806" y="2182527"/>
            <a:ext cx="1440000" cy="960998"/>
          </a:xfrm>
          <a:prstGeom prst="roundRect">
            <a:avLst>
              <a:gd name="adj" fmla="val 23010"/>
            </a:avLst>
          </a:prstGeom>
        </p:spPr>
      </p:pic>
      <p:sp>
        <p:nvSpPr>
          <p:cNvPr id="6" name="Rectangle : coins arrondis 5">
            <a:extLst>
              <a:ext uri="{FF2B5EF4-FFF2-40B4-BE49-F238E27FC236}">
                <a16:creationId xmlns:a16="http://schemas.microsoft.com/office/drawing/2014/main" id="{8682FE91-CBA9-F067-EE9D-D4217D800531}"/>
              </a:ext>
            </a:extLst>
          </p:cNvPr>
          <p:cNvSpPr/>
          <p:nvPr/>
        </p:nvSpPr>
        <p:spPr>
          <a:xfrm>
            <a:off x="809806" y="176839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texte, intérieur, bonbon, dessert&#10;&#10;Description générée automatiquement">
            <a:extLst>
              <a:ext uri="{FF2B5EF4-FFF2-40B4-BE49-F238E27FC236}">
                <a16:creationId xmlns:a16="http://schemas.microsoft.com/office/drawing/2014/main" id="{247CC42F-903A-DE93-7645-E41B1E71A1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3130" y="2182527"/>
            <a:ext cx="1440000" cy="960845"/>
          </a:xfrm>
          <a:prstGeom prst="roundRect">
            <a:avLst>
              <a:gd name="adj" fmla="val 21093"/>
            </a:avLst>
          </a:prstGeom>
        </p:spPr>
      </p:pic>
      <p:sp>
        <p:nvSpPr>
          <p:cNvPr id="14" name="Rectangle : coins arrondis 13">
            <a:extLst>
              <a:ext uri="{FF2B5EF4-FFF2-40B4-BE49-F238E27FC236}">
                <a16:creationId xmlns:a16="http://schemas.microsoft.com/office/drawing/2014/main" id="{F5C3415E-6608-A71C-4395-57803383B839}"/>
              </a:ext>
            </a:extLst>
          </p:cNvPr>
          <p:cNvSpPr/>
          <p:nvPr/>
        </p:nvSpPr>
        <p:spPr>
          <a:xfrm>
            <a:off x="4623130" y="176839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plastique&#10;&#10;Description générée automatiquement">
            <a:extLst>
              <a:ext uri="{FF2B5EF4-FFF2-40B4-BE49-F238E27FC236}">
                <a16:creationId xmlns:a16="http://schemas.microsoft.com/office/drawing/2014/main" id="{5E2830EB-8C34-12FB-647E-B78831F7B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806" y="3633273"/>
            <a:ext cx="1440000" cy="960000"/>
          </a:xfrm>
          <a:prstGeom prst="roundRect">
            <a:avLst>
              <a:gd name="adj" fmla="val 24789"/>
            </a:avLst>
          </a:prstGeom>
        </p:spPr>
      </p:pic>
      <p:sp>
        <p:nvSpPr>
          <p:cNvPr id="17" name="Rectangle : coins arrondis 16">
            <a:extLst>
              <a:ext uri="{FF2B5EF4-FFF2-40B4-BE49-F238E27FC236}">
                <a16:creationId xmlns:a16="http://schemas.microsoft.com/office/drawing/2014/main" id="{15D516AD-52AF-C182-4EDB-5C9ED6654870}"/>
              </a:ext>
            </a:extLst>
          </p:cNvPr>
          <p:cNvSpPr/>
          <p:nvPr/>
        </p:nvSpPr>
        <p:spPr>
          <a:xfrm>
            <a:off x="809806" y="321814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94AE1522-F3FF-EE54-575F-E846623A989F}"/>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09806" y="5072543"/>
            <a:ext cx="1440000" cy="961200"/>
          </a:xfrm>
          <a:prstGeom prst="roundRect">
            <a:avLst>
              <a:gd name="adj" fmla="val 21829"/>
            </a:avLst>
          </a:prstGeom>
        </p:spPr>
      </p:pic>
      <p:sp>
        <p:nvSpPr>
          <p:cNvPr id="26" name="Rectangle : coins arrondis 25">
            <a:extLst>
              <a:ext uri="{FF2B5EF4-FFF2-40B4-BE49-F238E27FC236}">
                <a16:creationId xmlns:a16="http://schemas.microsoft.com/office/drawing/2014/main" id="{96317C8F-4E88-570D-9EFC-2595379FE543}"/>
              </a:ext>
            </a:extLst>
          </p:cNvPr>
          <p:cNvSpPr/>
          <p:nvPr/>
        </p:nvSpPr>
        <p:spPr>
          <a:xfrm>
            <a:off x="809806" y="465861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descr="Une image contenant texte, table, intérieur, en-cas&#10;&#10;Description générée automatiquement">
            <a:extLst>
              <a:ext uri="{FF2B5EF4-FFF2-40B4-BE49-F238E27FC236}">
                <a16:creationId xmlns:a16="http://schemas.microsoft.com/office/drawing/2014/main" id="{93A5B686-DB46-54D1-AB25-D21F5EFDB4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297" y="6565852"/>
            <a:ext cx="1440000" cy="960998"/>
          </a:xfrm>
          <a:prstGeom prst="roundRect">
            <a:avLst>
              <a:gd name="adj" fmla="val 20355"/>
            </a:avLst>
          </a:prstGeom>
        </p:spPr>
      </p:pic>
      <p:sp>
        <p:nvSpPr>
          <p:cNvPr id="37" name="Rectangle : coins arrondis 36">
            <a:extLst>
              <a:ext uri="{FF2B5EF4-FFF2-40B4-BE49-F238E27FC236}">
                <a16:creationId xmlns:a16="http://schemas.microsoft.com/office/drawing/2014/main" id="{F39B5AF2-723B-A3CA-5D07-FA8DD4207159}"/>
              </a:ext>
            </a:extLst>
          </p:cNvPr>
          <p:cNvSpPr/>
          <p:nvPr/>
        </p:nvSpPr>
        <p:spPr>
          <a:xfrm>
            <a:off x="809806" y="6151722"/>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id="{0BF14B5E-741E-73EB-7257-6A4090B3F0E2}"/>
              </a:ext>
            </a:extLst>
          </p:cNvPr>
          <p:cNvSpPr/>
          <p:nvPr/>
        </p:nvSpPr>
        <p:spPr>
          <a:xfrm>
            <a:off x="2702894" y="6195750"/>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descr="Une image contenant texte, intérieur&#10;&#10;Description générée automatiquement">
            <a:extLst>
              <a:ext uri="{FF2B5EF4-FFF2-40B4-BE49-F238E27FC236}">
                <a16:creationId xmlns:a16="http://schemas.microsoft.com/office/drawing/2014/main" id="{4D064CA6-4FB6-0A66-108B-51F0702300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0403" y="6609749"/>
            <a:ext cx="1440000" cy="961129"/>
          </a:xfrm>
          <a:prstGeom prst="roundRect">
            <a:avLst>
              <a:gd name="adj" fmla="val 24780"/>
            </a:avLst>
          </a:prstGeom>
        </p:spPr>
      </p:pic>
      <p:pic>
        <p:nvPicPr>
          <p:cNvPr id="44" name="Image 43" descr="Une image contenant texte, intérieur, plateau&#10;&#10;Description générée automatiquement">
            <a:extLst>
              <a:ext uri="{FF2B5EF4-FFF2-40B4-BE49-F238E27FC236}">
                <a16:creationId xmlns:a16="http://schemas.microsoft.com/office/drawing/2014/main" id="{D32AE2F4-605C-73B8-8300-34B5EDCCCC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7773" y="6609830"/>
            <a:ext cx="1440000" cy="961048"/>
          </a:xfrm>
          <a:prstGeom prst="roundRect">
            <a:avLst>
              <a:gd name="adj" fmla="val 23305"/>
            </a:avLst>
          </a:prstGeom>
        </p:spPr>
      </p:pic>
      <p:sp>
        <p:nvSpPr>
          <p:cNvPr id="45" name="Rectangle : coins arrondis 44">
            <a:extLst>
              <a:ext uri="{FF2B5EF4-FFF2-40B4-BE49-F238E27FC236}">
                <a16:creationId xmlns:a16="http://schemas.microsoft.com/office/drawing/2014/main" id="{C350AEB5-5E64-1E56-F575-E1D7CF0A7576}"/>
              </a:ext>
            </a:extLst>
          </p:cNvPr>
          <p:cNvSpPr/>
          <p:nvPr/>
        </p:nvSpPr>
        <p:spPr>
          <a:xfrm>
            <a:off x="4617773" y="6195750"/>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FCA3D45-8C25-4973-2CAE-96E42C533FEE}"/>
              </a:ext>
            </a:extLst>
          </p:cNvPr>
          <p:cNvSpPr txBox="1"/>
          <p:nvPr/>
        </p:nvSpPr>
        <p:spPr>
          <a:xfrm>
            <a:off x="902072" y="1826122"/>
            <a:ext cx="1636651" cy="307777"/>
          </a:xfrm>
          <a:prstGeom prst="rect">
            <a:avLst/>
          </a:prstGeom>
          <a:noFill/>
        </p:spPr>
        <p:txBody>
          <a:bodyPr wrap="square" rtlCol="0">
            <a:spAutoFit/>
          </a:bodyPr>
          <a:lstStyle/>
          <a:p>
            <a:r>
              <a:rPr lang="fr-FR" sz="1400" dirty="0">
                <a:latin typeface="Century Gothic" panose="020B0502020202020204" pitchFamily="34" charset="0"/>
              </a:rPr>
              <a:t>Des yaourts</a:t>
            </a:r>
          </a:p>
        </p:txBody>
      </p:sp>
      <p:grpSp>
        <p:nvGrpSpPr>
          <p:cNvPr id="19" name="Groupe 18">
            <a:extLst>
              <a:ext uri="{FF2B5EF4-FFF2-40B4-BE49-F238E27FC236}">
                <a16:creationId xmlns:a16="http://schemas.microsoft.com/office/drawing/2014/main" id="{186F948F-883C-E8E2-A389-06A5A12A35D2}"/>
              </a:ext>
            </a:extLst>
          </p:cNvPr>
          <p:cNvGrpSpPr/>
          <p:nvPr/>
        </p:nvGrpSpPr>
        <p:grpSpPr>
          <a:xfrm>
            <a:off x="2716468" y="1768397"/>
            <a:ext cx="1811851" cy="1380888"/>
            <a:chOff x="2716468" y="1768397"/>
            <a:chExt cx="1811851" cy="1380888"/>
          </a:xfrm>
        </p:grpSpPr>
        <p:pic>
          <p:nvPicPr>
            <p:cNvPr id="10" name="Image 9" descr="Une image contenant texte, éléments, variété&#10;&#10;Description générée automatiquement">
              <a:extLst>
                <a:ext uri="{FF2B5EF4-FFF2-40B4-BE49-F238E27FC236}">
                  <a16:creationId xmlns:a16="http://schemas.microsoft.com/office/drawing/2014/main" id="{A36EF804-6F41-0155-3772-995F8DFB06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16468" y="2188798"/>
              <a:ext cx="1440000" cy="960487"/>
            </a:xfrm>
            <a:prstGeom prst="roundRect">
              <a:avLst>
                <a:gd name="adj" fmla="val 24600"/>
              </a:avLst>
            </a:prstGeom>
          </p:spPr>
        </p:pic>
        <p:sp>
          <p:nvSpPr>
            <p:cNvPr id="11" name="Rectangle : coins arrondis 10">
              <a:extLst>
                <a:ext uri="{FF2B5EF4-FFF2-40B4-BE49-F238E27FC236}">
                  <a16:creationId xmlns:a16="http://schemas.microsoft.com/office/drawing/2014/main" id="{0C0B704A-E660-45BC-B313-61B380D4D699}"/>
                </a:ext>
              </a:extLst>
            </p:cNvPr>
            <p:cNvSpPr/>
            <p:nvPr/>
          </p:nvSpPr>
          <p:spPr>
            <a:xfrm>
              <a:off x="2716468" y="1768397"/>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6736981-1498-9C83-A8DF-2B0D474BDA41}"/>
                </a:ext>
              </a:extLst>
            </p:cNvPr>
            <p:cNvSpPr txBox="1"/>
            <p:nvPr/>
          </p:nvSpPr>
          <p:spPr>
            <a:xfrm>
              <a:off x="2891668" y="1821916"/>
              <a:ext cx="1636651" cy="307777"/>
            </a:xfrm>
            <a:prstGeom prst="rect">
              <a:avLst/>
            </a:prstGeom>
            <a:noFill/>
          </p:spPr>
          <p:txBody>
            <a:bodyPr wrap="square" rtlCol="0">
              <a:spAutoFit/>
            </a:bodyPr>
            <a:lstStyle/>
            <a:p>
              <a:r>
                <a:rPr lang="fr-FR" sz="1400" dirty="0">
                  <a:latin typeface="Century Gothic" panose="020B0502020202020204" pitchFamily="34" charset="0"/>
                </a:rPr>
                <a:t>Du beurre</a:t>
              </a:r>
            </a:p>
          </p:txBody>
        </p:sp>
      </p:grpSp>
      <p:sp>
        <p:nvSpPr>
          <p:cNvPr id="12" name="ZoneTexte 11">
            <a:extLst>
              <a:ext uri="{FF2B5EF4-FFF2-40B4-BE49-F238E27FC236}">
                <a16:creationId xmlns:a16="http://schemas.microsoft.com/office/drawing/2014/main" id="{C367D939-C00E-3574-D37B-35611503BB7C}"/>
              </a:ext>
            </a:extLst>
          </p:cNvPr>
          <p:cNvSpPr txBox="1"/>
          <p:nvPr/>
        </p:nvSpPr>
        <p:spPr>
          <a:xfrm>
            <a:off x="4893141" y="1837440"/>
            <a:ext cx="1636651" cy="307777"/>
          </a:xfrm>
          <a:prstGeom prst="rect">
            <a:avLst/>
          </a:prstGeom>
          <a:noFill/>
        </p:spPr>
        <p:txBody>
          <a:bodyPr wrap="square" rtlCol="0">
            <a:spAutoFit/>
          </a:bodyPr>
          <a:lstStyle/>
          <a:p>
            <a:r>
              <a:rPr lang="fr-FR" sz="1400" dirty="0">
                <a:latin typeface="Century Gothic" panose="020B0502020202020204" pitchFamily="34" charset="0"/>
              </a:rPr>
              <a:t>Du lard</a:t>
            </a:r>
          </a:p>
        </p:txBody>
      </p:sp>
      <p:sp>
        <p:nvSpPr>
          <p:cNvPr id="15" name="ZoneTexte 14">
            <a:extLst>
              <a:ext uri="{FF2B5EF4-FFF2-40B4-BE49-F238E27FC236}">
                <a16:creationId xmlns:a16="http://schemas.microsoft.com/office/drawing/2014/main" id="{DA3F5DCE-0D43-B2DE-9876-0B8AF726CED0}"/>
              </a:ext>
            </a:extLst>
          </p:cNvPr>
          <p:cNvSpPr txBox="1"/>
          <p:nvPr/>
        </p:nvSpPr>
        <p:spPr>
          <a:xfrm>
            <a:off x="831528" y="3207121"/>
            <a:ext cx="1439999" cy="461665"/>
          </a:xfrm>
          <a:prstGeom prst="rect">
            <a:avLst/>
          </a:prstGeom>
          <a:noFill/>
        </p:spPr>
        <p:txBody>
          <a:bodyPr wrap="square" rtlCol="0">
            <a:spAutoFit/>
          </a:bodyPr>
          <a:lstStyle/>
          <a:p>
            <a:pPr algn="ctr"/>
            <a:r>
              <a:rPr lang="fr-FR" sz="1200" dirty="0">
                <a:latin typeface="Century Gothic" panose="020B0502020202020204" pitchFamily="34" charset="0"/>
              </a:rPr>
              <a:t>Du rôti de porc au jambon</a:t>
            </a:r>
          </a:p>
        </p:txBody>
      </p:sp>
      <p:grpSp>
        <p:nvGrpSpPr>
          <p:cNvPr id="41" name="Groupe 40">
            <a:extLst>
              <a:ext uri="{FF2B5EF4-FFF2-40B4-BE49-F238E27FC236}">
                <a16:creationId xmlns:a16="http://schemas.microsoft.com/office/drawing/2014/main" id="{D8DA5A2E-5B7F-A1A0-EAFA-294AC98D01EC}"/>
              </a:ext>
            </a:extLst>
          </p:cNvPr>
          <p:cNvGrpSpPr/>
          <p:nvPr/>
        </p:nvGrpSpPr>
        <p:grpSpPr>
          <a:xfrm>
            <a:off x="4623130" y="3218145"/>
            <a:ext cx="1896822" cy="1375128"/>
            <a:chOff x="4623130" y="3218145"/>
            <a:chExt cx="1896822" cy="1375128"/>
          </a:xfrm>
        </p:grpSpPr>
        <p:pic>
          <p:nvPicPr>
            <p:cNvPr id="22" name="Image 21" descr="Une image contenant intérieur, en-cas&#10;&#10;Description générée automatiquement">
              <a:extLst>
                <a:ext uri="{FF2B5EF4-FFF2-40B4-BE49-F238E27FC236}">
                  <a16:creationId xmlns:a16="http://schemas.microsoft.com/office/drawing/2014/main" id="{0E0ADE7E-095D-91B1-A9C3-A917A0156A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23130" y="3631925"/>
              <a:ext cx="1440000" cy="961348"/>
            </a:xfrm>
            <a:prstGeom prst="roundRect">
              <a:avLst>
                <a:gd name="adj" fmla="val 21828"/>
              </a:avLst>
            </a:prstGeom>
          </p:spPr>
        </p:pic>
        <p:sp>
          <p:nvSpPr>
            <p:cNvPr id="23" name="Rectangle : coins arrondis 22">
              <a:extLst>
                <a:ext uri="{FF2B5EF4-FFF2-40B4-BE49-F238E27FC236}">
                  <a16:creationId xmlns:a16="http://schemas.microsoft.com/office/drawing/2014/main" id="{FE81F10C-FB7F-E4F6-12F9-1A01BB734D94}"/>
                </a:ext>
              </a:extLst>
            </p:cNvPr>
            <p:cNvSpPr/>
            <p:nvPr/>
          </p:nvSpPr>
          <p:spPr>
            <a:xfrm>
              <a:off x="4623130" y="321814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11B0E080-4AE1-6726-6CDB-C93E665C29B5}"/>
                </a:ext>
              </a:extLst>
            </p:cNvPr>
            <p:cNvSpPr txBox="1"/>
            <p:nvPr/>
          </p:nvSpPr>
          <p:spPr>
            <a:xfrm>
              <a:off x="4883301" y="3286838"/>
              <a:ext cx="1636651" cy="307777"/>
            </a:xfrm>
            <a:prstGeom prst="rect">
              <a:avLst/>
            </a:prstGeom>
            <a:noFill/>
          </p:spPr>
          <p:txBody>
            <a:bodyPr wrap="square" rtlCol="0">
              <a:spAutoFit/>
            </a:bodyPr>
            <a:lstStyle/>
            <a:p>
              <a:r>
                <a:rPr lang="fr-FR" sz="1400" dirty="0">
                  <a:latin typeface="Century Gothic" panose="020B0502020202020204" pitchFamily="34" charset="0"/>
                </a:rPr>
                <a:t>Du steak</a:t>
              </a:r>
            </a:p>
          </p:txBody>
        </p:sp>
      </p:grpSp>
      <p:sp>
        <p:nvSpPr>
          <p:cNvPr id="24" name="ZoneTexte 23">
            <a:extLst>
              <a:ext uri="{FF2B5EF4-FFF2-40B4-BE49-F238E27FC236}">
                <a16:creationId xmlns:a16="http://schemas.microsoft.com/office/drawing/2014/main" id="{54CB23BD-13A2-7AE0-DA84-729A810166A9}"/>
              </a:ext>
            </a:extLst>
          </p:cNvPr>
          <p:cNvSpPr txBox="1"/>
          <p:nvPr/>
        </p:nvSpPr>
        <p:spPr>
          <a:xfrm>
            <a:off x="733124" y="4634646"/>
            <a:ext cx="1636651" cy="461665"/>
          </a:xfrm>
          <a:prstGeom prst="rect">
            <a:avLst/>
          </a:prstGeom>
          <a:noFill/>
        </p:spPr>
        <p:txBody>
          <a:bodyPr wrap="square" rtlCol="0">
            <a:spAutoFit/>
          </a:bodyPr>
          <a:lstStyle/>
          <a:p>
            <a:pPr algn="ctr"/>
            <a:r>
              <a:rPr lang="fr-FR" sz="1200" dirty="0">
                <a:latin typeface="Century Gothic" panose="020B0502020202020204" pitchFamily="34" charset="0"/>
              </a:rPr>
              <a:t>Des cuisses de poulet</a:t>
            </a:r>
          </a:p>
        </p:txBody>
      </p:sp>
      <p:grpSp>
        <p:nvGrpSpPr>
          <p:cNvPr id="43" name="Groupe 42">
            <a:extLst>
              <a:ext uri="{FF2B5EF4-FFF2-40B4-BE49-F238E27FC236}">
                <a16:creationId xmlns:a16="http://schemas.microsoft.com/office/drawing/2014/main" id="{6B326E1C-D5C4-A31F-719B-F3F15C54D2D0}"/>
              </a:ext>
            </a:extLst>
          </p:cNvPr>
          <p:cNvGrpSpPr/>
          <p:nvPr/>
        </p:nvGrpSpPr>
        <p:grpSpPr>
          <a:xfrm>
            <a:off x="2709000" y="4636254"/>
            <a:ext cx="1893088" cy="1399672"/>
            <a:chOff x="2709000" y="4636254"/>
            <a:chExt cx="1893088" cy="1399672"/>
          </a:xfrm>
        </p:grpSpPr>
        <p:pic>
          <p:nvPicPr>
            <p:cNvPr id="28" name="Image 27" descr="Une image contenant radicchio, dessert, boutique&#10;&#10;Description générée automatiquement">
              <a:extLst>
                <a:ext uri="{FF2B5EF4-FFF2-40B4-BE49-F238E27FC236}">
                  <a16:creationId xmlns:a16="http://schemas.microsoft.com/office/drawing/2014/main" id="{CCD59FFF-3FD6-12E0-0341-6E323CDC3BA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09000" y="5072543"/>
              <a:ext cx="1440000" cy="961294"/>
            </a:xfrm>
            <a:prstGeom prst="roundRect">
              <a:avLst>
                <a:gd name="adj" fmla="val 21829"/>
              </a:avLst>
            </a:prstGeom>
          </p:spPr>
        </p:pic>
        <p:sp>
          <p:nvSpPr>
            <p:cNvPr id="29" name="Rectangle : coins arrondis 28">
              <a:extLst>
                <a:ext uri="{FF2B5EF4-FFF2-40B4-BE49-F238E27FC236}">
                  <a16:creationId xmlns:a16="http://schemas.microsoft.com/office/drawing/2014/main" id="{52867C35-B20B-C57A-FA44-1921FAB2EC03}"/>
                </a:ext>
              </a:extLst>
            </p:cNvPr>
            <p:cNvSpPr/>
            <p:nvPr/>
          </p:nvSpPr>
          <p:spPr>
            <a:xfrm>
              <a:off x="2709000" y="4660798"/>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A9261654-332E-C266-6882-190BD17DDA01}"/>
                </a:ext>
              </a:extLst>
            </p:cNvPr>
            <p:cNvSpPr txBox="1"/>
            <p:nvPr/>
          </p:nvSpPr>
          <p:spPr>
            <a:xfrm>
              <a:off x="2965437" y="4636254"/>
              <a:ext cx="1636651" cy="461665"/>
            </a:xfrm>
            <a:prstGeom prst="rect">
              <a:avLst/>
            </a:prstGeom>
            <a:noFill/>
          </p:spPr>
          <p:txBody>
            <a:bodyPr wrap="square" rtlCol="0">
              <a:spAutoFit/>
            </a:bodyPr>
            <a:lstStyle/>
            <a:p>
              <a:r>
                <a:rPr lang="fr-FR" sz="1200" dirty="0">
                  <a:latin typeface="Century Gothic" panose="020B0502020202020204" pitchFamily="34" charset="0"/>
                </a:rPr>
                <a:t>Des côtes d’agneau</a:t>
              </a:r>
            </a:p>
          </p:txBody>
        </p:sp>
      </p:grpSp>
      <p:grpSp>
        <p:nvGrpSpPr>
          <p:cNvPr id="46" name="Groupe 45">
            <a:extLst>
              <a:ext uri="{FF2B5EF4-FFF2-40B4-BE49-F238E27FC236}">
                <a16:creationId xmlns:a16="http://schemas.microsoft.com/office/drawing/2014/main" id="{C53DC569-43B5-67D5-DDF9-B1E13E045CA3}"/>
              </a:ext>
            </a:extLst>
          </p:cNvPr>
          <p:cNvGrpSpPr/>
          <p:nvPr/>
        </p:nvGrpSpPr>
        <p:grpSpPr>
          <a:xfrm>
            <a:off x="4617773" y="4658615"/>
            <a:ext cx="1783736" cy="1382234"/>
            <a:chOff x="4617773" y="4658615"/>
            <a:chExt cx="1783736" cy="1382234"/>
          </a:xfrm>
        </p:grpSpPr>
        <p:pic>
          <p:nvPicPr>
            <p:cNvPr id="33" name="Image 32">
              <a:extLst>
                <a:ext uri="{FF2B5EF4-FFF2-40B4-BE49-F238E27FC236}">
                  <a16:creationId xmlns:a16="http://schemas.microsoft.com/office/drawing/2014/main" id="{FAAE075E-35CD-58C0-F070-B6FF59A108B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17773" y="5079851"/>
              <a:ext cx="1440000" cy="960998"/>
            </a:xfrm>
            <a:prstGeom prst="roundRect">
              <a:avLst>
                <a:gd name="adj" fmla="val 21830"/>
              </a:avLst>
            </a:prstGeom>
          </p:spPr>
        </p:pic>
        <p:sp>
          <p:nvSpPr>
            <p:cNvPr id="34" name="Rectangle : coins arrondis 33">
              <a:extLst>
                <a:ext uri="{FF2B5EF4-FFF2-40B4-BE49-F238E27FC236}">
                  <a16:creationId xmlns:a16="http://schemas.microsoft.com/office/drawing/2014/main" id="{94B66BD4-A2AD-2C87-2F06-824902877C81}"/>
                </a:ext>
              </a:extLst>
            </p:cNvPr>
            <p:cNvSpPr/>
            <p:nvPr/>
          </p:nvSpPr>
          <p:spPr>
            <a:xfrm>
              <a:off x="4617773" y="465861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4C71729E-08C4-7A7D-2624-20A4BF5DAE5E}"/>
                </a:ext>
              </a:extLst>
            </p:cNvPr>
            <p:cNvSpPr txBox="1"/>
            <p:nvPr/>
          </p:nvSpPr>
          <p:spPr>
            <a:xfrm>
              <a:off x="4764858" y="4706732"/>
              <a:ext cx="1636651" cy="307777"/>
            </a:xfrm>
            <a:prstGeom prst="rect">
              <a:avLst/>
            </a:prstGeom>
            <a:noFill/>
          </p:spPr>
          <p:txBody>
            <a:bodyPr wrap="square" rtlCol="0">
              <a:spAutoFit/>
            </a:bodyPr>
            <a:lstStyle/>
            <a:p>
              <a:r>
                <a:rPr lang="fr-FR" sz="1400" dirty="0">
                  <a:latin typeface="Century Gothic" panose="020B0502020202020204" pitchFamily="34" charset="0"/>
                </a:rPr>
                <a:t>Du boudin</a:t>
              </a:r>
            </a:p>
          </p:txBody>
        </p:sp>
      </p:grpSp>
      <p:sp>
        <p:nvSpPr>
          <p:cNvPr id="31" name="ZoneTexte 30">
            <a:extLst>
              <a:ext uri="{FF2B5EF4-FFF2-40B4-BE49-F238E27FC236}">
                <a16:creationId xmlns:a16="http://schemas.microsoft.com/office/drawing/2014/main" id="{02A1DF07-524C-2EEF-5CB3-878382486DE3}"/>
              </a:ext>
            </a:extLst>
          </p:cNvPr>
          <p:cNvSpPr txBox="1"/>
          <p:nvPr/>
        </p:nvSpPr>
        <p:spPr>
          <a:xfrm>
            <a:off x="978813" y="6199085"/>
            <a:ext cx="1636651" cy="307777"/>
          </a:xfrm>
          <a:prstGeom prst="rect">
            <a:avLst/>
          </a:prstGeom>
          <a:noFill/>
        </p:spPr>
        <p:txBody>
          <a:bodyPr wrap="square" rtlCol="0">
            <a:spAutoFit/>
          </a:bodyPr>
          <a:lstStyle/>
          <a:p>
            <a:r>
              <a:rPr lang="fr-FR" sz="1400" dirty="0">
                <a:latin typeface="Century Gothic" panose="020B0502020202020204" pitchFamily="34" charset="0"/>
              </a:rPr>
              <a:t>Du jambon</a:t>
            </a:r>
          </a:p>
        </p:txBody>
      </p:sp>
      <p:sp>
        <p:nvSpPr>
          <p:cNvPr id="32" name="ZoneTexte 31">
            <a:extLst>
              <a:ext uri="{FF2B5EF4-FFF2-40B4-BE49-F238E27FC236}">
                <a16:creationId xmlns:a16="http://schemas.microsoft.com/office/drawing/2014/main" id="{D6DF2AF5-A9C7-F854-6E40-17010730D521}"/>
              </a:ext>
            </a:extLst>
          </p:cNvPr>
          <p:cNvSpPr txBox="1"/>
          <p:nvPr/>
        </p:nvSpPr>
        <p:spPr>
          <a:xfrm>
            <a:off x="2846696" y="6242867"/>
            <a:ext cx="1636651" cy="307777"/>
          </a:xfrm>
          <a:prstGeom prst="rect">
            <a:avLst/>
          </a:prstGeom>
          <a:noFill/>
        </p:spPr>
        <p:txBody>
          <a:bodyPr wrap="square" rtlCol="0">
            <a:spAutoFit/>
          </a:bodyPr>
          <a:lstStyle/>
          <a:p>
            <a:r>
              <a:rPr lang="fr-FR" sz="1400" dirty="0">
                <a:latin typeface="Century Gothic" panose="020B0502020202020204" pitchFamily="34" charset="0"/>
              </a:rPr>
              <a:t>Du fromage</a:t>
            </a:r>
          </a:p>
        </p:txBody>
      </p:sp>
      <p:sp>
        <p:nvSpPr>
          <p:cNvPr id="35" name="ZoneTexte 34">
            <a:extLst>
              <a:ext uri="{FF2B5EF4-FFF2-40B4-BE49-F238E27FC236}">
                <a16:creationId xmlns:a16="http://schemas.microsoft.com/office/drawing/2014/main" id="{F54312CD-3B3F-DF79-DCD7-382C554D934D}"/>
              </a:ext>
            </a:extLst>
          </p:cNvPr>
          <p:cNvSpPr txBox="1"/>
          <p:nvPr/>
        </p:nvSpPr>
        <p:spPr>
          <a:xfrm>
            <a:off x="4764857" y="6229042"/>
            <a:ext cx="1636651" cy="307777"/>
          </a:xfrm>
          <a:prstGeom prst="rect">
            <a:avLst/>
          </a:prstGeom>
          <a:noFill/>
        </p:spPr>
        <p:txBody>
          <a:bodyPr wrap="square" rtlCol="0">
            <a:spAutoFit/>
          </a:bodyPr>
          <a:lstStyle/>
          <a:p>
            <a:r>
              <a:rPr lang="fr-FR" sz="1400" dirty="0">
                <a:latin typeface="Century Gothic" panose="020B0502020202020204" pitchFamily="34" charset="0"/>
              </a:rPr>
              <a:t>Du fromage</a:t>
            </a:r>
          </a:p>
        </p:txBody>
      </p:sp>
      <p:grpSp>
        <p:nvGrpSpPr>
          <p:cNvPr id="39" name="Groupe 38">
            <a:extLst>
              <a:ext uri="{FF2B5EF4-FFF2-40B4-BE49-F238E27FC236}">
                <a16:creationId xmlns:a16="http://schemas.microsoft.com/office/drawing/2014/main" id="{A9B91089-6F67-8CBE-4542-C47D73C03571}"/>
              </a:ext>
            </a:extLst>
          </p:cNvPr>
          <p:cNvGrpSpPr/>
          <p:nvPr/>
        </p:nvGrpSpPr>
        <p:grpSpPr>
          <a:xfrm>
            <a:off x="2615464" y="3218145"/>
            <a:ext cx="1636651" cy="1375128"/>
            <a:chOff x="2615464" y="3218145"/>
            <a:chExt cx="1636651" cy="1375128"/>
          </a:xfrm>
        </p:grpSpPr>
        <p:sp>
          <p:nvSpPr>
            <p:cNvPr id="20" name="Rectangle : coins arrondis 19">
              <a:extLst>
                <a:ext uri="{FF2B5EF4-FFF2-40B4-BE49-F238E27FC236}">
                  <a16:creationId xmlns:a16="http://schemas.microsoft.com/office/drawing/2014/main" id="{F1BB9B92-BE26-F3AD-7386-E09B30178CE4}"/>
                </a:ext>
              </a:extLst>
            </p:cNvPr>
            <p:cNvSpPr/>
            <p:nvPr/>
          </p:nvSpPr>
          <p:spPr>
            <a:xfrm>
              <a:off x="2709000" y="3218145"/>
              <a:ext cx="1440000" cy="137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359BE66-B560-02C2-CA11-17B7C5F53D7F}"/>
                </a:ext>
              </a:extLst>
            </p:cNvPr>
            <p:cNvSpPr txBox="1"/>
            <p:nvPr/>
          </p:nvSpPr>
          <p:spPr>
            <a:xfrm>
              <a:off x="2615464" y="3313643"/>
              <a:ext cx="1636651" cy="276999"/>
            </a:xfrm>
            <a:prstGeom prst="rect">
              <a:avLst/>
            </a:prstGeom>
            <a:noFill/>
          </p:spPr>
          <p:txBody>
            <a:bodyPr wrap="square" rtlCol="0">
              <a:spAutoFit/>
            </a:bodyPr>
            <a:lstStyle/>
            <a:p>
              <a:pPr algn="ctr"/>
              <a:r>
                <a:rPr lang="fr-FR" sz="1200" dirty="0">
                  <a:latin typeface="Century Gothic" panose="020B0502020202020204" pitchFamily="34" charset="0"/>
                </a:rPr>
                <a:t>Des œufs de poule</a:t>
              </a:r>
            </a:p>
          </p:txBody>
        </p:sp>
        <p:pic>
          <p:nvPicPr>
            <p:cNvPr id="38" name="Image 37" descr="Une image contenant intérieur, plancher&#10;&#10;Description générée automatiquement">
              <a:extLst>
                <a:ext uri="{FF2B5EF4-FFF2-40B4-BE49-F238E27FC236}">
                  <a16:creationId xmlns:a16="http://schemas.microsoft.com/office/drawing/2014/main" id="{BBEA7145-8337-85B0-32DA-C2D63E735C0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709000" y="3689169"/>
              <a:ext cx="1440000" cy="896956"/>
            </a:xfrm>
            <a:prstGeom prst="roundRect">
              <a:avLst>
                <a:gd name="adj" fmla="val 25436"/>
              </a:avLst>
            </a:prstGeom>
          </p:spPr>
        </p:pic>
      </p:grpSp>
    </p:spTree>
    <p:extLst>
      <p:ext uri="{BB962C8B-B14F-4D97-AF65-F5344CB8AC3E}">
        <p14:creationId xmlns:p14="http://schemas.microsoft.com/office/powerpoint/2010/main" val="175623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F3E5DE63-0E47-E896-0EA2-712385D965E6}"/>
              </a:ext>
            </a:extLst>
          </p:cNvPr>
          <p:cNvGrpSpPr/>
          <p:nvPr/>
        </p:nvGrpSpPr>
        <p:grpSpPr>
          <a:xfrm rot="16200000">
            <a:off x="-772662" y="2223089"/>
            <a:ext cx="8351703" cy="5324422"/>
            <a:chOff x="82456" y="2715599"/>
            <a:chExt cx="7398936" cy="4093988"/>
          </a:xfrm>
        </p:grpSpPr>
        <p:sp>
          <p:nvSpPr>
            <p:cNvPr id="2" name="ZoneTexte 1">
              <a:extLst>
                <a:ext uri="{FF2B5EF4-FFF2-40B4-BE49-F238E27FC236}">
                  <a16:creationId xmlns:a16="http://schemas.microsoft.com/office/drawing/2014/main" id="{89292A68-34C9-6642-35AD-54B614A1A619}"/>
                </a:ext>
              </a:extLst>
            </p:cNvPr>
            <p:cNvSpPr txBox="1"/>
            <p:nvPr/>
          </p:nvSpPr>
          <p:spPr>
            <a:xfrm>
              <a:off x="267066" y="2715599"/>
              <a:ext cx="6416915" cy="731739"/>
            </a:xfrm>
            <a:prstGeom prst="rect">
              <a:avLst/>
            </a:prstGeom>
            <a:noFill/>
            <a:ln>
              <a:noFill/>
            </a:ln>
          </p:spPr>
          <p:txBody>
            <a:bodyPr wrap="square" rtlCol="0">
              <a:spAutoFit/>
            </a:bodyPr>
            <a:lstStyle/>
            <a:p>
              <a:r>
                <a:rPr lang="fr-FR" sz="1385" b="1" dirty="0">
                  <a:solidFill>
                    <a:schemeClr val="accent2">
                      <a:lumMod val="75000"/>
                    </a:schemeClr>
                  </a:solidFill>
                  <a:latin typeface="Century Gothic" panose="020B0502020202020204" pitchFamily="34" charset="0"/>
                </a:rPr>
                <a:t>Bélier, brebis, agneau et agnelle</a:t>
              </a:r>
            </a:p>
            <a:p>
              <a:r>
                <a:rPr lang="fr-FR" sz="1385" dirty="0">
                  <a:solidFill>
                    <a:schemeClr val="accent2"/>
                  </a:solidFill>
                  <a:latin typeface="Century Gothic" panose="020B0502020202020204" pitchFamily="34" charset="0"/>
                </a:rPr>
                <a:t>Où vivent-ils ? Comment se déroule leur vie ?</a:t>
              </a:r>
            </a:p>
            <a:p>
              <a:endParaRPr lang="fr-FR" sz="1385" dirty="0">
                <a:solidFill>
                  <a:schemeClr val="accent2"/>
                </a:solidFill>
                <a:latin typeface="Century Gothic" panose="020B0502020202020204" pitchFamily="34" charset="0"/>
              </a:endParaRPr>
            </a:p>
          </p:txBody>
        </p:sp>
        <p:pic>
          <p:nvPicPr>
            <p:cNvPr id="3" name="Image 2">
              <a:extLst>
                <a:ext uri="{FF2B5EF4-FFF2-40B4-BE49-F238E27FC236}">
                  <a16:creationId xmlns:a16="http://schemas.microsoft.com/office/drawing/2014/main" id="{A5C9388B-26E7-8924-C62E-3CA0A1BED0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4391" y="3481904"/>
              <a:ext cx="1268899" cy="1114734"/>
            </a:xfrm>
            <a:prstGeom prst="rect">
              <a:avLst/>
            </a:prstGeom>
          </p:spPr>
        </p:pic>
        <p:pic>
          <p:nvPicPr>
            <p:cNvPr id="4" name="Image 3">
              <a:extLst>
                <a:ext uri="{FF2B5EF4-FFF2-40B4-BE49-F238E27FC236}">
                  <a16:creationId xmlns:a16="http://schemas.microsoft.com/office/drawing/2014/main" id="{AF63FDBF-3010-7436-002C-67A9F1186E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456" y="3459778"/>
              <a:ext cx="1008319" cy="1114734"/>
            </a:xfrm>
            <a:prstGeom prst="rect">
              <a:avLst/>
            </a:prstGeom>
          </p:spPr>
        </p:pic>
        <p:sp>
          <p:nvSpPr>
            <p:cNvPr id="5" name="ZoneTexte 4">
              <a:extLst>
                <a:ext uri="{FF2B5EF4-FFF2-40B4-BE49-F238E27FC236}">
                  <a16:creationId xmlns:a16="http://schemas.microsoft.com/office/drawing/2014/main" id="{9673E5C2-C272-21C6-ACED-3AD5386B93F1}"/>
                </a:ext>
              </a:extLst>
            </p:cNvPr>
            <p:cNvSpPr txBox="1"/>
            <p:nvPr/>
          </p:nvSpPr>
          <p:spPr>
            <a:xfrm>
              <a:off x="129493" y="4697309"/>
              <a:ext cx="3886966" cy="284052"/>
            </a:xfrm>
            <a:prstGeom prst="rect">
              <a:avLst/>
            </a:prstGeom>
            <a:noFill/>
          </p:spPr>
          <p:txBody>
            <a:bodyPr wrap="square" rtlCol="0">
              <a:spAutoFit/>
            </a:bodyPr>
            <a:lstStyle/>
            <a:p>
              <a:r>
                <a:rPr lang="fr-FR" sz="1246" dirty="0">
                  <a:latin typeface="Century Gothic" panose="020B0502020202020204" pitchFamily="34" charset="0"/>
                </a:rPr>
                <a:t>La brebis donne naissance à un agneau.</a:t>
              </a:r>
            </a:p>
          </p:txBody>
        </p:sp>
        <p:sp>
          <p:nvSpPr>
            <p:cNvPr id="6" name="Flèche vers la droite 5">
              <a:extLst>
                <a:ext uri="{FF2B5EF4-FFF2-40B4-BE49-F238E27FC236}">
                  <a16:creationId xmlns:a16="http://schemas.microsoft.com/office/drawing/2014/main" id="{3ED30630-8AB0-567F-05F3-142B614B4073}"/>
                </a:ext>
              </a:extLst>
            </p:cNvPr>
            <p:cNvSpPr/>
            <p:nvPr/>
          </p:nvSpPr>
          <p:spPr>
            <a:xfrm>
              <a:off x="1151097" y="3944049"/>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7" name="ZoneTexte 6">
              <a:extLst>
                <a:ext uri="{FF2B5EF4-FFF2-40B4-BE49-F238E27FC236}">
                  <a16:creationId xmlns:a16="http://schemas.microsoft.com/office/drawing/2014/main" id="{7378AF0F-980F-2BCE-1BE9-E2AA0AA7BBEC}"/>
                </a:ext>
              </a:extLst>
            </p:cNvPr>
            <p:cNvSpPr txBox="1"/>
            <p:nvPr/>
          </p:nvSpPr>
          <p:spPr>
            <a:xfrm>
              <a:off x="2801427" y="4705077"/>
              <a:ext cx="3919430" cy="433324"/>
            </a:xfrm>
            <a:prstGeom prst="rect">
              <a:avLst/>
            </a:prstGeom>
            <a:noFill/>
          </p:spPr>
          <p:txBody>
            <a:bodyPr wrap="square" rtlCol="0">
              <a:spAutoFit/>
            </a:bodyPr>
            <a:lstStyle/>
            <a:p>
              <a:r>
                <a:rPr lang="fr-FR" sz="1108" dirty="0">
                  <a:latin typeface="Century Gothic" panose="020B0502020202020204" pitchFamily="34" charset="0"/>
                </a:rPr>
                <a:t>                       Il grandit et puis il est tué pour être mangé.</a:t>
              </a:r>
            </a:p>
          </p:txBody>
        </p:sp>
        <p:sp>
          <p:nvSpPr>
            <p:cNvPr id="8" name="Flèche vers la droite 7">
              <a:extLst>
                <a:ext uri="{FF2B5EF4-FFF2-40B4-BE49-F238E27FC236}">
                  <a16:creationId xmlns:a16="http://schemas.microsoft.com/office/drawing/2014/main" id="{A7762573-F8E4-4DE5-4A91-48890839EAE2}"/>
                </a:ext>
              </a:extLst>
            </p:cNvPr>
            <p:cNvSpPr/>
            <p:nvPr/>
          </p:nvSpPr>
          <p:spPr>
            <a:xfrm>
              <a:off x="3125132" y="3945820"/>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pic>
          <p:nvPicPr>
            <p:cNvPr id="9" name="Image 8">
              <a:extLst>
                <a:ext uri="{FF2B5EF4-FFF2-40B4-BE49-F238E27FC236}">
                  <a16:creationId xmlns:a16="http://schemas.microsoft.com/office/drawing/2014/main" id="{08BEAAD6-D353-23E8-BD9A-88E2B8EE20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7634" y="3481903"/>
              <a:ext cx="1321872" cy="1114734"/>
            </a:xfrm>
            <a:prstGeom prst="rect">
              <a:avLst/>
            </a:prstGeom>
          </p:spPr>
        </p:pic>
        <p:pic>
          <p:nvPicPr>
            <p:cNvPr id="10" name="Image 9">
              <a:extLst>
                <a:ext uri="{FF2B5EF4-FFF2-40B4-BE49-F238E27FC236}">
                  <a16:creationId xmlns:a16="http://schemas.microsoft.com/office/drawing/2014/main" id="{4B0C5C1F-FD9C-3DE8-E373-4843252B09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83122" y="3481905"/>
              <a:ext cx="1068265" cy="1114734"/>
            </a:xfrm>
            <a:prstGeom prst="rect">
              <a:avLst/>
            </a:prstGeom>
          </p:spPr>
        </p:pic>
        <p:sp>
          <p:nvSpPr>
            <p:cNvPr id="11" name="Flèche vers la droite 10">
              <a:extLst>
                <a:ext uri="{FF2B5EF4-FFF2-40B4-BE49-F238E27FC236}">
                  <a16:creationId xmlns:a16="http://schemas.microsoft.com/office/drawing/2014/main" id="{92D2A689-A61B-0821-2FF7-2C39A7F8AD59}"/>
                </a:ext>
              </a:extLst>
            </p:cNvPr>
            <p:cNvSpPr/>
            <p:nvPr/>
          </p:nvSpPr>
          <p:spPr>
            <a:xfrm>
              <a:off x="5110233" y="3925288"/>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pic>
          <p:nvPicPr>
            <p:cNvPr id="12" name="Image 11">
              <a:extLst>
                <a:ext uri="{FF2B5EF4-FFF2-40B4-BE49-F238E27FC236}">
                  <a16:creationId xmlns:a16="http://schemas.microsoft.com/office/drawing/2014/main" id="{87596EE1-C874-7EAD-93AE-B0B10C526E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3092" y="5172828"/>
              <a:ext cx="1090709" cy="958193"/>
            </a:xfrm>
            <a:prstGeom prst="rect">
              <a:avLst/>
            </a:prstGeom>
          </p:spPr>
        </p:pic>
        <p:pic>
          <p:nvPicPr>
            <p:cNvPr id="13" name="Image 12">
              <a:extLst>
                <a:ext uri="{FF2B5EF4-FFF2-40B4-BE49-F238E27FC236}">
                  <a16:creationId xmlns:a16="http://schemas.microsoft.com/office/drawing/2014/main" id="{87AB0C5B-41AD-A741-571E-EA6704E2F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456" y="5103175"/>
              <a:ext cx="1008319" cy="1114734"/>
            </a:xfrm>
            <a:prstGeom prst="rect">
              <a:avLst/>
            </a:prstGeom>
          </p:spPr>
        </p:pic>
        <p:sp>
          <p:nvSpPr>
            <p:cNvPr id="14" name="Flèche vers la droite 13">
              <a:extLst>
                <a:ext uri="{FF2B5EF4-FFF2-40B4-BE49-F238E27FC236}">
                  <a16:creationId xmlns:a16="http://schemas.microsoft.com/office/drawing/2014/main" id="{7EDB29AC-008D-4294-9B35-26CB99783AA2}"/>
                </a:ext>
              </a:extLst>
            </p:cNvPr>
            <p:cNvSpPr/>
            <p:nvPr/>
          </p:nvSpPr>
          <p:spPr>
            <a:xfrm>
              <a:off x="1151097" y="5587445"/>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15" name="Flèche vers la droite 14">
              <a:extLst>
                <a:ext uri="{FF2B5EF4-FFF2-40B4-BE49-F238E27FC236}">
                  <a16:creationId xmlns:a16="http://schemas.microsoft.com/office/drawing/2014/main" id="{7B94D084-0594-ACDD-2383-143C79937A1C}"/>
                </a:ext>
              </a:extLst>
            </p:cNvPr>
            <p:cNvSpPr/>
            <p:nvPr/>
          </p:nvSpPr>
          <p:spPr>
            <a:xfrm>
              <a:off x="3125132" y="5589216"/>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pic>
          <p:nvPicPr>
            <p:cNvPr id="16" name="Image 15">
              <a:extLst>
                <a:ext uri="{FF2B5EF4-FFF2-40B4-BE49-F238E27FC236}">
                  <a16:creationId xmlns:a16="http://schemas.microsoft.com/office/drawing/2014/main" id="{15CC7190-2624-7F66-1C85-1443C16DC3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47063" y="5172827"/>
              <a:ext cx="1063013" cy="896438"/>
            </a:xfrm>
            <a:prstGeom prst="rect">
              <a:avLst/>
            </a:prstGeom>
          </p:spPr>
        </p:pic>
        <p:sp>
          <p:nvSpPr>
            <p:cNvPr id="17" name="Flèche vers la droite 16">
              <a:extLst>
                <a:ext uri="{FF2B5EF4-FFF2-40B4-BE49-F238E27FC236}">
                  <a16:creationId xmlns:a16="http://schemas.microsoft.com/office/drawing/2014/main" id="{912187D5-C841-7109-A569-496B26C0EB16}"/>
                </a:ext>
              </a:extLst>
            </p:cNvPr>
            <p:cNvSpPr/>
            <p:nvPr/>
          </p:nvSpPr>
          <p:spPr>
            <a:xfrm>
              <a:off x="5085570" y="5568685"/>
              <a:ext cx="521774" cy="22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6"/>
            </a:p>
          </p:txBody>
        </p:sp>
        <p:sp>
          <p:nvSpPr>
            <p:cNvPr id="18" name="ZoneTexte 17">
              <a:extLst>
                <a:ext uri="{FF2B5EF4-FFF2-40B4-BE49-F238E27FC236}">
                  <a16:creationId xmlns:a16="http://schemas.microsoft.com/office/drawing/2014/main" id="{51FF425C-FD3E-5B3B-7B8F-CCB2EFCB235D}"/>
                </a:ext>
              </a:extLst>
            </p:cNvPr>
            <p:cNvSpPr txBox="1"/>
            <p:nvPr/>
          </p:nvSpPr>
          <p:spPr>
            <a:xfrm>
              <a:off x="129493" y="6376264"/>
              <a:ext cx="3446807" cy="284052"/>
            </a:xfrm>
            <a:prstGeom prst="rect">
              <a:avLst/>
            </a:prstGeom>
            <a:noFill/>
          </p:spPr>
          <p:txBody>
            <a:bodyPr wrap="square" rtlCol="0">
              <a:spAutoFit/>
            </a:bodyPr>
            <a:lstStyle/>
            <a:p>
              <a:r>
                <a:rPr lang="fr-FR" sz="1246" dirty="0">
                  <a:latin typeface="Century Gothic" panose="020B0502020202020204" pitchFamily="34" charset="0"/>
                </a:rPr>
                <a:t>La brebis donne naissance à une agnelle.</a:t>
              </a:r>
            </a:p>
          </p:txBody>
        </p:sp>
        <p:sp>
          <p:nvSpPr>
            <p:cNvPr id="19" name="ZoneTexte 18">
              <a:extLst>
                <a:ext uri="{FF2B5EF4-FFF2-40B4-BE49-F238E27FC236}">
                  <a16:creationId xmlns:a16="http://schemas.microsoft.com/office/drawing/2014/main" id="{75844EC3-3FEE-AD18-CC98-E78403ABC2C9}"/>
                </a:ext>
              </a:extLst>
            </p:cNvPr>
            <p:cNvSpPr txBox="1"/>
            <p:nvPr/>
          </p:nvSpPr>
          <p:spPr>
            <a:xfrm>
              <a:off x="3733294" y="6376263"/>
              <a:ext cx="3748098" cy="433324"/>
            </a:xfrm>
            <a:prstGeom prst="rect">
              <a:avLst/>
            </a:prstGeom>
            <a:noFill/>
          </p:spPr>
          <p:txBody>
            <a:bodyPr wrap="square" rtlCol="0">
              <a:spAutoFit/>
            </a:bodyPr>
            <a:lstStyle/>
            <a:p>
              <a:r>
                <a:rPr lang="fr-FR" sz="1108" dirty="0">
                  <a:latin typeface="Century Gothic" panose="020B0502020202020204" pitchFamily="34" charset="0"/>
                </a:rPr>
                <a:t>Elle grandit et deviendra une brebis qui</a:t>
              </a:r>
            </a:p>
            <a:p>
              <a:r>
                <a:rPr lang="fr-FR" sz="1108" dirty="0">
                  <a:latin typeface="Century Gothic" panose="020B0502020202020204" pitchFamily="34" charset="0"/>
                </a:rPr>
                <a:t>à son tour, donnera naissance à un mouton.</a:t>
              </a:r>
            </a:p>
          </p:txBody>
        </p:sp>
        <p:pic>
          <p:nvPicPr>
            <p:cNvPr id="21" name="Image 20">
              <a:extLst>
                <a:ext uri="{FF2B5EF4-FFF2-40B4-BE49-F238E27FC236}">
                  <a16:creationId xmlns:a16="http://schemas.microsoft.com/office/drawing/2014/main" id="{F4195451-D990-4989-F235-7ED08F8AC5E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30149" y="5053670"/>
              <a:ext cx="1090708" cy="1273089"/>
            </a:xfrm>
            <a:prstGeom prst="rect">
              <a:avLst/>
            </a:prstGeom>
          </p:spPr>
        </p:pic>
      </p:grpSp>
    </p:spTree>
    <p:extLst>
      <p:ext uri="{BB962C8B-B14F-4D97-AF65-F5344CB8AC3E}">
        <p14:creationId xmlns:p14="http://schemas.microsoft.com/office/powerpoint/2010/main" val="293312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385762" y="392110"/>
            <a:ext cx="6086476" cy="7786747"/>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Mouton, brebis et agneau</a:t>
            </a:r>
          </a:p>
          <a:p>
            <a:r>
              <a:rPr lang="fr-FR" sz="2000" dirty="0">
                <a:solidFill>
                  <a:schemeClr val="accent2"/>
                </a:solidFill>
                <a:latin typeface="Century Gothic" panose="020B0502020202020204" pitchFamily="34" charset="0"/>
              </a:rPr>
              <a:t>Où vivent-ils ? Comment se déroule leur vie ?</a:t>
            </a:r>
          </a:p>
          <a:p>
            <a:endParaRPr lang="fr-FR" sz="2000" dirty="0">
              <a:solidFill>
                <a:schemeClr val="accent2"/>
              </a:solidFill>
              <a:latin typeface="Century Gothic" panose="020B0502020202020204" pitchFamily="34" charset="0"/>
            </a:endParaRPr>
          </a:p>
          <a:p>
            <a:r>
              <a:rPr lang="fr-FR" sz="2000" dirty="0"/>
              <a:t>Texte à coller ou à recopier</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930E5B13-96A8-F3AE-3479-D7641AEEE957}"/>
              </a:ext>
            </a:extLst>
          </p:cNvPr>
          <p:cNvSpPr>
            <a:spLocks noGrp="1"/>
          </p:cNvSpPr>
          <p:nvPr>
            <p:ph type="sldNum" sz="quarter" idx="12"/>
          </p:nvPr>
        </p:nvSpPr>
        <p:spPr/>
        <p:txBody>
          <a:bodyPr/>
          <a:lstStyle/>
          <a:p>
            <a:fld id="{2DC38054-824E-EF4F-9064-DBD3B275B3F9}" type="slidenum">
              <a:rPr lang="fr-FR" smtClean="0"/>
              <a:t>6</a:t>
            </a:fld>
            <a:endParaRPr lang="fr-FR"/>
          </a:p>
        </p:txBody>
      </p:sp>
    </p:spTree>
    <p:extLst>
      <p:ext uri="{BB962C8B-B14F-4D97-AF65-F5344CB8AC3E}">
        <p14:creationId xmlns:p14="http://schemas.microsoft.com/office/powerpoint/2010/main" val="312832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629607" y="213241"/>
            <a:ext cx="6086475" cy="9140964"/>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Bœuf, vache, génisse et veau</a:t>
            </a:r>
          </a:p>
          <a:p>
            <a:r>
              <a:rPr lang="fr-FR" sz="2000" dirty="0">
                <a:solidFill>
                  <a:schemeClr val="accent2"/>
                </a:solidFill>
                <a:latin typeface="Century Gothic" panose="020B0502020202020204" pitchFamily="34" charset="0"/>
              </a:rPr>
              <a:t>Où vivent-ils ? Comment se déroule leur vie ?</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highlight>
                <a:srgbClr val="FFFF00"/>
              </a:highlight>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615BBC96-D6B8-C4E1-A2A2-CA5B4357F22D}"/>
              </a:ext>
            </a:extLst>
          </p:cNvPr>
          <p:cNvSpPr>
            <a:spLocks noGrp="1"/>
          </p:cNvSpPr>
          <p:nvPr>
            <p:ph type="sldNum" sz="quarter" idx="12"/>
          </p:nvPr>
        </p:nvSpPr>
        <p:spPr/>
        <p:txBody>
          <a:bodyPr/>
          <a:lstStyle/>
          <a:p>
            <a:fld id="{2DC38054-824E-EF4F-9064-DBD3B275B3F9}" type="slidenum">
              <a:rPr lang="fr-FR" smtClean="0"/>
              <a:t>7</a:t>
            </a:fld>
            <a:endParaRPr lang="fr-FR"/>
          </a:p>
        </p:txBody>
      </p:sp>
      <p:pic>
        <p:nvPicPr>
          <p:cNvPr id="3" name="Image 2">
            <a:extLst>
              <a:ext uri="{FF2B5EF4-FFF2-40B4-BE49-F238E27FC236}">
                <a16:creationId xmlns:a16="http://schemas.microsoft.com/office/drawing/2014/main" id="{4872E512-96E9-82B5-A5CC-46FFB4BBA5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9436" y="3106758"/>
            <a:ext cx="1592251" cy="2128808"/>
          </a:xfrm>
          <a:prstGeom prst="rect">
            <a:avLst/>
          </a:prstGeom>
        </p:spPr>
      </p:pic>
      <p:pic>
        <p:nvPicPr>
          <p:cNvPr id="6" name="Image 5" descr="Une image contenant foin, herbe, mammifère, stylo&#10;&#10;Description générée automatiquement">
            <a:extLst>
              <a:ext uri="{FF2B5EF4-FFF2-40B4-BE49-F238E27FC236}">
                <a16:creationId xmlns:a16="http://schemas.microsoft.com/office/drawing/2014/main" id="{39F6B78F-1BD7-C822-8660-279A18B664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963" y="5316815"/>
            <a:ext cx="2777613" cy="1853772"/>
          </a:xfrm>
          <a:prstGeom prst="rect">
            <a:avLst/>
          </a:prstGeom>
        </p:spPr>
      </p:pic>
      <p:pic>
        <p:nvPicPr>
          <p:cNvPr id="7" name="Image 6" descr="Une image contenant terrain, bâtiment, bâtiment agricole, grange&#10;&#10;Description générée automatiquement">
            <a:extLst>
              <a:ext uri="{FF2B5EF4-FFF2-40B4-BE49-F238E27FC236}">
                <a16:creationId xmlns:a16="http://schemas.microsoft.com/office/drawing/2014/main" id="{2418FE20-F3FC-C2B0-64C8-C010B15D0A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2844" y="5323054"/>
            <a:ext cx="2777614" cy="1853668"/>
          </a:xfrm>
          <a:prstGeom prst="rect">
            <a:avLst/>
          </a:prstGeom>
        </p:spPr>
      </p:pic>
      <p:pic>
        <p:nvPicPr>
          <p:cNvPr id="8" name="Image 7" descr="Une image contenant personne, intérieur, plafond, bâtiment agricole&#10;&#10;Description générée automatiquement">
            <a:extLst>
              <a:ext uri="{FF2B5EF4-FFF2-40B4-BE49-F238E27FC236}">
                <a16:creationId xmlns:a16="http://schemas.microsoft.com/office/drawing/2014/main" id="{72307D52-2BE4-7F8A-40E4-65B32FDFDB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06" y="7327627"/>
            <a:ext cx="2777770" cy="1853772"/>
          </a:xfrm>
          <a:prstGeom prst="rect">
            <a:avLst/>
          </a:prstGeom>
        </p:spPr>
      </p:pic>
      <p:pic>
        <p:nvPicPr>
          <p:cNvPr id="1026" name="Picture 2" descr="Aucune description de photo disponible.">
            <a:extLst>
              <a:ext uri="{FF2B5EF4-FFF2-40B4-BE49-F238E27FC236}">
                <a16:creationId xmlns:a16="http://schemas.microsoft.com/office/drawing/2014/main" id="{0DF68B8B-06B4-FB6F-84DB-CCCCDE2DB67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72844" y="7327731"/>
            <a:ext cx="2781468" cy="1853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cune description de photo disponible.">
            <a:extLst>
              <a:ext uri="{FF2B5EF4-FFF2-40B4-BE49-F238E27FC236}">
                <a16:creationId xmlns:a16="http://schemas.microsoft.com/office/drawing/2014/main" id="{E22904BF-3012-5E4A-FEE7-DA60D2A0514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43395" y="3097652"/>
            <a:ext cx="2384998" cy="21288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7682D64F-C930-4D32-EB24-E42D8C2C22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43925" y="928220"/>
            <a:ext cx="3257838" cy="2128808"/>
          </a:xfrm>
          <a:prstGeom prst="rect">
            <a:avLst/>
          </a:prstGeom>
        </p:spPr>
      </p:pic>
    </p:spTree>
    <p:extLst>
      <p:ext uri="{BB962C8B-B14F-4D97-AF65-F5344CB8AC3E}">
        <p14:creationId xmlns:p14="http://schemas.microsoft.com/office/powerpoint/2010/main" val="137730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528637" y="197198"/>
            <a:ext cx="6086475" cy="9017853"/>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Bœuf, vache, génisse et veau</a:t>
            </a:r>
          </a:p>
          <a:p>
            <a:r>
              <a:rPr lang="fr-FR" sz="2000" dirty="0">
                <a:solidFill>
                  <a:schemeClr val="accent2"/>
                </a:solidFill>
                <a:latin typeface="Century Gothic" panose="020B0502020202020204" pitchFamily="34" charset="0"/>
              </a:rPr>
              <a:t>Quels aliments nous apportent-ils ?</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615BBC96-D6B8-C4E1-A2A2-CA5B4357F22D}"/>
              </a:ext>
            </a:extLst>
          </p:cNvPr>
          <p:cNvSpPr>
            <a:spLocks noGrp="1"/>
          </p:cNvSpPr>
          <p:nvPr>
            <p:ph type="sldNum" sz="quarter" idx="12"/>
          </p:nvPr>
        </p:nvSpPr>
        <p:spPr/>
        <p:txBody>
          <a:bodyPr/>
          <a:lstStyle/>
          <a:p>
            <a:fld id="{2DC38054-824E-EF4F-9064-DBD3B275B3F9}" type="slidenum">
              <a:rPr lang="fr-FR" smtClean="0"/>
              <a:t>8</a:t>
            </a:fld>
            <a:endParaRPr lang="fr-FR"/>
          </a:p>
        </p:txBody>
      </p:sp>
      <p:pic>
        <p:nvPicPr>
          <p:cNvPr id="10" name="Image 9" descr="Une image contenant mammifère, boviné&#10;&#10;Description générée automatiquement">
            <a:extLst>
              <a:ext uri="{FF2B5EF4-FFF2-40B4-BE49-F238E27FC236}">
                <a16:creationId xmlns:a16="http://schemas.microsoft.com/office/drawing/2014/main" id="{E2060C8F-395F-66C4-0A80-3E43D38A61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08" y="941896"/>
            <a:ext cx="3176751" cy="1802680"/>
          </a:xfrm>
          <a:prstGeom prst="rect">
            <a:avLst/>
          </a:prstGeom>
        </p:spPr>
      </p:pic>
      <p:pic>
        <p:nvPicPr>
          <p:cNvPr id="16" name="Image 15">
            <a:extLst>
              <a:ext uri="{FF2B5EF4-FFF2-40B4-BE49-F238E27FC236}">
                <a16:creationId xmlns:a16="http://schemas.microsoft.com/office/drawing/2014/main" id="{8B9C88C7-DAA9-73C3-3638-BBC32A709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356" y="6206091"/>
            <a:ext cx="5469036" cy="2868375"/>
          </a:xfrm>
          <a:prstGeom prst="rect">
            <a:avLst/>
          </a:prstGeom>
        </p:spPr>
      </p:pic>
      <p:pic>
        <p:nvPicPr>
          <p:cNvPr id="18" name="Image 17" descr="Une image contenant intérieur, vert, compteur, appareil de cuisine&#10;&#10;Description générée automatiquement">
            <a:extLst>
              <a:ext uri="{FF2B5EF4-FFF2-40B4-BE49-F238E27FC236}">
                <a16:creationId xmlns:a16="http://schemas.microsoft.com/office/drawing/2014/main" id="{9D3FCCC3-3694-040C-5771-EEDB685C31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18852" y="1509827"/>
            <a:ext cx="2342043" cy="2113448"/>
          </a:xfrm>
          <a:prstGeom prst="rect">
            <a:avLst/>
          </a:prstGeom>
        </p:spPr>
      </p:pic>
      <p:pic>
        <p:nvPicPr>
          <p:cNvPr id="20" name="Image 19">
            <a:extLst>
              <a:ext uri="{FF2B5EF4-FFF2-40B4-BE49-F238E27FC236}">
                <a16:creationId xmlns:a16="http://schemas.microsoft.com/office/drawing/2014/main" id="{4BFDC8AC-BADA-C56F-B778-EC6CD5BDB3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808" y="2942290"/>
            <a:ext cx="3176751" cy="2118772"/>
          </a:xfrm>
          <a:prstGeom prst="rect">
            <a:avLst/>
          </a:prstGeom>
        </p:spPr>
      </p:pic>
      <p:pic>
        <p:nvPicPr>
          <p:cNvPr id="22" name="Image 21">
            <a:extLst>
              <a:ext uri="{FF2B5EF4-FFF2-40B4-BE49-F238E27FC236}">
                <a16:creationId xmlns:a16="http://schemas.microsoft.com/office/drawing/2014/main" id="{B5A9839F-6948-402E-9267-33D93B9755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58564" y="3864255"/>
            <a:ext cx="2902331" cy="2100856"/>
          </a:xfrm>
          <a:prstGeom prst="rect">
            <a:avLst/>
          </a:prstGeom>
        </p:spPr>
      </p:pic>
    </p:spTree>
    <p:extLst>
      <p:ext uri="{BB962C8B-B14F-4D97-AF65-F5344CB8AC3E}">
        <p14:creationId xmlns:p14="http://schemas.microsoft.com/office/powerpoint/2010/main" val="271390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C675B0-68D2-A8B6-1CF3-44324202220B}"/>
              </a:ext>
            </a:extLst>
          </p:cNvPr>
          <p:cNvSpPr txBox="1"/>
          <p:nvPr/>
        </p:nvSpPr>
        <p:spPr>
          <a:xfrm>
            <a:off x="498139" y="224061"/>
            <a:ext cx="6086475" cy="9171742"/>
          </a:xfrm>
          <a:prstGeom prst="rect">
            <a:avLst/>
          </a:prstGeom>
          <a:noFill/>
          <a:ln>
            <a:solidFill>
              <a:schemeClr val="tx1"/>
            </a:solidFill>
          </a:ln>
        </p:spPr>
        <p:txBody>
          <a:bodyPr wrap="square" rtlCol="0">
            <a:spAutoFit/>
          </a:bodyPr>
          <a:lstStyle/>
          <a:p>
            <a:r>
              <a:rPr lang="fr-FR" sz="2000" b="1" dirty="0">
                <a:solidFill>
                  <a:schemeClr val="accent2">
                    <a:lumMod val="75000"/>
                  </a:schemeClr>
                </a:solidFill>
                <a:latin typeface="Century Gothic" panose="020B0502020202020204" pitchFamily="34" charset="0"/>
              </a:rPr>
              <a:t>Comment fabrique-t-on du beurre ?</a:t>
            </a:r>
          </a:p>
          <a:p>
            <a:r>
              <a:rPr lang="fr-FR" sz="1000" b="1" dirty="0" err="1">
                <a:solidFill>
                  <a:schemeClr val="bg1"/>
                </a:solidFill>
                <a:latin typeface="Century Gothic" panose="020B0502020202020204" pitchFamily="34" charset="0"/>
              </a:rPr>
              <a:t>lkk</a:t>
            </a:r>
            <a:br>
              <a:rPr lang="fr-FR" sz="2000" b="1" dirty="0">
                <a:solidFill>
                  <a:schemeClr val="accent2"/>
                </a:solidFill>
                <a:latin typeface="Century Gothic" panose="020B0502020202020204" pitchFamily="34" charset="0"/>
              </a:rPr>
            </a:br>
            <a:r>
              <a:rPr lang="fr-FR" sz="2000" b="1" dirty="0">
                <a:solidFill>
                  <a:schemeClr val="accent2"/>
                </a:solidFill>
                <a:latin typeface="Century Gothic" panose="020B0502020202020204" pitchFamily="34" charset="0"/>
              </a:rPr>
              <a:t>1</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r>
              <a:rPr lang="fr-FR" sz="2000" b="1" dirty="0">
                <a:solidFill>
                  <a:schemeClr val="accent2"/>
                </a:solidFill>
                <a:latin typeface="Century Gothic" panose="020B0502020202020204" pitchFamily="34" charset="0"/>
              </a:rPr>
              <a:t>	</a:t>
            </a:r>
          </a:p>
          <a:p>
            <a:endParaRPr lang="fr-FR" sz="2000" b="1" dirty="0">
              <a:solidFill>
                <a:schemeClr val="accent2"/>
              </a:solidFill>
              <a:latin typeface="Century Gothic" panose="020B0502020202020204" pitchFamily="34" charset="0"/>
            </a:endParaRPr>
          </a:p>
          <a:p>
            <a:r>
              <a:rPr lang="fr-FR" sz="2000" b="1" dirty="0">
                <a:solidFill>
                  <a:schemeClr val="accent2"/>
                </a:solidFill>
                <a:latin typeface="Century Gothic" panose="020B0502020202020204" pitchFamily="34" charset="0"/>
              </a:rPr>
              <a:t>	2</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a:t>
            </a:r>
          </a:p>
          <a:p>
            <a:r>
              <a:rPr lang="fr-FR" sz="2000" dirty="0">
                <a:solidFill>
                  <a:schemeClr val="accent2"/>
                </a:solidFill>
                <a:latin typeface="Century Gothic" panose="020B0502020202020204" pitchFamily="34" charset="0"/>
              </a:rPr>
              <a:t>						</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b="1" dirty="0">
              <a:solidFill>
                <a:schemeClr val="accent2"/>
              </a:solidFill>
              <a:latin typeface="Century Gothic" panose="020B0502020202020204" pitchFamily="34" charset="0"/>
            </a:endParaRPr>
          </a:p>
          <a:p>
            <a:r>
              <a:rPr lang="fr-FR" sz="2000" b="1" dirty="0">
                <a:solidFill>
                  <a:schemeClr val="accent2"/>
                </a:solidFill>
                <a:latin typeface="Century Gothic" panose="020B0502020202020204" pitchFamily="34" charset="0"/>
              </a:rPr>
              <a:t>3</a:t>
            </a:r>
            <a:r>
              <a:rPr lang="fr-FR" sz="2000" b="1" baseline="30000" dirty="0">
                <a:solidFill>
                  <a:schemeClr val="accent2"/>
                </a:solidFill>
                <a:latin typeface="Century Gothic" panose="020B0502020202020204" pitchFamily="34" charset="0"/>
              </a:rPr>
              <a:t>e</a:t>
            </a:r>
            <a:r>
              <a:rPr lang="fr-FR" sz="2000" b="1" dirty="0">
                <a:solidFill>
                  <a:schemeClr val="accent2"/>
                </a:solidFill>
                <a:latin typeface="Century Gothic" panose="020B0502020202020204" pitchFamily="34" charset="0"/>
              </a:rPr>
              <a:t> étape</a:t>
            </a: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a:p>
            <a:endParaRPr lang="fr-FR" sz="2000" dirty="0">
              <a:solidFill>
                <a:schemeClr val="accent2"/>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615BBC96-D6B8-C4E1-A2A2-CA5B4357F22D}"/>
              </a:ext>
            </a:extLst>
          </p:cNvPr>
          <p:cNvSpPr>
            <a:spLocks noGrp="1"/>
          </p:cNvSpPr>
          <p:nvPr>
            <p:ph type="sldNum" sz="quarter" idx="12"/>
          </p:nvPr>
        </p:nvSpPr>
        <p:spPr/>
        <p:txBody>
          <a:bodyPr/>
          <a:lstStyle/>
          <a:p>
            <a:fld id="{2DC38054-824E-EF4F-9064-DBD3B275B3F9}" type="slidenum">
              <a:rPr lang="fr-FR" smtClean="0"/>
              <a:t>9</a:t>
            </a:fld>
            <a:endParaRPr lang="fr-FR"/>
          </a:p>
        </p:txBody>
      </p:sp>
      <p:pic>
        <p:nvPicPr>
          <p:cNvPr id="18" name="Image 17" descr="Une image contenant intérieur, vert, compteur, appareil de cuisine&#10;&#10;Description générée automatiquement">
            <a:extLst>
              <a:ext uri="{FF2B5EF4-FFF2-40B4-BE49-F238E27FC236}">
                <a16:creationId xmlns:a16="http://schemas.microsoft.com/office/drawing/2014/main" id="{9D3FCCC3-3694-040C-5771-EEDB685C31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285" y="1098617"/>
            <a:ext cx="2342043" cy="2113448"/>
          </a:xfrm>
          <a:prstGeom prst="rect">
            <a:avLst/>
          </a:prstGeom>
        </p:spPr>
      </p:pic>
      <p:pic>
        <p:nvPicPr>
          <p:cNvPr id="20" name="Image 19">
            <a:extLst>
              <a:ext uri="{FF2B5EF4-FFF2-40B4-BE49-F238E27FC236}">
                <a16:creationId xmlns:a16="http://schemas.microsoft.com/office/drawing/2014/main" id="{4BFDC8AC-BADA-C56F-B778-EC6CD5BDB3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73804" y="3352815"/>
            <a:ext cx="2693872" cy="1796710"/>
          </a:xfrm>
          <a:prstGeom prst="rect">
            <a:avLst/>
          </a:prstGeom>
        </p:spPr>
      </p:pic>
      <p:pic>
        <p:nvPicPr>
          <p:cNvPr id="22" name="Image 21">
            <a:extLst>
              <a:ext uri="{FF2B5EF4-FFF2-40B4-BE49-F238E27FC236}">
                <a16:creationId xmlns:a16="http://schemas.microsoft.com/office/drawing/2014/main" id="{B5A9839F-6948-402E-9267-33D93B9755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750" y="6881984"/>
            <a:ext cx="2902331" cy="2100856"/>
          </a:xfrm>
          <a:prstGeom prst="rect">
            <a:avLst/>
          </a:prstGeom>
        </p:spPr>
      </p:pic>
      <p:sp>
        <p:nvSpPr>
          <p:cNvPr id="5" name="ZoneTexte 4">
            <a:extLst>
              <a:ext uri="{FF2B5EF4-FFF2-40B4-BE49-F238E27FC236}">
                <a16:creationId xmlns:a16="http://schemas.microsoft.com/office/drawing/2014/main" id="{E5C35E8B-7C91-2570-0C47-522E3B58AC86}"/>
              </a:ext>
            </a:extLst>
          </p:cNvPr>
          <p:cNvSpPr txBox="1"/>
          <p:nvPr/>
        </p:nvSpPr>
        <p:spPr>
          <a:xfrm>
            <a:off x="3129329" y="917609"/>
            <a:ext cx="3676694" cy="2062103"/>
          </a:xfrm>
          <a:prstGeom prst="rect">
            <a:avLst/>
          </a:prstGeom>
          <a:noFill/>
        </p:spPr>
        <p:txBody>
          <a:bodyPr wrap="square" rtlCol="0">
            <a:spAutoFit/>
          </a:bodyPr>
          <a:lstStyle/>
          <a:p>
            <a:r>
              <a:rPr lang="fr-FR" sz="1600" b="1" dirty="0">
                <a:latin typeface="Century Gothic" panose="020B0502020202020204" pitchFamily="34" charset="0"/>
              </a:rPr>
              <a:t>Le lait de vache </a:t>
            </a:r>
            <a:r>
              <a:rPr lang="fr-FR" sz="1600" dirty="0">
                <a:latin typeface="Century Gothic" panose="020B0502020202020204" pitchFamily="34" charset="0"/>
              </a:rPr>
              <a:t>est versé </a:t>
            </a:r>
          </a:p>
          <a:p>
            <a:r>
              <a:rPr lang="fr-FR" sz="1600" dirty="0">
                <a:latin typeface="Century Gothic" panose="020B0502020202020204" pitchFamily="34" charset="0"/>
              </a:rPr>
              <a:t>dans une machine qui s’appelle une centrifugeuse.  </a:t>
            </a:r>
          </a:p>
          <a:p>
            <a:r>
              <a:rPr lang="fr-FR" sz="1600" dirty="0">
                <a:latin typeface="Century Gothic" panose="020B0502020202020204" pitchFamily="34" charset="0"/>
              </a:rPr>
              <a:t>En tournant à grande vitesse, </a:t>
            </a:r>
          </a:p>
          <a:p>
            <a:r>
              <a:rPr lang="fr-FR" sz="1600" dirty="0">
                <a:latin typeface="Century Gothic" panose="020B0502020202020204" pitchFamily="34" charset="0"/>
              </a:rPr>
              <a:t>la centrifugeuse sépare la </a:t>
            </a:r>
            <a:r>
              <a:rPr lang="fr-FR" sz="1600" b="1" dirty="0">
                <a:latin typeface="Century Gothic" panose="020B0502020202020204" pitchFamily="34" charset="0"/>
              </a:rPr>
              <a:t>crème</a:t>
            </a:r>
            <a:r>
              <a:rPr lang="fr-FR" sz="1600" dirty="0">
                <a:latin typeface="Century Gothic" panose="020B0502020202020204" pitchFamily="34" charset="0"/>
              </a:rPr>
              <a:t> de la partie liquide du lait qui s’appelle le </a:t>
            </a:r>
            <a:r>
              <a:rPr lang="fr-FR" sz="1600" b="1" dirty="0">
                <a:latin typeface="Century Gothic" panose="020B0502020202020204" pitchFamily="34" charset="0"/>
              </a:rPr>
              <a:t>lait écrémé</a:t>
            </a:r>
            <a:r>
              <a:rPr lang="fr-FR" sz="1600" dirty="0">
                <a:latin typeface="Century Gothic" panose="020B0502020202020204" pitchFamily="34" charset="0"/>
              </a:rPr>
              <a:t>.</a:t>
            </a:r>
          </a:p>
          <a:p>
            <a:r>
              <a:rPr lang="fr-FR" sz="1600" dirty="0">
                <a:latin typeface="Century Gothic" panose="020B0502020202020204" pitchFamily="34" charset="0"/>
              </a:rPr>
              <a:t>Avec le babeurre, </a:t>
            </a:r>
          </a:p>
        </p:txBody>
      </p:sp>
      <p:sp>
        <p:nvSpPr>
          <p:cNvPr id="6" name="ZoneTexte 5">
            <a:extLst>
              <a:ext uri="{FF2B5EF4-FFF2-40B4-BE49-F238E27FC236}">
                <a16:creationId xmlns:a16="http://schemas.microsoft.com/office/drawing/2014/main" id="{B64EE40F-45D7-CF60-031F-14B282BA07EB}"/>
              </a:ext>
            </a:extLst>
          </p:cNvPr>
          <p:cNvSpPr txBox="1"/>
          <p:nvPr/>
        </p:nvSpPr>
        <p:spPr>
          <a:xfrm>
            <a:off x="498139" y="5124276"/>
            <a:ext cx="6307884" cy="1569660"/>
          </a:xfrm>
          <a:prstGeom prst="rect">
            <a:avLst/>
          </a:prstGeom>
          <a:noFill/>
        </p:spPr>
        <p:txBody>
          <a:bodyPr wrap="square" rtlCol="0">
            <a:spAutoFit/>
          </a:bodyPr>
          <a:lstStyle/>
          <a:p>
            <a:r>
              <a:rPr lang="fr-FR" sz="1600" b="1" dirty="0">
                <a:latin typeface="Century Gothic" panose="020B0502020202020204" pitchFamily="34" charset="0"/>
              </a:rPr>
              <a:t>La crème </a:t>
            </a:r>
            <a:r>
              <a:rPr lang="fr-FR" sz="1600" dirty="0">
                <a:latin typeface="Century Gothic" panose="020B0502020202020204" pitchFamily="34" charset="0"/>
              </a:rPr>
              <a:t>est versée dans une autre machine qui s’appelle </a:t>
            </a:r>
          </a:p>
          <a:p>
            <a:r>
              <a:rPr lang="fr-FR" sz="1600" dirty="0">
                <a:latin typeface="Century Gothic" panose="020B0502020202020204" pitchFamily="34" charset="0"/>
              </a:rPr>
              <a:t>la baratte. Celle-ci va mélanger rapidement la crème. </a:t>
            </a:r>
          </a:p>
          <a:p>
            <a:r>
              <a:rPr lang="fr-FR" sz="1600" dirty="0">
                <a:latin typeface="Century Gothic" panose="020B0502020202020204" pitchFamily="34" charset="0"/>
              </a:rPr>
              <a:t>Après quelques minutes, </a:t>
            </a:r>
            <a:r>
              <a:rPr lang="fr-FR" sz="1600" b="1" dirty="0">
                <a:latin typeface="Century Gothic" panose="020B0502020202020204" pitchFamily="34" charset="0"/>
              </a:rPr>
              <a:t>le beurre se forme dans la baratte. Le liquide restant s’appelle le babeurre avec lequel </a:t>
            </a:r>
            <a:r>
              <a:rPr lang="fr-FR" sz="1600" dirty="0">
                <a:latin typeface="Century Gothic" panose="020B0502020202020204" pitchFamily="34" charset="0"/>
              </a:rPr>
              <a:t>on peut fabriquer certains fromages comme le </a:t>
            </a:r>
            <a:r>
              <a:rPr lang="fr-FR" sz="1600" dirty="0" err="1">
                <a:latin typeface="Century Gothic" panose="020B0502020202020204" pitchFamily="34" charset="0"/>
              </a:rPr>
              <a:t>boursin</a:t>
            </a:r>
            <a:r>
              <a:rPr lang="fr-FR" sz="1600" dirty="0">
                <a:latin typeface="Century Gothic" panose="020B0502020202020204" pitchFamily="34" charset="0"/>
              </a:rPr>
              <a:t>.</a:t>
            </a:r>
          </a:p>
          <a:p>
            <a:endParaRPr lang="fr-FR" sz="1600" b="1" dirty="0">
              <a:latin typeface="Century Gothic" panose="020B0502020202020204" pitchFamily="34" charset="0"/>
            </a:endParaRPr>
          </a:p>
        </p:txBody>
      </p:sp>
      <p:sp>
        <p:nvSpPr>
          <p:cNvPr id="7" name="ZoneTexte 6">
            <a:extLst>
              <a:ext uri="{FF2B5EF4-FFF2-40B4-BE49-F238E27FC236}">
                <a16:creationId xmlns:a16="http://schemas.microsoft.com/office/drawing/2014/main" id="{D2BFF6C4-187D-383F-D9A6-5E21DE0350C2}"/>
              </a:ext>
            </a:extLst>
          </p:cNvPr>
          <p:cNvSpPr txBox="1"/>
          <p:nvPr/>
        </p:nvSpPr>
        <p:spPr>
          <a:xfrm>
            <a:off x="3719823" y="7251930"/>
            <a:ext cx="2975495" cy="1354217"/>
          </a:xfrm>
          <a:prstGeom prst="rect">
            <a:avLst/>
          </a:prstGeom>
          <a:noFill/>
        </p:spPr>
        <p:txBody>
          <a:bodyPr wrap="none" rtlCol="0">
            <a:spAutoFit/>
          </a:bodyPr>
          <a:lstStyle/>
          <a:p>
            <a:r>
              <a:rPr lang="fr-FR" sz="1600" dirty="0">
                <a:latin typeface="Century Gothic" panose="020B0502020202020204" pitchFamily="34" charset="0"/>
              </a:rPr>
              <a:t>Le beurre est lavé </a:t>
            </a:r>
          </a:p>
          <a:p>
            <a:r>
              <a:rPr lang="fr-FR" sz="1600" dirty="0">
                <a:latin typeface="Century Gothic" panose="020B0502020202020204" pitchFamily="34" charset="0"/>
              </a:rPr>
              <a:t>plusieurs fois avec de l’eau, </a:t>
            </a:r>
          </a:p>
          <a:p>
            <a:r>
              <a:rPr lang="fr-FR" sz="1600" dirty="0">
                <a:latin typeface="Century Gothic" panose="020B0502020202020204" pitchFamily="34" charset="0"/>
              </a:rPr>
              <a:t>mis en paquet et </a:t>
            </a:r>
          </a:p>
          <a:p>
            <a:r>
              <a:rPr lang="fr-FR" sz="1600" dirty="0">
                <a:latin typeface="Century Gothic" panose="020B0502020202020204" pitchFamily="34" charset="0"/>
              </a:rPr>
              <a:t>ensuite emballé.</a:t>
            </a:r>
            <a:endParaRPr lang="fr-FR" sz="1600" dirty="0"/>
          </a:p>
          <a:p>
            <a:endParaRPr lang="fr-FR" dirty="0"/>
          </a:p>
        </p:txBody>
      </p:sp>
    </p:spTree>
    <p:extLst>
      <p:ext uri="{BB962C8B-B14F-4D97-AF65-F5344CB8AC3E}">
        <p14:creationId xmlns:p14="http://schemas.microsoft.com/office/powerpoint/2010/main" val="296364872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2638</TotalTime>
  <Words>908</Words>
  <Application>Microsoft Macintosh PowerPoint</Application>
  <PresentationFormat>Format A4 (210 x 297 mm)</PresentationFormat>
  <Paragraphs>392</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Avenir Book</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Richard</dc:creator>
  <cp:lastModifiedBy>Doris Michel (Hypothese)</cp:lastModifiedBy>
  <cp:revision>28</cp:revision>
  <cp:lastPrinted>2023-02-01T16:09:24Z</cp:lastPrinted>
  <dcterms:created xsi:type="dcterms:W3CDTF">2022-05-06T13:38:39Z</dcterms:created>
  <dcterms:modified xsi:type="dcterms:W3CDTF">2023-04-25T08:23:10Z</dcterms:modified>
</cp:coreProperties>
</file>