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64" r:id="rId3"/>
    <p:sldId id="265" r:id="rId4"/>
    <p:sldId id="266" r:id="rId5"/>
    <p:sldId id="270" r:id="rId6"/>
    <p:sldId id="271" r:id="rId7"/>
    <p:sldId id="273" r:id="rId8"/>
    <p:sldId id="272" r:id="rId9"/>
    <p:sldId id="267" r:id="rId10"/>
    <p:sldId id="268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9"/>
    <p:restoredTop sz="94808"/>
  </p:normalViewPr>
  <p:slideViewPr>
    <p:cSldViewPr snapToGrid="0" snapToObjects="1">
      <p:cViewPr varScale="1">
        <p:scale>
          <a:sx n="102" d="100"/>
          <a:sy n="102" d="100"/>
        </p:scale>
        <p:origin x="17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7AA5C-FC7B-9145-8B48-C75B84FADD9D}" type="datetimeFigureOut">
              <a:rPr lang="fr-FR" smtClean="0"/>
              <a:t>16/11/2022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1B235-5071-9447-97FA-B72BC21D0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88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7205-B901-144D-ACC4-663256B4678B}" type="datetime1">
              <a:rPr lang="fr-BE" smtClean="0"/>
              <a:t>16/11/22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66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5A73-70FC-EB4F-9EB3-4636A7773369}" type="datetime1">
              <a:rPr lang="fr-BE" smtClean="0"/>
              <a:t>16/11/22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48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A7BF-7335-8F46-ACCC-68349F4F9035}" type="datetime1">
              <a:rPr lang="fr-BE" smtClean="0"/>
              <a:t>16/11/22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465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630E7-FB3B-C444-9A58-FB05ED1D8FF1}" type="datetime1">
              <a:rPr lang="fr-BE" smtClean="0"/>
              <a:t>16/11/22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10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7412A-1234-C646-A39D-748BDDDB37E2}" type="datetime1">
              <a:rPr lang="fr-BE" smtClean="0"/>
              <a:t>16/11/22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77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908E-6A38-9D4F-9A7C-CABDD90F6234}" type="datetime1">
              <a:rPr lang="fr-BE" smtClean="0"/>
              <a:t>16/11/22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6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6D38-E807-1743-B183-170889A31A99}" type="datetime1">
              <a:rPr lang="fr-BE" smtClean="0"/>
              <a:t>16/11/22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80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32636-0D3A-874D-9EDD-9EC095F66B93}" type="datetime1">
              <a:rPr lang="fr-BE" smtClean="0"/>
              <a:t>16/11/22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58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634A-1FF4-8340-92A4-D5363A716A56}" type="datetime1">
              <a:rPr lang="fr-BE" smtClean="0"/>
              <a:t>16/11/22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8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598-7D3B-1F44-9D64-DA4B2EE5061F}" type="datetime1">
              <a:rPr lang="fr-BE" smtClean="0"/>
              <a:t>16/11/22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5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EC25-D182-574E-BC0E-656A7022A834}" type="datetime1">
              <a:rPr lang="fr-BE" smtClean="0"/>
              <a:t>16/11/22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77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A603F-59B5-8D42-89E5-CB28969F89C6}" type="datetime1">
              <a:rPr lang="fr-BE" smtClean="0"/>
              <a:t>16/11/22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7A1C2-1670-E04A-8E48-198A998399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61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E06FE70-1A35-9144-AE24-6A1618B70F6F}"/>
              </a:ext>
            </a:extLst>
          </p:cNvPr>
          <p:cNvSpPr txBox="1"/>
          <p:nvPr/>
        </p:nvSpPr>
        <p:spPr>
          <a:xfrm>
            <a:off x="2305050" y="152888"/>
            <a:ext cx="52959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Les transferts d’énergie thermique </a:t>
            </a:r>
          </a:p>
          <a:p>
            <a:pPr algn="ctr"/>
            <a:r>
              <a:rPr lang="fr-FR" dirty="0">
                <a:latin typeface="Century Gothic" panose="020B0502020202020204" pitchFamily="34" charset="0"/>
              </a:rPr>
              <a:t>Mon cahier de traces</a:t>
            </a:r>
          </a:p>
        </p:txBody>
      </p:sp>
      <p:pic>
        <p:nvPicPr>
          <p:cNvPr id="6" name="Image 5" descr="Une image contenant texte, intérieur, afficher&#10;&#10;Description générée automatiquement">
            <a:extLst>
              <a:ext uri="{FF2B5EF4-FFF2-40B4-BE49-F238E27FC236}">
                <a16:creationId xmlns:a16="http://schemas.microsoft.com/office/drawing/2014/main" id="{6F33BE57-90F2-2247-A6E1-AA0C2DD9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1569877"/>
            <a:ext cx="2006600" cy="1239415"/>
          </a:xfrm>
          <a:prstGeom prst="rect">
            <a:avLst/>
          </a:prstGeom>
        </p:spPr>
      </p:pic>
      <p:pic>
        <p:nvPicPr>
          <p:cNvPr id="8" name="Image 7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EB211E53-D709-5042-92E5-5691D8633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1569877"/>
            <a:ext cx="2006600" cy="1239415"/>
          </a:xfrm>
          <a:prstGeom prst="rect">
            <a:avLst/>
          </a:prstGeom>
        </p:spPr>
      </p:pic>
      <p:pic>
        <p:nvPicPr>
          <p:cNvPr id="10" name="Image 9" descr="Une image contenant texte, personne, intérieur, fenêtre&#10;&#10;Description générée automatiquement">
            <a:extLst>
              <a:ext uri="{FF2B5EF4-FFF2-40B4-BE49-F238E27FC236}">
                <a16:creationId xmlns:a16="http://schemas.microsoft.com/office/drawing/2014/main" id="{42F68AB7-9BC8-1E4E-B690-F67C4F2B1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950" y="1569877"/>
            <a:ext cx="2006600" cy="1239415"/>
          </a:xfrm>
          <a:prstGeom prst="rect">
            <a:avLst/>
          </a:prstGeom>
        </p:spPr>
      </p:pic>
      <p:pic>
        <p:nvPicPr>
          <p:cNvPr id="12" name="Image 11" descr="Une image contenant texte, moniteur, télévision, écran&#10;&#10;Description générée automatiquement">
            <a:extLst>
              <a:ext uri="{FF2B5EF4-FFF2-40B4-BE49-F238E27FC236}">
                <a16:creationId xmlns:a16="http://schemas.microsoft.com/office/drawing/2014/main" id="{042F1987-3ECC-A640-926C-456B03505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1569877"/>
            <a:ext cx="2006600" cy="123941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35B75EA-96FD-7F41-9C05-8ACF2037699C}"/>
              </a:ext>
            </a:extLst>
          </p:cNvPr>
          <p:cNvSpPr txBox="1"/>
          <p:nvPr/>
        </p:nvSpPr>
        <p:spPr>
          <a:xfrm>
            <a:off x="419100" y="989276"/>
            <a:ext cx="939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Nous avons écouté un des gros titres du journal télévisé du lundi 11 octobre 2021.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36AF646-466B-5F41-BA1B-986455327A46}"/>
              </a:ext>
            </a:extLst>
          </p:cNvPr>
          <p:cNvSpPr txBox="1"/>
          <p:nvPr/>
        </p:nvSpPr>
        <p:spPr>
          <a:xfrm>
            <a:off x="266700" y="3020561"/>
            <a:ext cx="933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C’est un extrait qui explique que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C3560D-C972-6E44-B151-F3B8F08613E1}"/>
              </a:ext>
            </a:extLst>
          </p:cNvPr>
          <p:cNvSpPr txBox="1"/>
          <p:nvPr/>
        </p:nvSpPr>
        <p:spPr>
          <a:xfrm>
            <a:off x="4032250" y="2988187"/>
            <a:ext cx="933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..............................................................................................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4CFB723-5A71-FC46-B916-9E778003C046}"/>
              </a:ext>
            </a:extLst>
          </p:cNvPr>
          <p:cNvSpPr txBox="1"/>
          <p:nvPr/>
        </p:nvSpPr>
        <p:spPr>
          <a:xfrm>
            <a:off x="304800" y="3624614"/>
            <a:ext cx="933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1CAB4A1-EFAA-4949-8FF1-ED5C43E462BF}"/>
              </a:ext>
            </a:extLst>
          </p:cNvPr>
          <p:cNvSpPr txBox="1"/>
          <p:nvPr/>
        </p:nvSpPr>
        <p:spPr>
          <a:xfrm>
            <a:off x="292100" y="3929273"/>
            <a:ext cx="933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0A15555-1900-AD40-A03E-0E3CAAD2BE25}"/>
              </a:ext>
            </a:extLst>
          </p:cNvPr>
          <p:cNvSpPr txBox="1"/>
          <p:nvPr/>
        </p:nvSpPr>
        <p:spPr>
          <a:xfrm>
            <a:off x="266700" y="4244472"/>
            <a:ext cx="933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CB15156-9D02-D748-88D8-44BA0E59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1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4762D2-A43E-7D49-9FF2-08C8D57F9E6E}"/>
              </a:ext>
            </a:extLst>
          </p:cNvPr>
          <p:cNvSpPr txBox="1"/>
          <p:nvPr/>
        </p:nvSpPr>
        <p:spPr>
          <a:xfrm>
            <a:off x="292100" y="4763109"/>
            <a:ext cx="933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questions que nous nous posons. 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51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bouteille, arts de la table&#10;&#10;Description générée automatiquement">
            <a:extLst>
              <a:ext uri="{FF2B5EF4-FFF2-40B4-BE49-F238E27FC236}">
                <a16:creationId xmlns:a16="http://schemas.microsoft.com/office/drawing/2014/main" id="{145005DD-875F-9544-AAC3-7E2E0CF7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965" y="3671233"/>
            <a:ext cx="1470359" cy="257667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DFB6AB-F865-D840-84CE-9B6DFF96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10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CDA349-21A2-7D41-AC41-44CD61866DD3}"/>
              </a:ext>
            </a:extLst>
          </p:cNvPr>
          <p:cNvSpPr txBox="1"/>
          <p:nvPr/>
        </p:nvSpPr>
        <p:spPr>
          <a:xfrm>
            <a:off x="410227" y="403344"/>
            <a:ext cx="92723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Il y a une déperdition de chaleur. »</a:t>
            </a:r>
          </a:p>
          <a:p>
            <a:endParaRPr lang="fr-BE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</a:t>
            </a:r>
          </a:p>
          <a:p>
            <a:endParaRPr lang="fr-BE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</a:t>
            </a:r>
          </a:p>
          <a:p>
            <a:endParaRPr lang="fr-BE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62D9D6-CF52-844C-8FD7-567C3F5C79B9}"/>
              </a:ext>
            </a:extLst>
          </p:cNvPr>
          <p:cNvSpPr txBox="1"/>
          <p:nvPr/>
        </p:nvSpPr>
        <p:spPr>
          <a:xfrm>
            <a:off x="1184948" y="2250003"/>
            <a:ext cx="7300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Ajoutons une flèche rouge qui indique le transfert de chaleur.</a:t>
            </a:r>
          </a:p>
        </p:txBody>
      </p:sp>
      <p:pic>
        <p:nvPicPr>
          <p:cNvPr id="8" name="Image 7" descr="Une image contenant intérieur, conteneur, boîte&#10;&#10;Description générée automatiquement">
            <a:extLst>
              <a:ext uri="{FF2B5EF4-FFF2-40B4-BE49-F238E27FC236}">
                <a16:creationId xmlns:a16="http://schemas.microsoft.com/office/drawing/2014/main" id="{DC8CBA1A-C592-4647-8ED7-EC8C34CEF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39"/>
          <a:stretch/>
        </p:blipFill>
        <p:spPr>
          <a:xfrm>
            <a:off x="4199994" y="3186767"/>
            <a:ext cx="2228850" cy="234294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188CE6A-0212-AC43-A18C-D668C2DE53A5}"/>
              </a:ext>
            </a:extLst>
          </p:cNvPr>
          <p:cNvGrpSpPr/>
          <p:nvPr/>
        </p:nvGrpSpPr>
        <p:grpSpPr>
          <a:xfrm>
            <a:off x="7257169" y="2619335"/>
            <a:ext cx="2457515" cy="2986565"/>
            <a:chOff x="1463132" y="3790807"/>
            <a:chExt cx="2457515" cy="2986565"/>
          </a:xfrm>
        </p:grpSpPr>
        <p:pic>
          <p:nvPicPr>
            <p:cNvPr id="10" name="Image 9" descr="Une image contenant bouteille, vaisseau, arts de la table&#10;&#10;Description générée automatiquement">
              <a:extLst>
                <a:ext uri="{FF2B5EF4-FFF2-40B4-BE49-F238E27FC236}">
                  <a16:creationId xmlns:a16="http://schemas.microsoft.com/office/drawing/2014/main" id="{93F163AD-9ADD-1D46-85CC-0E7F944AD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8904" y="3790807"/>
              <a:ext cx="1810498" cy="2553154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C761737-58A7-194E-8B82-E8CBFBA131F9}"/>
                </a:ext>
              </a:extLst>
            </p:cNvPr>
            <p:cNvSpPr txBox="1"/>
            <p:nvPr/>
          </p:nvSpPr>
          <p:spPr>
            <a:xfrm>
              <a:off x="1463132" y="6131041"/>
              <a:ext cx="24575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Century Gothic" panose="020B0502020202020204" pitchFamily="34" charset="0"/>
                </a:rPr>
                <a:t>Thermos de cacao chaud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9524252-54AC-F64F-9576-DEB47A97E912}"/>
              </a:ext>
            </a:extLst>
          </p:cNvPr>
          <p:cNvSpPr txBox="1"/>
          <p:nvPr/>
        </p:nvSpPr>
        <p:spPr>
          <a:xfrm>
            <a:off x="5501117" y="6176569"/>
            <a:ext cx="245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Gourde d’eau fraiche</a:t>
            </a:r>
          </a:p>
        </p:txBody>
      </p:sp>
      <p:pic>
        <p:nvPicPr>
          <p:cNvPr id="9" name="Image 8" descr="Une image contenant dessin au trait&#10;&#10;Description générée automatiquement">
            <a:extLst>
              <a:ext uri="{FF2B5EF4-FFF2-40B4-BE49-F238E27FC236}">
                <a16:creationId xmlns:a16="http://schemas.microsoft.com/office/drawing/2014/main" id="{83FADC3B-D544-28A1-8C58-2017F0430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67" y="3274566"/>
            <a:ext cx="2180450" cy="282254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9C1F3C-E4D8-CD2C-0A8E-064903196180}"/>
              </a:ext>
            </a:extLst>
          </p:cNvPr>
          <p:cNvSpPr txBox="1"/>
          <p:nvPr/>
        </p:nvSpPr>
        <p:spPr>
          <a:xfrm>
            <a:off x="1046101" y="6082003"/>
            <a:ext cx="114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En été</a:t>
            </a:r>
          </a:p>
        </p:txBody>
      </p:sp>
      <p:pic>
        <p:nvPicPr>
          <p:cNvPr id="7" name="Image 6" descr="Une image contenant intérieur, conteneur, boîte&#10;&#10;Description générée automatiquement">
            <a:extLst>
              <a:ext uri="{FF2B5EF4-FFF2-40B4-BE49-F238E27FC236}">
                <a16:creationId xmlns:a16="http://schemas.microsoft.com/office/drawing/2014/main" id="{7623B42D-3C23-524C-B6F8-FC47F474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81" r="56822"/>
          <a:stretch/>
        </p:blipFill>
        <p:spPr>
          <a:xfrm>
            <a:off x="2870398" y="3002101"/>
            <a:ext cx="1713588" cy="1528041"/>
          </a:xfrm>
          <a:prstGeom prst="rect">
            <a:avLst/>
          </a:prstGeom>
        </p:spPr>
      </p:pic>
      <p:pic>
        <p:nvPicPr>
          <p:cNvPr id="16" name="Graphique 15" descr="Réduit (soleil moyen) contour">
            <a:extLst>
              <a:ext uri="{FF2B5EF4-FFF2-40B4-BE49-F238E27FC236}">
                <a16:creationId xmlns:a16="http://schemas.microsoft.com/office/drawing/2014/main" id="{EA4A5DAF-5A16-653A-C428-523B6225F2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046" y="3165916"/>
            <a:ext cx="600205" cy="6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97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32C00A-D55B-0D4F-8FE3-FE5BC36F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470D0F-241B-C24C-92AC-B4C9F1CCC6E5}"/>
              </a:ext>
            </a:extLst>
          </p:cNvPr>
          <p:cNvSpPr txBox="1"/>
          <p:nvPr/>
        </p:nvSpPr>
        <p:spPr>
          <a:xfrm>
            <a:off x="1803399" y="361434"/>
            <a:ext cx="6748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i="1" dirty="0">
                <a:solidFill>
                  <a:srgbClr val="ED7D3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Comment expliquer que la classe est chauffée ? »</a:t>
            </a:r>
            <a:endParaRPr lang="fr-BE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4C0777-18F2-0248-971C-CE64178CA99B}"/>
              </a:ext>
            </a:extLst>
          </p:cNvPr>
          <p:cNvSpPr txBox="1"/>
          <p:nvPr/>
        </p:nvSpPr>
        <p:spPr>
          <a:xfrm>
            <a:off x="400833" y="1164921"/>
            <a:ext cx="9219156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Nos idées, nos questions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F52E84-A08D-EE4A-B747-8A2554CAC410}"/>
              </a:ext>
            </a:extLst>
          </p:cNvPr>
          <p:cNvSpPr txBox="1"/>
          <p:nvPr/>
        </p:nvSpPr>
        <p:spPr>
          <a:xfrm>
            <a:off x="400833" y="3429000"/>
            <a:ext cx="9219156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Mes observations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39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FEBB69-1A3E-FF4F-80FC-34198CC8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FF0DFF-6344-5F40-81C1-47C09100B7D0}"/>
              </a:ext>
            </a:extLst>
          </p:cNvPr>
          <p:cNvSpPr txBox="1"/>
          <p:nvPr/>
        </p:nvSpPr>
        <p:spPr>
          <a:xfrm>
            <a:off x="1803399" y="361434"/>
            <a:ext cx="6748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i="1" dirty="0">
                <a:solidFill>
                  <a:srgbClr val="ED7D3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Comment expliquer que la classe est chauffée ? »</a:t>
            </a:r>
            <a:endParaRPr lang="fr-BE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F17EA9-2208-5C4E-B173-9512C9E7A2A5}"/>
              </a:ext>
            </a:extLst>
          </p:cNvPr>
          <p:cNvSpPr txBox="1"/>
          <p:nvPr/>
        </p:nvSpPr>
        <p:spPr>
          <a:xfrm>
            <a:off x="359285" y="733277"/>
            <a:ext cx="9546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effectLst/>
                <a:latin typeface="Century Gothic" panose="020B0502020202020204" pitchFamily="34" charset="0"/>
              </a:rPr>
              <a:t>Nos observations : schéma de l’organisation du système de chauffage de l’école.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F25BF6-7C20-6142-B3FB-AC5840818481}"/>
              </a:ext>
            </a:extLst>
          </p:cNvPr>
          <p:cNvSpPr txBox="1"/>
          <p:nvPr/>
        </p:nvSpPr>
        <p:spPr>
          <a:xfrm>
            <a:off x="179642" y="1278039"/>
            <a:ext cx="9546715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BE" dirty="0">
                <a:latin typeface="Century Gothic" panose="020B0502020202020204" pitchFamily="34" charset="0"/>
              </a:rPr>
              <a:t>Le combustible utilisé par la chaudière de l’école est ………………………………………</a:t>
            </a:r>
          </a:p>
          <a:p>
            <a:endParaRPr lang="fr-B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7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C2D236-2CEC-F848-9317-667C9A7E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9699FD-5080-DB48-85EF-933EA1D37640}"/>
              </a:ext>
            </a:extLst>
          </p:cNvPr>
          <p:cNvSpPr txBox="1"/>
          <p:nvPr/>
        </p:nvSpPr>
        <p:spPr>
          <a:xfrm>
            <a:off x="501650" y="3363"/>
            <a:ext cx="940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>
                <a:solidFill>
                  <a:srgbClr val="00B0F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Une expérience qui met à l’épreuve les informations </a:t>
            </a:r>
          </a:p>
          <a:p>
            <a:pPr algn="ctr"/>
            <a:r>
              <a:rPr lang="fr-BE" dirty="0">
                <a:solidFill>
                  <a:srgbClr val="00B0F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transmises par les ingénieurs sur l’isolation des bâtiments.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09D446-EE26-BF40-8694-6E82EC37EB8B}"/>
              </a:ext>
            </a:extLst>
          </p:cNvPr>
          <p:cNvSpPr txBox="1"/>
          <p:nvPr/>
        </p:nvSpPr>
        <p:spPr>
          <a:xfrm>
            <a:off x="250825" y="3019623"/>
            <a:ext cx="9404349" cy="36933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 dessin et une explication de notre dispositif</a:t>
            </a: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D6950E-0B85-744A-B070-A38D2F449A0F}"/>
              </a:ext>
            </a:extLst>
          </p:cNvPr>
          <p:cNvSpPr txBox="1"/>
          <p:nvPr/>
        </p:nvSpPr>
        <p:spPr>
          <a:xfrm>
            <a:off x="250825" y="800006"/>
            <a:ext cx="309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 matériel :</a:t>
            </a:r>
          </a:p>
        </p:txBody>
      </p:sp>
    </p:spTree>
    <p:extLst>
      <p:ext uri="{BB962C8B-B14F-4D97-AF65-F5344CB8AC3E}">
        <p14:creationId xmlns:p14="http://schemas.microsoft.com/office/powerpoint/2010/main" val="2154000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81E702-7A3E-014F-90FE-5959934A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B5E306-D455-9946-814C-C90DDF8A62C3}"/>
              </a:ext>
            </a:extLst>
          </p:cNvPr>
          <p:cNvSpPr txBox="1"/>
          <p:nvPr/>
        </p:nvSpPr>
        <p:spPr>
          <a:xfrm>
            <a:off x="400833" y="338203"/>
            <a:ext cx="4346531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résultats de mon groupe</a:t>
            </a: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F30E00-EB0F-954D-B7C8-8A56F396F34B}"/>
              </a:ext>
            </a:extLst>
          </p:cNvPr>
          <p:cNvSpPr txBox="1"/>
          <p:nvPr/>
        </p:nvSpPr>
        <p:spPr>
          <a:xfrm>
            <a:off x="400832" y="3657475"/>
            <a:ext cx="4346531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résultats des autres groupes</a:t>
            </a: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DA45A1-7A55-E844-A0C5-DF41592B829A}"/>
              </a:ext>
            </a:extLst>
          </p:cNvPr>
          <p:cNvSpPr txBox="1"/>
          <p:nvPr/>
        </p:nvSpPr>
        <p:spPr>
          <a:xfrm>
            <a:off x="4953000" y="338203"/>
            <a:ext cx="4641937" cy="6186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Analyse des résultats</a:t>
            </a: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3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13FDF87-4E54-EE47-AC0A-ECB75233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6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242487-A78A-8642-99F8-E73EEECB8165}"/>
              </a:ext>
            </a:extLst>
          </p:cNvPr>
          <p:cNvSpPr txBox="1"/>
          <p:nvPr/>
        </p:nvSpPr>
        <p:spPr>
          <a:xfrm>
            <a:off x="266960" y="197346"/>
            <a:ext cx="4497887" cy="6463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variable que je teste :</a:t>
            </a:r>
          </a:p>
          <a:p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 hypothèse de départ : </a:t>
            </a:r>
          </a:p>
          <a:p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m’attends à obtenir ...</a:t>
            </a:r>
          </a:p>
          <a:p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organiser les mesures expérimentales  ?</a:t>
            </a:r>
            <a:endParaRPr lang="fr-BE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A21240-0B5F-9640-A32B-5913C95390F8}"/>
              </a:ext>
            </a:extLst>
          </p:cNvPr>
          <p:cNvSpPr txBox="1"/>
          <p:nvPr/>
        </p:nvSpPr>
        <p:spPr>
          <a:xfrm>
            <a:off x="4953000" y="197346"/>
            <a:ext cx="4497887" cy="6463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matériel dont j’ai besoin :</a:t>
            </a: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étapes de mon expérience :</a:t>
            </a:r>
          </a:p>
          <a:p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r-F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52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81E702-7A3E-014F-90FE-5959934A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B5E306-D455-9946-814C-C90DDF8A62C3}"/>
              </a:ext>
            </a:extLst>
          </p:cNvPr>
          <p:cNvSpPr txBox="1"/>
          <p:nvPr/>
        </p:nvSpPr>
        <p:spPr>
          <a:xfrm>
            <a:off x="400833" y="197346"/>
            <a:ext cx="9294312" cy="61863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Je dessine mon expérience :</a:t>
            </a: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r>
              <a:rPr lang="fr-FR" dirty="0">
                <a:latin typeface="Century Gothic" panose="020B0502020202020204" pitchFamily="34" charset="0"/>
              </a:rPr>
              <a:t>La conclusion de l’expérience :</a:t>
            </a: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423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C802FD-D8BE-264D-A7AE-CB1F010A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8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7AA4F8-A2FB-7643-A2D6-04C5F688058B}"/>
              </a:ext>
            </a:extLst>
          </p:cNvPr>
          <p:cNvSpPr txBox="1"/>
          <p:nvPr/>
        </p:nvSpPr>
        <p:spPr>
          <a:xfrm>
            <a:off x="230687" y="166536"/>
            <a:ext cx="9444625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conclusions des expériences des autres groupes :</a:t>
            </a: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8078A1-0FC6-3742-8720-AA1724ECBB08}"/>
              </a:ext>
            </a:extLst>
          </p:cNvPr>
          <p:cNvSpPr txBox="1"/>
          <p:nvPr/>
        </p:nvSpPr>
        <p:spPr>
          <a:xfrm>
            <a:off x="230687" y="2107281"/>
            <a:ext cx="944462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Ces expériences nous ont permis de valider les facteurs qui influencent la conservation de la chaleur dans les bâtiments. Il s’agit : </a:t>
            </a: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08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essin au trait&#10;&#10;Description générée automatiquement">
            <a:extLst>
              <a:ext uri="{FF2B5EF4-FFF2-40B4-BE49-F238E27FC236}">
                <a16:creationId xmlns:a16="http://schemas.microsoft.com/office/drawing/2014/main" id="{066CBB84-E628-D341-B2E4-330CC6023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19" y="3619029"/>
            <a:ext cx="2124252" cy="274979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7EE9E-D073-D940-ADE1-A6592916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7A1C2-1670-E04A-8E48-198A998399A2}" type="slidenum">
              <a:rPr lang="fr-FR" smtClean="0"/>
              <a:t>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E61504-ABD2-0346-8884-E9C0CF0FBB85}"/>
              </a:ext>
            </a:extLst>
          </p:cNvPr>
          <p:cNvSpPr txBox="1"/>
          <p:nvPr/>
        </p:nvSpPr>
        <p:spPr>
          <a:xfrm>
            <a:off x="262003" y="237994"/>
            <a:ext cx="9381994" cy="175432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fr-FR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À ce moment de la démarche, nous pouvons retenir que l’isolation permet une diminution moins rapide de la température de l’enceinte d’expérience.</a:t>
            </a:r>
            <a:endParaRPr lang="fr-BE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Le transfert de chaleur se fait toujours de la zone la plus chaude vers la zone la plus froide.</a:t>
            </a:r>
            <a:endParaRPr lang="fr-BE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endParaRPr lang="fr-FR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4C16D7-0DA0-1841-B9C7-F331105E8935}"/>
              </a:ext>
            </a:extLst>
          </p:cNvPr>
          <p:cNvSpPr txBox="1"/>
          <p:nvPr/>
        </p:nvSpPr>
        <p:spPr>
          <a:xfrm>
            <a:off x="262003" y="2228671"/>
            <a:ext cx="93819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Revenons à certains passages entendus dans le JT.</a:t>
            </a:r>
          </a:p>
          <a:p>
            <a:endParaRPr lang="fr-BE" u="sng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Isoler, c’est empêcher le froid de rentrer. »</a:t>
            </a:r>
          </a:p>
          <a:p>
            <a:endParaRPr lang="fr-BE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Nous dirons plutôt : ..............................................................................................................</a:t>
            </a:r>
          </a:p>
          <a:p>
            <a:endParaRPr lang="fr-BE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EEE98F-3EC6-A544-9053-210F9AD97B6B}"/>
              </a:ext>
            </a:extLst>
          </p:cNvPr>
          <p:cNvSpPr txBox="1"/>
          <p:nvPr/>
        </p:nvSpPr>
        <p:spPr>
          <a:xfrm>
            <a:off x="6175149" y="4569510"/>
            <a:ext cx="24004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Ajoutons une flèche rouge qui indique le transfert de chaleur.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86DF10-A075-114F-AF2D-52F18A53850D}"/>
              </a:ext>
            </a:extLst>
          </p:cNvPr>
          <p:cNvSpPr txBox="1"/>
          <p:nvPr/>
        </p:nvSpPr>
        <p:spPr>
          <a:xfrm>
            <a:off x="1784633" y="6295668"/>
            <a:ext cx="177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En hiver</a:t>
            </a:r>
          </a:p>
        </p:txBody>
      </p:sp>
      <p:pic>
        <p:nvPicPr>
          <p:cNvPr id="14" name="Graphique 13" descr="Bonhomme de neige contour">
            <a:extLst>
              <a:ext uri="{FF2B5EF4-FFF2-40B4-BE49-F238E27FC236}">
                <a16:creationId xmlns:a16="http://schemas.microsoft.com/office/drawing/2014/main" id="{A605C4D7-A9C1-9941-A135-F69D81370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148" y="4993928"/>
            <a:ext cx="654485" cy="6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233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1796</TotalTime>
  <Words>334</Words>
  <Application>Microsoft Macintosh PowerPoint</Application>
  <PresentationFormat>Format A4 (210 x 297 mm)</PresentationFormat>
  <Paragraphs>191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Florence Richard</cp:lastModifiedBy>
  <cp:revision>9</cp:revision>
  <cp:lastPrinted>2021-10-18T12:39:40Z</cp:lastPrinted>
  <dcterms:created xsi:type="dcterms:W3CDTF">2021-10-15T09:55:29Z</dcterms:created>
  <dcterms:modified xsi:type="dcterms:W3CDTF">2022-11-16T15:05:20Z</dcterms:modified>
</cp:coreProperties>
</file>