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3" r:id="rId3"/>
    <p:sldId id="262" r:id="rId4"/>
    <p:sldId id="257" r:id="rId5"/>
    <p:sldId id="258" r:id="rId6"/>
    <p:sldId id="259" r:id="rId7"/>
    <p:sldId id="260" r:id="rId8"/>
    <p:sldId id="261" r:id="rId9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0" d="100"/>
          <a:sy n="60" d="100"/>
        </p:scale>
        <p:origin x="-22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C9167-6CF7-2E4F-A0D6-AD4CBC1EB24B}" type="datetimeFigureOut">
              <a:rPr lang="fr-FR" smtClean="0"/>
              <a:t>14/10/20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87B11-3B53-2B44-887F-9A4C5372EBE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1287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C9167-6CF7-2E4F-A0D6-AD4CBC1EB24B}" type="datetimeFigureOut">
              <a:rPr lang="fr-FR" smtClean="0"/>
              <a:t>14/10/20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87B11-3B53-2B44-887F-9A4C5372EBE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6529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C9167-6CF7-2E4F-A0D6-AD4CBC1EB24B}" type="datetimeFigureOut">
              <a:rPr lang="fr-FR" smtClean="0"/>
              <a:t>14/10/20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87B11-3B53-2B44-887F-9A4C5372EBE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0098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C9167-6CF7-2E4F-A0D6-AD4CBC1EB24B}" type="datetimeFigureOut">
              <a:rPr lang="fr-FR" smtClean="0"/>
              <a:t>14/10/20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87B11-3B53-2B44-887F-9A4C5372EBE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130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C9167-6CF7-2E4F-A0D6-AD4CBC1EB24B}" type="datetimeFigureOut">
              <a:rPr lang="fr-FR" smtClean="0"/>
              <a:t>14/10/20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87B11-3B53-2B44-887F-9A4C5372EBE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9134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C9167-6CF7-2E4F-A0D6-AD4CBC1EB24B}" type="datetimeFigureOut">
              <a:rPr lang="fr-FR" smtClean="0"/>
              <a:t>14/10/20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87B11-3B53-2B44-887F-9A4C5372EBE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1206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C9167-6CF7-2E4F-A0D6-AD4CBC1EB24B}" type="datetimeFigureOut">
              <a:rPr lang="fr-FR" smtClean="0"/>
              <a:t>14/10/20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87B11-3B53-2B44-887F-9A4C5372EBE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0937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C9167-6CF7-2E4F-A0D6-AD4CBC1EB24B}" type="datetimeFigureOut">
              <a:rPr lang="fr-FR" smtClean="0"/>
              <a:t>14/10/20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87B11-3B53-2B44-887F-9A4C5372EBE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2091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C9167-6CF7-2E4F-A0D6-AD4CBC1EB24B}" type="datetimeFigureOut">
              <a:rPr lang="fr-FR" smtClean="0"/>
              <a:t>14/10/20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87B11-3B53-2B44-887F-9A4C5372EBE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7101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C9167-6CF7-2E4F-A0D6-AD4CBC1EB24B}" type="datetimeFigureOut">
              <a:rPr lang="fr-FR" smtClean="0"/>
              <a:t>14/10/20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87B11-3B53-2B44-887F-9A4C5372EBE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4241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C9167-6CF7-2E4F-A0D6-AD4CBC1EB24B}" type="datetimeFigureOut">
              <a:rPr lang="fr-FR" smtClean="0"/>
              <a:t>14/10/20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87B11-3B53-2B44-887F-9A4C5372EBE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1809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C9167-6CF7-2E4F-A0D6-AD4CBC1EB24B}" type="datetimeFigureOut">
              <a:rPr lang="fr-FR" smtClean="0"/>
              <a:t>14/10/20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787B11-3B53-2B44-887F-9A4C5372EBE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1401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Organismes du bas du compost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9058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270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Connecteur droit 38"/>
          <p:cNvCxnSpPr/>
          <p:nvPr/>
        </p:nvCxnSpPr>
        <p:spPr>
          <a:xfrm>
            <a:off x="5951921" y="0"/>
            <a:ext cx="0" cy="6858000"/>
          </a:xfrm>
          <a:prstGeom prst="line">
            <a:avLst/>
          </a:prstGeom>
          <a:ln w="317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/>
        </p:nvCxnSpPr>
        <p:spPr>
          <a:xfrm>
            <a:off x="3028907" y="0"/>
            <a:ext cx="0" cy="6858000"/>
          </a:xfrm>
          <a:prstGeom prst="line">
            <a:avLst/>
          </a:prstGeom>
          <a:ln w="317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/>
          <p:cNvCxnSpPr/>
          <p:nvPr/>
        </p:nvCxnSpPr>
        <p:spPr>
          <a:xfrm>
            <a:off x="0" y="3396489"/>
            <a:ext cx="9144000" cy="0"/>
          </a:xfrm>
          <a:prstGeom prst="line">
            <a:avLst/>
          </a:prstGeom>
          <a:ln w="317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Image 1" descr="compost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7001" y="686396"/>
            <a:ext cx="3073717" cy="2040483"/>
          </a:xfrm>
          <a:prstGeom prst="rect">
            <a:avLst/>
          </a:prstGeom>
        </p:spPr>
      </p:pic>
      <p:pic>
        <p:nvPicPr>
          <p:cNvPr id="12" name="Image 11" descr="compost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24313" y="686394"/>
            <a:ext cx="3073717" cy="2040483"/>
          </a:xfrm>
          <a:prstGeom prst="rect">
            <a:avLst/>
          </a:prstGeom>
        </p:spPr>
      </p:pic>
      <p:pic>
        <p:nvPicPr>
          <p:cNvPr id="13" name="Image 12" descr="compost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09496" y="686395"/>
            <a:ext cx="3073717" cy="2040483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 rot="16200000">
            <a:off x="262815" y="4455365"/>
            <a:ext cx="27960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/>
              <a:t>BAS DU COMPOST</a:t>
            </a:r>
            <a:endParaRPr lang="fr-FR" sz="4000" dirty="0"/>
          </a:p>
        </p:txBody>
      </p:sp>
      <p:sp>
        <p:nvSpPr>
          <p:cNvPr id="17" name="ZoneTexte 16"/>
          <p:cNvSpPr txBox="1"/>
          <p:nvPr/>
        </p:nvSpPr>
        <p:spPr>
          <a:xfrm rot="16200000">
            <a:off x="3058119" y="4607766"/>
            <a:ext cx="27960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/>
              <a:t>BAS DU COMPOST</a:t>
            </a:r>
            <a:endParaRPr lang="fr-FR" sz="4000" dirty="0"/>
          </a:p>
        </p:txBody>
      </p:sp>
      <p:sp>
        <p:nvSpPr>
          <p:cNvPr id="18" name="ZoneTexte 17"/>
          <p:cNvSpPr txBox="1"/>
          <p:nvPr/>
        </p:nvSpPr>
        <p:spPr>
          <a:xfrm rot="16200000">
            <a:off x="6117516" y="4554934"/>
            <a:ext cx="27960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/>
              <a:t>BAS DU COMPOST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1343120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r 1"/>
          <p:cNvGrpSpPr/>
          <p:nvPr/>
        </p:nvGrpSpPr>
        <p:grpSpPr>
          <a:xfrm>
            <a:off x="429895" y="339437"/>
            <a:ext cx="1950892" cy="2970886"/>
            <a:chOff x="1183709" y="1050924"/>
            <a:chExt cx="4211627" cy="607698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0AC2C525-289D-454C-88B8-5C59FECC70C5}"/>
                </a:ext>
              </a:extLst>
            </p:cNvPr>
            <p:cNvSpPr/>
            <p:nvPr/>
          </p:nvSpPr>
          <p:spPr>
            <a:xfrm>
              <a:off x="1183709" y="3762589"/>
              <a:ext cx="4211627" cy="33653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BE" sz="1400" b="1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Bactéries (4 à 5 milliards dans une poignée de compost)</a:t>
              </a:r>
              <a:endParaRPr lang="fr-B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BE" sz="1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</a:t>
              </a:r>
              <a:r>
                <a:rPr lang="fr-BE" sz="12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Taille = 0,001 à 0,005 mm)</a:t>
              </a:r>
              <a:endParaRPr lang="fr-BE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BE" sz="1400" dirty="0">
                  <a:solidFill>
                    <a:srgbClr val="ED7D3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Nourriture</a:t>
              </a:r>
              <a:r>
                <a:rPr lang="fr-BE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r>
                <a:rPr lang="fr-BE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matière organique morte </a:t>
              </a:r>
              <a:endParaRPr lang="fr-B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" name="Grouper 3"/>
            <p:cNvGrpSpPr/>
            <p:nvPr/>
          </p:nvGrpSpPr>
          <p:grpSpPr>
            <a:xfrm>
              <a:off x="1386574" y="1050924"/>
              <a:ext cx="4008762" cy="2422710"/>
              <a:chOff x="1386574" y="1050924"/>
              <a:chExt cx="4008762" cy="2422710"/>
            </a:xfrm>
          </p:grpSpPr>
          <p:pic>
            <p:nvPicPr>
              <p:cNvPr id="5" name="Image 4" descr="compost 2.jp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86574" y="1050924"/>
                <a:ext cx="2312302" cy="1298575"/>
              </a:xfrm>
              <a:prstGeom prst="rect">
                <a:avLst/>
              </a:prstGeom>
            </p:spPr>
          </p:pic>
          <p:pic>
            <p:nvPicPr>
              <p:cNvPr id="7" name="Image 6" descr="bactéries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20212" y="1956709"/>
                <a:ext cx="2375124" cy="1516925"/>
              </a:xfrm>
              <a:prstGeom prst="rect">
                <a:avLst/>
              </a:prstGeom>
            </p:spPr>
          </p:pic>
        </p:grpSp>
      </p:grpSp>
      <p:grpSp>
        <p:nvGrpSpPr>
          <p:cNvPr id="27" name="Grouper 26"/>
          <p:cNvGrpSpPr/>
          <p:nvPr/>
        </p:nvGrpSpPr>
        <p:grpSpPr>
          <a:xfrm>
            <a:off x="3417913" y="332060"/>
            <a:ext cx="1950892" cy="2970886"/>
            <a:chOff x="1183709" y="1050924"/>
            <a:chExt cx="4211627" cy="6076981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0AC2C525-289D-454C-88B8-5C59FECC70C5}"/>
                </a:ext>
              </a:extLst>
            </p:cNvPr>
            <p:cNvSpPr/>
            <p:nvPr/>
          </p:nvSpPr>
          <p:spPr>
            <a:xfrm>
              <a:off x="1183709" y="3762589"/>
              <a:ext cx="4211627" cy="33653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BE" sz="1400" b="1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Bactéries (4 à 5 milliards dans une poignée de compost)</a:t>
              </a:r>
              <a:endParaRPr lang="fr-B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BE" sz="1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</a:t>
              </a:r>
              <a:r>
                <a:rPr lang="fr-BE" sz="12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Taille = 0,001 à 0,005 mm)</a:t>
              </a:r>
              <a:endParaRPr lang="fr-BE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BE" sz="1400" dirty="0">
                  <a:solidFill>
                    <a:srgbClr val="ED7D3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Nourriture</a:t>
              </a:r>
              <a:r>
                <a:rPr lang="fr-BE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r>
                <a:rPr lang="fr-BE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matière organique morte </a:t>
              </a:r>
              <a:endParaRPr lang="fr-B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9" name="Grouper 28"/>
            <p:cNvGrpSpPr/>
            <p:nvPr/>
          </p:nvGrpSpPr>
          <p:grpSpPr>
            <a:xfrm>
              <a:off x="1386574" y="1050924"/>
              <a:ext cx="4008762" cy="2422710"/>
              <a:chOff x="1386574" y="1050924"/>
              <a:chExt cx="4008762" cy="2422710"/>
            </a:xfrm>
          </p:grpSpPr>
          <p:pic>
            <p:nvPicPr>
              <p:cNvPr id="30" name="Image 29" descr="compost 2.jp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86574" y="1050924"/>
                <a:ext cx="2312302" cy="1298575"/>
              </a:xfrm>
              <a:prstGeom prst="rect">
                <a:avLst/>
              </a:prstGeom>
            </p:spPr>
          </p:pic>
          <p:pic>
            <p:nvPicPr>
              <p:cNvPr id="31" name="Image 30" descr="bactéries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20212" y="1956709"/>
                <a:ext cx="2375124" cy="1516925"/>
              </a:xfrm>
              <a:prstGeom prst="rect">
                <a:avLst/>
              </a:prstGeom>
            </p:spPr>
          </p:pic>
        </p:grpSp>
      </p:grpSp>
      <p:grpSp>
        <p:nvGrpSpPr>
          <p:cNvPr id="32" name="Grouper 31"/>
          <p:cNvGrpSpPr/>
          <p:nvPr/>
        </p:nvGrpSpPr>
        <p:grpSpPr>
          <a:xfrm>
            <a:off x="6601461" y="368404"/>
            <a:ext cx="1950892" cy="2970886"/>
            <a:chOff x="1183709" y="1050924"/>
            <a:chExt cx="4211627" cy="6076981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0AC2C525-289D-454C-88B8-5C59FECC70C5}"/>
                </a:ext>
              </a:extLst>
            </p:cNvPr>
            <p:cNvSpPr/>
            <p:nvPr/>
          </p:nvSpPr>
          <p:spPr>
            <a:xfrm>
              <a:off x="1183709" y="3762589"/>
              <a:ext cx="4211627" cy="33653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BE" sz="1400" b="1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Bactéries (4 à 5 milliards dans une poignée de compost)</a:t>
              </a:r>
              <a:endParaRPr lang="fr-B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BE" sz="1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</a:t>
              </a:r>
              <a:r>
                <a:rPr lang="fr-BE" sz="12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Taille = 0,001 à 0,005 mm)</a:t>
              </a:r>
              <a:endParaRPr lang="fr-BE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BE" sz="1400" dirty="0">
                  <a:solidFill>
                    <a:srgbClr val="ED7D3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Nourriture</a:t>
              </a:r>
              <a:r>
                <a:rPr lang="fr-BE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r>
                <a:rPr lang="fr-BE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matière organique morte </a:t>
              </a:r>
              <a:endParaRPr lang="fr-B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4" name="Grouper 33"/>
            <p:cNvGrpSpPr/>
            <p:nvPr/>
          </p:nvGrpSpPr>
          <p:grpSpPr>
            <a:xfrm>
              <a:off x="1386574" y="1050924"/>
              <a:ext cx="4008762" cy="2422710"/>
              <a:chOff x="1386574" y="1050924"/>
              <a:chExt cx="4008762" cy="2422710"/>
            </a:xfrm>
          </p:grpSpPr>
          <p:pic>
            <p:nvPicPr>
              <p:cNvPr id="35" name="Image 34" descr="compost 2.jp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86574" y="1050924"/>
                <a:ext cx="2312302" cy="1298575"/>
              </a:xfrm>
              <a:prstGeom prst="rect">
                <a:avLst/>
              </a:prstGeom>
            </p:spPr>
          </p:pic>
          <p:pic>
            <p:nvPicPr>
              <p:cNvPr id="36" name="Image 35" descr="bactéries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20212" y="1956709"/>
                <a:ext cx="2375124" cy="1516925"/>
              </a:xfrm>
              <a:prstGeom prst="rect">
                <a:avLst/>
              </a:prstGeom>
            </p:spPr>
          </p:pic>
        </p:grpSp>
      </p:grpSp>
      <p:grpSp>
        <p:nvGrpSpPr>
          <p:cNvPr id="37" name="Grouper 36"/>
          <p:cNvGrpSpPr/>
          <p:nvPr/>
        </p:nvGrpSpPr>
        <p:grpSpPr>
          <a:xfrm>
            <a:off x="523865" y="3744712"/>
            <a:ext cx="1950892" cy="2970886"/>
            <a:chOff x="1183709" y="1050924"/>
            <a:chExt cx="4211627" cy="6076981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0AC2C525-289D-454C-88B8-5C59FECC70C5}"/>
                </a:ext>
              </a:extLst>
            </p:cNvPr>
            <p:cNvSpPr/>
            <p:nvPr/>
          </p:nvSpPr>
          <p:spPr>
            <a:xfrm>
              <a:off x="1183709" y="3762589"/>
              <a:ext cx="4211627" cy="33653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BE" sz="1400" b="1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Bactéries (4 à 5 milliards dans une poignée de compost)</a:t>
              </a:r>
              <a:endParaRPr lang="fr-B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BE" sz="1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</a:t>
              </a:r>
              <a:r>
                <a:rPr lang="fr-BE" sz="12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Taille = 0,001 à 0,005 mm)</a:t>
              </a:r>
              <a:endParaRPr lang="fr-BE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BE" sz="1400" dirty="0">
                  <a:solidFill>
                    <a:srgbClr val="ED7D3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Nourriture</a:t>
              </a:r>
              <a:r>
                <a:rPr lang="fr-BE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r>
                <a:rPr lang="fr-BE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matière organique morte </a:t>
              </a:r>
              <a:endParaRPr lang="fr-B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9" name="Grouper 38"/>
            <p:cNvGrpSpPr/>
            <p:nvPr/>
          </p:nvGrpSpPr>
          <p:grpSpPr>
            <a:xfrm>
              <a:off x="1386574" y="1050924"/>
              <a:ext cx="4008762" cy="2422710"/>
              <a:chOff x="1386574" y="1050924"/>
              <a:chExt cx="4008762" cy="2422710"/>
            </a:xfrm>
          </p:grpSpPr>
          <p:pic>
            <p:nvPicPr>
              <p:cNvPr id="40" name="Image 39" descr="compost 2.jp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86574" y="1050924"/>
                <a:ext cx="2312302" cy="1298575"/>
              </a:xfrm>
              <a:prstGeom prst="rect">
                <a:avLst/>
              </a:prstGeom>
            </p:spPr>
          </p:pic>
          <p:pic>
            <p:nvPicPr>
              <p:cNvPr id="41" name="Image 40" descr="bactéries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20212" y="1956709"/>
                <a:ext cx="2375124" cy="1516925"/>
              </a:xfrm>
              <a:prstGeom prst="rect">
                <a:avLst/>
              </a:prstGeom>
            </p:spPr>
          </p:pic>
        </p:grpSp>
      </p:grpSp>
      <p:grpSp>
        <p:nvGrpSpPr>
          <p:cNvPr id="42" name="Grouper 41"/>
          <p:cNvGrpSpPr/>
          <p:nvPr/>
        </p:nvGrpSpPr>
        <p:grpSpPr>
          <a:xfrm>
            <a:off x="3417913" y="3815866"/>
            <a:ext cx="1950892" cy="2970886"/>
            <a:chOff x="1183709" y="1050924"/>
            <a:chExt cx="4211627" cy="6076981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xmlns="" id="{0AC2C525-289D-454C-88B8-5C59FECC70C5}"/>
                </a:ext>
              </a:extLst>
            </p:cNvPr>
            <p:cNvSpPr/>
            <p:nvPr/>
          </p:nvSpPr>
          <p:spPr>
            <a:xfrm>
              <a:off x="1183709" y="3762589"/>
              <a:ext cx="4211627" cy="33653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BE" sz="1400" b="1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Bactéries (4 à 5 milliards dans une poignée de compost)</a:t>
              </a:r>
              <a:endParaRPr lang="fr-B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BE" sz="1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</a:t>
              </a:r>
              <a:r>
                <a:rPr lang="fr-BE" sz="12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Taille = 0,001 à 0,005 mm)</a:t>
              </a:r>
              <a:endParaRPr lang="fr-BE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BE" sz="1400" dirty="0">
                  <a:solidFill>
                    <a:srgbClr val="ED7D3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Nourriture</a:t>
              </a:r>
              <a:r>
                <a:rPr lang="fr-BE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r>
                <a:rPr lang="fr-BE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matière organique morte </a:t>
              </a:r>
              <a:endParaRPr lang="fr-B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4" name="Grouper 43"/>
            <p:cNvGrpSpPr/>
            <p:nvPr/>
          </p:nvGrpSpPr>
          <p:grpSpPr>
            <a:xfrm>
              <a:off x="1386574" y="1050924"/>
              <a:ext cx="4008762" cy="2422710"/>
              <a:chOff x="1386574" y="1050924"/>
              <a:chExt cx="4008762" cy="2422710"/>
            </a:xfrm>
          </p:grpSpPr>
          <p:pic>
            <p:nvPicPr>
              <p:cNvPr id="45" name="Image 44" descr="compost 2.jp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86574" y="1050924"/>
                <a:ext cx="2312302" cy="1298575"/>
              </a:xfrm>
              <a:prstGeom prst="rect">
                <a:avLst/>
              </a:prstGeom>
            </p:spPr>
          </p:pic>
          <p:pic>
            <p:nvPicPr>
              <p:cNvPr id="46" name="Image 45" descr="bactéries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20212" y="1956709"/>
                <a:ext cx="2375124" cy="1516925"/>
              </a:xfrm>
              <a:prstGeom prst="rect">
                <a:avLst/>
              </a:prstGeom>
            </p:spPr>
          </p:pic>
        </p:grpSp>
      </p:grpSp>
      <p:grpSp>
        <p:nvGrpSpPr>
          <p:cNvPr id="47" name="Grouper 46"/>
          <p:cNvGrpSpPr/>
          <p:nvPr/>
        </p:nvGrpSpPr>
        <p:grpSpPr>
          <a:xfrm>
            <a:off x="6601461" y="3656089"/>
            <a:ext cx="1950892" cy="2970886"/>
            <a:chOff x="1183709" y="1050924"/>
            <a:chExt cx="4211627" cy="6076981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xmlns="" id="{0AC2C525-289D-454C-88B8-5C59FECC70C5}"/>
                </a:ext>
              </a:extLst>
            </p:cNvPr>
            <p:cNvSpPr/>
            <p:nvPr/>
          </p:nvSpPr>
          <p:spPr>
            <a:xfrm>
              <a:off x="1183709" y="3762589"/>
              <a:ext cx="4211627" cy="33653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BE" sz="1400" b="1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Bactéries (4 à 5 milliards dans une poignée de compost)</a:t>
              </a:r>
              <a:endParaRPr lang="fr-B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BE" sz="1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</a:t>
              </a:r>
              <a:r>
                <a:rPr lang="fr-BE" sz="12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Taille = 0,001 à 0,005 mm)</a:t>
              </a:r>
              <a:endParaRPr lang="fr-BE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BE" sz="1400" dirty="0">
                  <a:solidFill>
                    <a:srgbClr val="ED7D3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Nourriture</a:t>
              </a:r>
              <a:r>
                <a:rPr lang="fr-BE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r>
                <a:rPr lang="fr-BE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matière organique morte </a:t>
              </a:r>
              <a:endParaRPr lang="fr-B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9" name="Grouper 48"/>
            <p:cNvGrpSpPr/>
            <p:nvPr/>
          </p:nvGrpSpPr>
          <p:grpSpPr>
            <a:xfrm>
              <a:off x="1386574" y="1050924"/>
              <a:ext cx="4008762" cy="2422710"/>
              <a:chOff x="1386574" y="1050924"/>
              <a:chExt cx="4008762" cy="2422710"/>
            </a:xfrm>
          </p:grpSpPr>
          <p:pic>
            <p:nvPicPr>
              <p:cNvPr id="50" name="Image 49" descr="compost 2.jp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86574" y="1050924"/>
                <a:ext cx="2312302" cy="1298575"/>
              </a:xfrm>
              <a:prstGeom prst="rect">
                <a:avLst/>
              </a:prstGeom>
            </p:spPr>
          </p:pic>
          <p:pic>
            <p:nvPicPr>
              <p:cNvPr id="51" name="Image 50" descr="bactéries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20212" y="1956709"/>
                <a:ext cx="2375124" cy="1516925"/>
              </a:xfrm>
              <a:prstGeom prst="rect">
                <a:avLst/>
              </a:prstGeom>
            </p:spPr>
          </p:pic>
        </p:grpSp>
      </p:grpSp>
      <p:cxnSp>
        <p:nvCxnSpPr>
          <p:cNvPr id="10" name="Connecteur droit 9"/>
          <p:cNvCxnSpPr/>
          <p:nvPr/>
        </p:nvCxnSpPr>
        <p:spPr>
          <a:xfrm>
            <a:off x="10978" y="3480401"/>
            <a:ext cx="9144000" cy="0"/>
          </a:xfrm>
          <a:prstGeom prst="line">
            <a:avLst/>
          </a:prstGeom>
          <a:ln w="317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56"/>
          <p:cNvCxnSpPr/>
          <p:nvPr/>
        </p:nvCxnSpPr>
        <p:spPr>
          <a:xfrm>
            <a:off x="2826242" y="0"/>
            <a:ext cx="0" cy="6858000"/>
          </a:xfrm>
          <a:prstGeom prst="line">
            <a:avLst/>
          </a:prstGeom>
          <a:ln w="317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58"/>
          <p:cNvCxnSpPr/>
          <p:nvPr/>
        </p:nvCxnSpPr>
        <p:spPr>
          <a:xfrm>
            <a:off x="5891342" y="0"/>
            <a:ext cx="0" cy="6858000"/>
          </a:xfrm>
          <a:prstGeom prst="line">
            <a:avLst/>
          </a:prstGeom>
          <a:ln w="317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154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r 1"/>
          <p:cNvGrpSpPr/>
          <p:nvPr/>
        </p:nvGrpSpPr>
        <p:grpSpPr>
          <a:xfrm>
            <a:off x="429895" y="339437"/>
            <a:ext cx="1950892" cy="2970886"/>
            <a:chOff x="1183709" y="1050924"/>
            <a:chExt cx="4211627" cy="607698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0AC2C525-289D-454C-88B8-5C59FECC70C5}"/>
                </a:ext>
              </a:extLst>
            </p:cNvPr>
            <p:cNvSpPr/>
            <p:nvPr/>
          </p:nvSpPr>
          <p:spPr>
            <a:xfrm>
              <a:off x="1183709" y="3762589"/>
              <a:ext cx="4211627" cy="33653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BE" sz="1400" b="1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Bactéries (4 à 5 milliards dans une poignée de compost)</a:t>
              </a:r>
              <a:endParaRPr lang="fr-B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BE" sz="1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</a:t>
              </a:r>
              <a:r>
                <a:rPr lang="fr-BE" sz="12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Taille = 0,001 à 0,005 mm)</a:t>
              </a:r>
              <a:endParaRPr lang="fr-BE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BE" sz="1400" dirty="0">
                  <a:solidFill>
                    <a:srgbClr val="ED7D3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Nourriture</a:t>
              </a:r>
              <a:r>
                <a:rPr lang="fr-BE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r>
                <a:rPr lang="fr-BE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matière organique morte </a:t>
              </a:r>
              <a:endParaRPr lang="fr-B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" name="Grouper 3"/>
            <p:cNvGrpSpPr/>
            <p:nvPr/>
          </p:nvGrpSpPr>
          <p:grpSpPr>
            <a:xfrm>
              <a:off x="1386574" y="1050924"/>
              <a:ext cx="4008762" cy="2422710"/>
              <a:chOff x="1386574" y="1050924"/>
              <a:chExt cx="4008762" cy="2422710"/>
            </a:xfrm>
          </p:grpSpPr>
          <p:pic>
            <p:nvPicPr>
              <p:cNvPr id="5" name="Image 4" descr="compost 2.jp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86574" y="1050924"/>
                <a:ext cx="2312302" cy="1298575"/>
              </a:xfrm>
              <a:prstGeom prst="rect">
                <a:avLst/>
              </a:prstGeom>
            </p:spPr>
          </p:pic>
          <p:pic>
            <p:nvPicPr>
              <p:cNvPr id="7" name="Image 6" descr="bactéries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20212" y="1956709"/>
                <a:ext cx="2375124" cy="1516925"/>
              </a:xfrm>
              <a:prstGeom prst="rect">
                <a:avLst/>
              </a:prstGeom>
            </p:spPr>
          </p:pic>
        </p:grpSp>
      </p:grpSp>
      <p:grpSp>
        <p:nvGrpSpPr>
          <p:cNvPr id="27" name="Grouper 26"/>
          <p:cNvGrpSpPr/>
          <p:nvPr/>
        </p:nvGrpSpPr>
        <p:grpSpPr>
          <a:xfrm>
            <a:off x="3417913" y="332060"/>
            <a:ext cx="1950892" cy="2970886"/>
            <a:chOff x="1183709" y="1050924"/>
            <a:chExt cx="4211627" cy="6076981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0AC2C525-289D-454C-88B8-5C59FECC70C5}"/>
                </a:ext>
              </a:extLst>
            </p:cNvPr>
            <p:cNvSpPr/>
            <p:nvPr/>
          </p:nvSpPr>
          <p:spPr>
            <a:xfrm>
              <a:off x="1183709" y="3762589"/>
              <a:ext cx="4211627" cy="33653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BE" sz="1400" b="1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Bactéries (4 à 5 milliards dans une poignée de compost)</a:t>
              </a:r>
              <a:endParaRPr lang="fr-B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BE" sz="1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</a:t>
              </a:r>
              <a:r>
                <a:rPr lang="fr-BE" sz="12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Taille = 0,001 à 0,005 mm)</a:t>
              </a:r>
              <a:endParaRPr lang="fr-BE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BE" sz="1400" dirty="0">
                  <a:solidFill>
                    <a:srgbClr val="ED7D3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Nourriture</a:t>
              </a:r>
              <a:r>
                <a:rPr lang="fr-BE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r>
                <a:rPr lang="fr-BE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matière organique morte </a:t>
              </a:r>
              <a:endParaRPr lang="fr-B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9" name="Grouper 28"/>
            <p:cNvGrpSpPr/>
            <p:nvPr/>
          </p:nvGrpSpPr>
          <p:grpSpPr>
            <a:xfrm>
              <a:off x="1386574" y="1050924"/>
              <a:ext cx="4008762" cy="2422710"/>
              <a:chOff x="1386574" y="1050924"/>
              <a:chExt cx="4008762" cy="2422710"/>
            </a:xfrm>
          </p:grpSpPr>
          <p:pic>
            <p:nvPicPr>
              <p:cNvPr id="30" name="Image 29" descr="compost 2.jp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86574" y="1050924"/>
                <a:ext cx="2312302" cy="1298575"/>
              </a:xfrm>
              <a:prstGeom prst="rect">
                <a:avLst/>
              </a:prstGeom>
            </p:spPr>
          </p:pic>
          <p:pic>
            <p:nvPicPr>
              <p:cNvPr id="31" name="Image 30" descr="bactéries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20212" y="1956709"/>
                <a:ext cx="2375124" cy="1516925"/>
              </a:xfrm>
              <a:prstGeom prst="rect">
                <a:avLst/>
              </a:prstGeom>
            </p:spPr>
          </p:pic>
        </p:grpSp>
      </p:grpSp>
      <p:grpSp>
        <p:nvGrpSpPr>
          <p:cNvPr id="32" name="Grouper 31"/>
          <p:cNvGrpSpPr/>
          <p:nvPr/>
        </p:nvGrpSpPr>
        <p:grpSpPr>
          <a:xfrm>
            <a:off x="6601461" y="368404"/>
            <a:ext cx="1950892" cy="2970886"/>
            <a:chOff x="1183709" y="1050924"/>
            <a:chExt cx="4211627" cy="6076981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0AC2C525-289D-454C-88B8-5C59FECC70C5}"/>
                </a:ext>
              </a:extLst>
            </p:cNvPr>
            <p:cNvSpPr/>
            <p:nvPr/>
          </p:nvSpPr>
          <p:spPr>
            <a:xfrm>
              <a:off x="1183709" y="3762589"/>
              <a:ext cx="4211627" cy="33653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BE" sz="1400" b="1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Bactéries (4 à 5 milliards dans une poignée de compost)</a:t>
              </a:r>
              <a:endParaRPr lang="fr-B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BE" sz="1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</a:t>
              </a:r>
              <a:r>
                <a:rPr lang="fr-BE" sz="12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Taille = 0,001 à 0,005 mm)</a:t>
              </a:r>
              <a:endParaRPr lang="fr-BE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BE" sz="1400" dirty="0">
                  <a:solidFill>
                    <a:srgbClr val="ED7D3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Nourriture</a:t>
              </a:r>
              <a:r>
                <a:rPr lang="fr-BE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r>
                <a:rPr lang="fr-BE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matière organique morte </a:t>
              </a:r>
              <a:endParaRPr lang="fr-B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4" name="Grouper 33"/>
            <p:cNvGrpSpPr/>
            <p:nvPr/>
          </p:nvGrpSpPr>
          <p:grpSpPr>
            <a:xfrm>
              <a:off x="1386574" y="1050924"/>
              <a:ext cx="4008762" cy="2422710"/>
              <a:chOff x="1386574" y="1050924"/>
              <a:chExt cx="4008762" cy="2422710"/>
            </a:xfrm>
          </p:grpSpPr>
          <p:pic>
            <p:nvPicPr>
              <p:cNvPr id="35" name="Image 34" descr="compost 2.jp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86574" y="1050924"/>
                <a:ext cx="2312302" cy="1298575"/>
              </a:xfrm>
              <a:prstGeom prst="rect">
                <a:avLst/>
              </a:prstGeom>
            </p:spPr>
          </p:pic>
          <p:pic>
            <p:nvPicPr>
              <p:cNvPr id="36" name="Image 35" descr="bactéries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20212" y="1956709"/>
                <a:ext cx="2375124" cy="1516925"/>
              </a:xfrm>
              <a:prstGeom prst="rect">
                <a:avLst/>
              </a:prstGeom>
            </p:spPr>
          </p:pic>
        </p:grpSp>
      </p:grpSp>
      <p:grpSp>
        <p:nvGrpSpPr>
          <p:cNvPr id="37" name="Grouper 36"/>
          <p:cNvGrpSpPr/>
          <p:nvPr/>
        </p:nvGrpSpPr>
        <p:grpSpPr>
          <a:xfrm>
            <a:off x="523865" y="3744712"/>
            <a:ext cx="1950892" cy="2970886"/>
            <a:chOff x="1183709" y="1050924"/>
            <a:chExt cx="4211627" cy="6076981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0AC2C525-289D-454C-88B8-5C59FECC70C5}"/>
                </a:ext>
              </a:extLst>
            </p:cNvPr>
            <p:cNvSpPr/>
            <p:nvPr/>
          </p:nvSpPr>
          <p:spPr>
            <a:xfrm>
              <a:off x="1183709" y="3762589"/>
              <a:ext cx="4211627" cy="33653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BE" sz="1400" b="1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Bactéries (4 à 5 milliards dans une poignée de compost)</a:t>
              </a:r>
              <a:endParaRPr lang="fr-B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BE" sz="1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</a:t>
              </a:r>
              <a:r>
                <a:rPr lang="fr-BE" sz="12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Taille = 0,001 à 0,005 mm)</a:t>
              </a:r>
              <a:endParaRPr lang="fr-BE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BE" sz="1400" dirty="0">
                  <a:solidFill>
                    <a:srgbClr val="ED7D3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Nourriture</a:t>
              </a:r>
              <a:r>
                <a:rPr lang="fr-BE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r>
                <a:rPr lang="fr-BE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matière organique morte </a:t>
              </a:r>
              <a:endParaRPr lang="fr-B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9" name="Grouper 38"/>
            <p:cNvGrpSpPr/>
            <p:nvPr/>
          </p:nvGrpSpPr>
          <p:grpSpPr>
            <a:xfrm>
              <a:off x="1386574" y="1050924"/>
              <a:ext cx="4008762" cy="2422710"/>
              <a:chOff x="1386574" y="1050924"/>
              <a:chExt cx="4008762" cy="2422710"/>
            </a:xfrm>
          </p:grpSpPr>
          <p:pic>
            <p:nvPicPr>
              <p:cNvPr id="40" name="Image 39" descr="compost 2.jp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86574" y="1050924"/>
                <a:ext cx="2312302" cy="1298575"/>
              </a:xfrm>
              <a:prstGeom prst="rect">
                <a:avLst/>
              </a:prstGeom>
            </p:spPr>
          </p:pic>
          <p:pic>
            <p:nvPicPr>
              <p:cNvPr id="41" name="Image 40" descr="bactéries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20212" y="1956709"/>
                <a:ext cx="2375124" cy="1516925"/>
              </a:xfrm>
              <a:prstGeom prst="rect">
                <a:avLst/>
              </a:prstGeom>
            </p:spPr>
          </p:pic>
        </p:grpSp>
      </p:grpSp>
      <p:grpSp>
        <p:nvGrpSpPr>
          <p:cNvPr id="42" name="Grouper 41"/>
          <p:cNvGrpSpPr/>
          <p:nvPr/>
        </p:nvGrpSpPr>
        <p:grpSpPr>
          <a:xfrm>
            <a:off x="3417913" y="3815866"/>
            <a:ext cx="1950892" cy="2970886"/>
            <a:chOff x="1183709" y="1050924"/>
            <a:chExt cx="4211627" cy="6076981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xmlns="" id="{0AC2C525-289D-454C-88B8-5C59FECC70C5}"/>
                </a:ext>
              </a:extLst>
            </p:cNvPr>
            <p:cNvSpPr/>
            <p:nvPr/>
          </p:nvSpPr>
          <p:spPr>
            <a:xfrm>
              <a:off x="1183709" y="3762589"/>
              <a:ext cx="4211627" cy="33653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BE" sz="1400" b="1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Bactéries (4 à 5 milliards dans une poignée de compost)</a:t>
              </a:r>
              <a:endParaRPr lang="fr-B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BE" sz="1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</a:t>
              </a:r>
              <a:r>
                <a:rPr lang="fr-BE" sz="12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Taille = 0,001 à 0,005 mm)</a:t>
              </a:r>
              <a:endParaRPr lang="fr-BE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BE" sz="1400" dirty="0">
                  <a:solidFill>
                    <a:srgbClr val="ED7D3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Nourriture</a:t>
              </a:r>
              <a:r>
                <a:rPr lang="fr-BE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r>
                <a:rPr lang="fr-BE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matière organique morte </a:t>
              </a:r>
              <a:endParaRPr lang="fr-B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4" name="Grouper 43"/>
            <p:cNvGrpSpPr/>
            <p:nvPr/>
          </p:nvGrpSpPr>
          <p:grpSpPr>
            <a:xfrm>
              <a:off x="1386574" y="1050924"/>
              <a:ext cx="4008762" cy="2422710"/>
              <a:chOff x="1386574" y="1050924"/>
              <a:chExt cx="4008762" cy="2422710"/>
            </a:xfrm>
          </p:grpSpPr>
          <p:pic>
            <p:nvPicPr>
              <p:cNvPr id="45" name="Image 44" descr="compost 2.jp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86574" y="1050924"/>
                <a:ext cx="2312302" cy="1298575"/>
              </a:xfrm>
              <a:prstGeom prst="rect">
                <a:avLst/>
              </a:prstGeom>
            </p:spPr>
          </p:pic>
          <p:pic>
            <p:nvPicPr>
              <p:cNvPr id="46" name="Image 45" descr="bactéries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20212" y="1956709"/>
                <a:ext cx="2375124" cy="1516925"/>
              </a:xfrm>
              <a:prstGeom prst="rect">
                <a:avLst/>
              </a:prstGeom>
            </p:spPr>
          </p:pic>
        </p:grpSp>
      </p:grpSp>
      <p:grpSp>
        <p:nvGrpSpPr>
          <p:cNvPr id="47" name="Grouper 46"/>
          <p:cNvGrpSpPr/>
          <p:nvPr/>
        </p:nvGrpSpPr>
        <p:grpSpPr>
          <a:xfrm>
            <a:off x="6601461" y="3656089"/>
            <a:ext cx="1950892" cy="2970886"/>
            <a:chOff x="1183709" y="1050924"/>
            <a:chExt cx="4211627" cy="6076981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xmlns="" id="{0AC2C525-289D-454C-88B8-5C59FECC70C5}"/>
                </a:ext>
              </a:extLst>
            </p:cNvPr>
            <p:cNvSpPr/>
            <p:nvPr/>
          </p:nvSpPr>
          <p:spPr>
            <a:xfrm>
              <a:off x="1183709" y="3762589"/>
              <a:ext cx="4211627" cy="33653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BE" sz="1400" b="1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Bactéries (4 à 5 milliards dans une poignée de compost)</a:t>
              </a:r>
              <a:endParaRPr lang="fr-B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BE" sz="1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</a:t>
              </a:r>
              <a:r>
                <a:rPr lang="fr-BE" sz="12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Taille = 0,001 à 0,005 mm)</a:t>
              </a:r>
              <a:endParaRPr lang="fr-BE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BE" sz="1400" dirty="0">
                  <a:solidFill>
                    <a:srgbClr val="ED7D3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Nourriture</a:t>
              </a:r>
              <a:r>
                <a:rPr lang="fr-BE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r>
                <a:rPr lang="fr-BE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matière organique morte </a:t>
              </a:r>
              <a:endParaRPr lang="fr-B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9" name="Grouper 48"/>
            <p:cNvGrpSpPr/>
            <p:nvPr/>
          </p:nvGrpSpPr>
          <p:grpSpPr>
            <a:xfrm>
              <a:off x="1386574" y="1050924"/>
              <a:ext cx="4008762" cy="2422710"/>
              <a:chOff x="1386574" y="1050924"/>
              <a:chExt cx="4008762" cy="2422710"/>
            </a:xfrm>
          </p:grpSpPr>
          <p:pic>
            <p:nvPicPr>
              <p:cNvPr id="50" name="Image 49" descr="compost 2.jp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86574" y="1050924"/>
                <a:ext cx="2312302" cy="1298575"/>
              </a:xfrm>
              <a:prstGeom prst="rect">
                <a:avLst/>
              </a:prstGeom>
            </p:spPr>
          </p:pic>
          <p:pic>
            <p:nvPicPr>
              <p:cNvPr id="51" name="Image 50" descr="bactéries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20212" y="1956709"/>
                <a:ext cx="2375124" cy="1516925"/>
              </a:xfrm>
              <a:prstGeom prst="rect">
                <a:avLst/>
              </a:prstGeom>
            </p:spPr>
          </p:pic>
        </p:grpSp>
      </p:grpSp>
      <p:cxnSp>
        <p:nvCxnSpPr>
          <p:cNvPr id="10" name="Connecteur droit 9"/>
          <p:cNvCxnSpPr/>
          <p:nvPr/>
        </p:nvCxnSpPr>
        <p:spPr>
          <a:xfrm>
            <a:off x="10978" y="3480401"/>
            <a:ext cx="9144000" cy="0"/>
          </a:xfrm>
          <a:prstGeom prst="line">
            <a:avLst/>
          </a:prstGeom>
          <a:ln w="317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56"/>
          <p:cNvCxnSpPr/>
          <p:nvPr/>
        </p:nvCxnSpPr>
        <p:spPr>
          <a:xfrm>
            <a:off x="2826242" y="0"/>
            <a:ext cx="0" cy="6858000"/>
          </a:xfrm>
          <a:prstGeom prst="line">
            <a:avLst/>
          </a:prstGeom>
          <a:ln w="317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58"/>
          <p:cNvCxnSpPr/>
          <p:nvPr/>
        </p:nvCxnSpPr>
        <p:spPr>
          <a:xfrm>
            <a:off x="5891342" y="0"/>
            <a:ext cx="0" cy="6858000"/>
          </a:xfrm>
          <a:prstGeom prst="line">
            <a:avLst/>
          </a:prstGeom>
          <a:ln w="317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154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r 1"/>
          <p:cNvGrpSpPr/>
          <p:nvPr/>
        </p:nvGrpSpPr>
        <p:grpSpPr>
          <a:xfrm>
            <a:off x="325730" y="318922"/>
            <a:ext cx="2544546" cy="2931683"/>
            <a:chOff x="1224741" y="1130831"/>
            <a:chExt cx="4211626" cy="5330416"/>
          </a:xfrm>
        </p:grpSpPr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0AC2C525-289D-454C-88B8-5C59FECC70C5}"/>
                </a:ext>
              </a:extLst>
            </p:cNvPr>
            <p:cNvSpPr/>
            <p:nvPr/>
          </p:nvSpPr>
          <p:spPr>
            <a:xfrm>
              <a:off x="1224741" y="4629671"/>
              <a:ext cx="4211626" cy="18315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BE" sz="1200" b="1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Champignons microscopiques - moisissures</a:t>
              </a:r>
              <a:endParaRPr lang="fr-BE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BE" sz="1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</a:t>
              </a:r>
              <a:r>
                <a:rPr lang="fr-BE" sz="12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Taille = 0,01 à 0,1 mm)</a:t>
              </a:r>
              <a:endParaRPr lang="fr-BE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BE" sz="1200" dirty="0">
                  <a:solidFill>
                    <a:srgbClr val="ED7D3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Nourriture</a:t>
              </a:r>
              <a:r>
                <a:rPr lang="fr-BE" sz="1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r>
                <a:rPr lang="fr-BE" sz="12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matière organique morte </a:t>
              </a:r>
              <a:endParaRPr lang="fr-BE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4" name="Image 3" descr="moisissure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9" t="21753" r="39236" b="45537"/>
            <a:stretch/>
          </p:blipFill>
          <p:spPr>
            <a:xfrm>
              <a:off x="1686035" y="1130831"/>
              <a:ext cx="3540126" cy="1837799"/>
            </a:xfrm>
            <a:prstGeom prst="rect">
              <a:avLst/>
            </a:prstGeom>
          </p:spPr>
        </p:pic>
        <p:pic>
          <p:nvPicPr>
            <p:cNvPr id="5" name="Image 4" descr="moisissure1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98" t="14278" r="27486" b="13833"/>
            <a:stretch/>
          </p:blipFill>
          <p:spPr>
            <a:xfrm rot="5400000">
              <a:off x="2742527" y="2625315"/>
              <a:ext cx="1474636" cy="2534078"/>
            </a:xfrm>
            <a:prstGeom prst="rect">
              <a:avLst/>
            </a:prstGeom>
          </p:spPr>
        </p:pic>
      </p:grpSp>
      <p:grpSp>
        <p:nvGrpSpPr>
          <p:cNvPr id="8" name="Grouper 7"/>
          <p:cNvGrpSpPr/>
          <p:nvPr/>
        </p:nvGrpSpPr>
        <p:grpSpPr>
          <a:xfrm>
            <a:off x="3164375" y="318922"/>
            <a:ext cx="2544546" cy="2931683"/>
            <a:chOff x="1224741" y="1130831"/>
            <a:chExt cx="4211626" cy="5330416"/>
          </a:xfrm>
        </p:grpSpPr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0AC2C525-289D-454C-88B8-5C59FECC70C5}"/>
                </a:ext>
              </a:extLst>
            </p:cNvPr>
            <p:cNvSpPr/>
            <p:nvPr/>
          </p:nvSpPr>
          <p:spPr>
            <a:xfrm>
              <a:off x="1224741" y="4629671"/>
              <a:ext cx="4211626" cy="18315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BE" sz="1200" b="1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Champignons microscopiques - moisissures</a:t>
              </a:r>
              <a:endParaRPr lang="fr-BE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BE" sz="1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</a:t>
              </a:r>
              <a:r>
                <a:rPr lang="fr-BE" sz="12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Taille = 0,01 à 0,1 mm)</a:t>
              </a:r>
              <a:endParaRPr lang="fr-BE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BE" sz="1200" dirty="0">
                  <a:solidFill>
                    <a:srgbClr val="ED7D3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Nourriture</a:t>
              </a:r>
              <a:r>
                <a:rPr lang="fr-BE" sz="1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r>
                <a:rPr lang="fr-BE" sz="12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matière organique morte </a:t>
              </a:r>
              <a:endParaRPr lang="fr-BE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Image 9" descr="moisissure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9" t="21753" r="39236" b="45537"/>
            <a:stretch/>
          </p:blipFill>
          <p:spPr>
            <a:xfrm>
              <a:off x="1686035" y="1130831"/>
              <a:ext cx="3540126" cy="1837799"/>
            </a:xfrm>
            <a:prstGeom prst="rect">
              <a:avLst/>
            </a:prstGeom>
          </p:spPr>
        </p:pic>
        <p:pic>
          <p:nvPicPr>
            <p:cNvPr id="11" name="Image 10" descr="moisissure1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98" t="14278" r="27486" b="13833"/>
            <a:stretch/>
          </p:blipFill>
          <p:spPr>
            <a:xfrm rot="5400000">
              <a:off x="2742527" y="2625315"/>
              <a:ext cx="1474636" cy="2534078"/>
            </a:xfrm>
            <a:prstGeom prst="rect">
              <a:avLst/>
            </a:prstGeom>
          </p:spPr>
        </p:pic>
      </p:grpSp>
      <p:grpSp>
        <p:nvGrpSpPr>
          <p:cNvPr id="14" name="Grouper 13"/>
          <p:cNvGrpSpPr/>
          <p:nvPr/>
        </p:nvGrpSpPr>
        <p:grpSpPr>
          <a:xfrm>
            <a:off x="6108464" y="318922"/>
            <a:ext cx="2544546" cy="2931683"/>
            <a:chOff x="1224741" y="1130831"/>
            <a:chExt cx="4211626" cy="5330416"/>
          </a:xfrm>
        </p:grpSpPr>
        <p:sp>
          <p:nvSpPr>
            <p:cNvPr id="19" name="Rectangle 18">
              <a:extLst>
                <a:ext uri="{FF2B5EF4-FFF2-40B4-BE49-F238E27FC236}">
                  <a16:creationId xmlns="" xmlns:a16="http://schemas.microsoft.com/office/drawing/2014/main" id="{0AC2C525-289D-454C-88B8-5C59FECC70C5}"/>
                </a:ext>
              </a:extLst>
            </p:cNvPr>
            <p:cNvSpPr/>
            <p:nvPr/>
          </p:nvSpPr>
          <p:spPr>
            <a:xfrm>
              <a:off x="1224741" y="4629671"/>
              <a:ext cx="4211626" cy="18315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BE" sz="1200" b="1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Champignons microscopiques - moisissures</a:t>
              </a:r>
              <a:endParaRPr lang="fr-BE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BE" sz="1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</a:t>
              </a:r>
              <a:r>
                <a:rPr lang="fr-BE" sz="12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Taille = 0,01 à 0,1 mm)</a:t>
              </a:r>
              <a:endParaRPr lang="fr-BE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BE" sz="1200" dirty="0">
                  <a:solidFill>
                    <a:srgbClr val="ED7D3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Nourriture</a:t>
              </a:r>
              <a:r>
                <a:rPr lang="fr-BE" sz="1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r>
                <a:rPr lang="fr-BE" sz="12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matière organique morte </a:t>
              </a:r>
              <a:endParaRPr lang="fr-BE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6" name="Image 15" descr="moisissure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9" t="21753" r="39236" b="45537"/>
            <a:stretch/>
          </p:blipFill>
          <p:spPr>
            <a:xfrm>
              <a:off x="1686035" y="1130831"/>
              <a:ext cx="3540126" cy="1837799"/>
            </a:xfrm>
            <a:prstGeom prst="rect">
              <a:avLst/>
            </a:prstGeom>
          </p:spPr>
        </p:pic>
        <p:pic>
          <p:nvPicPr>
            <p:cNvPr id="17" name="Image 16" descr="moisissure1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98" t="14278" r="27486" b="13833"/>
            <a:stretch/>
          </p:blipFill>
          <p:spPr>
            <a:xfrm rot="5400000">
              <a:off x="2742527" y="2625315"/>
              <a:ext cx="1474636" cy="2534078"/>
            </a:xfrm>
            <a:prstGeom prst="rect">
              <a:avLst/>
            </a:prstGeom>
          </p:spPr>
        </p:pic>
      </p:grpSp>
      <p:grpSp>
        <p:nvGrpSpPr>
          <p:cNvPr id="20" name="Grouper 19"/>
          <p:cNvGrpSpPr/>
          <p:nvPr/>
        </p:nvGrpSpPr>
        <p:grpSpPr>
          <a:xfrm>
            <a:off x="370963" y="3658841"/>
            <a:ext cx="2544546" cy="2931683"/>
            <a:chOff x="1224741" y="1130831"/>
            <a:chExt cx="4211626" cy="5330416"/>
          </a:xfrm>
        </p:grpSpPr>
        <p:sp>
          <p:nvSpPr>
            <p:cNvPr id="25" name="Rectangle 24">
              <a:extLst>
                <a:ext uri="{FF2B5EF4-FFF2-40B4-BE49-F238E27FC236}">
                  <a16:creationId xmlns="" xmlns:a16="http://schemas.microsoft.com/office/drawing/2014/main" id="{0AC2C525-289D-454C-88B8-5C59FECC70C5}"/>
                </a:ext>
              </a:extLst>
            </p:cNvPr>
            <p:cNvSpPr/>
            <p:nvPr/>
          </p:nvSpPr>
          <p:spPr>
            <a:xfrm>
              <a:off x="1224741" y="4629671"/>
              <a:ext cx="4211626" cy="18315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BE" sz="1200" b="1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Champignons microscopiques - moisissures</a:t>
              </a:r>
              <a:endParaRPr lang="fr-BE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BE" sz="1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</a:t>
              </a:r>
              <a:r>
                <a:rPr lang="fr-BE" sz="12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Taille = 0,01 à 0,1 mm)</a:t>
              </a:r>
              <a:endParaRPr lang="fr-BE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BE" sz="1200" dirty="0">
                  <a:solidFill>
                    <a:srgbClr val="ED7D3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Nourriture</a:t>
              </a:r>
              <a:r>
                <a:rPr lang="fr-BE" sz="1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r>
                <a:rPr lang="fr-BE" sz="12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matière organique morte </a:t>
              </a:r>
              <a:endParaRPr lang="fr-BE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22" name="Image 21" descr="moisissure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9" t="21753" r="39236" b="45537"/>
            <a:stretch/>
          </p:blipFill>
          <p:spPr>
            <a:xfrm>
              <a:off x="1686035" y="1130831"/>
              <a:ext cx="3540126" cy="1837799"/>
            </a:xfrm>
            <a:prstGeom prst="rect">
              <a:avLst/>
            </a:prstGeom>
          </p:spPr>
        </p:pic>
        <p:pic>
          <p:nvPicPr>
            <p:cNvPr id="23" name="Image 22" descr="moisissure1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98" t="14278" r="27486" b="13833"/>
            <a:stretch/>
          </p:blipFill>
          <p:spPr>
            <a:xfrm rot="5400000">
              <a:off x="2742527" y="2625315"/>
              <a:ext cx="1474636" cy="2534078"/>
            </a:xfrm>
            <a:prstGeom prst="rect">
              <a:avLst/>
            </a:prstGeom>
          </p:spPr>
        </p:pic>
      </p:grpSp>
      <p:grpSp>
        <p:nvGrpSpPr>
          <p:cNvPr id="26" name="Grouper 25"/>
          <p:cNvGrpSpPr/>
          <p:nvPr/>
        </p:nvGrpSpPr>
        <p:grpSpPr>
          <a:xfrm>
            <a:off x="3192596" y="3658841"/>
            <a:ext cx="2544546" cy="2931683"/>
            <a:chOff x="1224741" y="1130831"/>
            <a:chExt cx="4211626" cy="5330416"/>
          </a:xfrm>
        </p:grpSpPr>
        <p:sp>
          <p:nvSpPr>
            <p:cNvPr id="31" name="Rectangle 30">
              <a:extLst>
                <a:ext uri="{FF2B5EF4-FFF2-40B4-BE49-F238E27FC236}">
                  <a16:creationId xmlns="" xmlns:a16="http://schemas.microsoft.com/office/drawing/2014/main" id="{0AC2C525-289D-454C-88B8-5C59FECC70C5}"/>
                </a:ext>
              </a:extLst>
            </p:cNvPr>
            <p:cNvSpPr/>
            <p:nvPr/>
          </p:nvSpPr>
          <p:spPr>
            <a:xfrm>
              <a:off x="1224741" y="4629671"/>
              <a:ext cx="4211626" cy="18315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BE" sz="1200" b="1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Champignons microscopiques - moisissures</a:t>
              </a:r>
              <a:endParaRPr lang="fr-BE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BE" sz="1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</a:t>
              </a:r>
              <a:r>
                <a:rPr lang="fr-BE" sz="12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Taille = 0,01 à 0,1 mm)</a:t>
              </a:r>
              <a:endParaRPr lang="fr-BE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BE" sz="1200" dirty="0">
                  <a:solidFill>
                    <a:srgbClr val="ED7D3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Nourriture</a:t>
              </a:r>
              <a:r>
                <a:rPr lang="fr-BE" sz="1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r>
                <a:rPr lang="fr-BE" sz="12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matière organique morte </a:t>
              </a:r>
              <a:endParaRPr lang="fr-BE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28" name="Image 27" descr="moisissure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9" t="21753" r="39236" b="45537"/>
            <a:stretch/>
          </p:blipFill>
          <p:spPr>
            <a:xfrm>
              <a:off x="1686035" y="1130831"/>
              <a:ext cx="3540126" cy="1837799"/>
            </a:xfrm>
            <a:prstGeom prst="rect">
              <a:avLst/>
            </a:prstGeom>
          </p:spPr>
        </p:pic>
        <p:pic>
          <p:nvPicPr>
            <p:cNvPr id="29" name="Image 28" descr="moisissure1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98" t="14278" r="27486" b="13833"/>
            <a:stretch/>
          </p:blipFill>
          <p:spPr>
            <a:xfrm rot="5400000">
              <a:off x="2742527" y="2625315"/>
              <a:ext cx="1474636" cy="2534078"/>
            </a:xfrm>
            <a:prstGeom prst="rect">
              <a:avLst/>
            </a:prstGeom>
          </p:spPr>
        </p:pic>
      </p:grpSp>
      <p:grpSp>
        <p:nvGrpSpPr>
          <p:cNvPr id="32" name="Grouper 31"/>
          <p:cNvGrpSpPr/>
          <p:nvPr/>
        </p:nvGrpSpPr>
        <p:grpSpPr>
          <a:xfrm>
            <a:off x="6111362" y="3657610"/>
            <a:ext cx="2544546" cy="2931683"/>
            <a:chOff x="1224741" y="1130831"/>
            <a:chExt cx="4211626" cy="5330416"/>
          </a:xfrm>
        </p:grpSpPr>
        <p:sp>
          <p:nvSpPr>
            <p:cNvPr id="37" name="Rectangle 36">
              <a:extLst>
                <a:ext uri="{FF2B5EF4-FFF2-40B4-BE49-F238E27FC236}">
                  <a16:creationId xmlns="" xmlns:a16="http://schemas.microsoft.com/office/drawing/2014/main" id="{0AC2C525-289D-454C-88B8-5C59FECC70C5}"/>
                </a:ext>
              </a:extLst>
            </p:cNvPr>
            <p:cNvSpPr/>
            <p:nvPr/>
          </p:nvSpPr>
          <p:spPr>
            <a:xfrm>
              <a:off x="1224741" y="4629671"/>
              <a:ext cx="4211626" cy="18315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BE" sz="1200" b="1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Champignons microscopiques - moisissures</a:t>
              </a:r>
              <a:endParaRPr lang="fr-BE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BE" sz="1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</a:t>
              </a:r>
              <a:r>
                <a:rPr lang="fr-BE" sz="12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Taille = 0,01 à 0,1 mm)</a:t>
              </a:r>
              <a:endParaRPr lang="fr-BE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BE" sz="1200" dirty="0">
                  <a:solidFill>
                    <a:srgbClr val="ED7D3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Nourriture</a:t>
              </a:r>
              <a:r>
                <a:rPr lang="fr-BE" sz="1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r>
                <a:rPr lang="fr-BE" sz="12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matière organique morte </a:t>
              </a:r>
              <a:endParaRPr lang="fr-BE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34" name="Image 33" descr="moisissure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9" t="21753" r="39236" b="45537"/>
            <a:stretch/>
          </p:blipFill>
          <p:spPr>
            <a:xfrm>
              <a:off x="1686035" y="1130831"/>
              <a:ext cx="3540126" cy="1837799"/>
            </a:xfrm>
            <a:prstGeom prst="rect">
              <a:avLst/>
            </a:prstGeom>
          </p:spPr>
        </p:pic>
        <p:pic>
          <p:nvPicPr>
            <p:cNvPr id="35" name="Image 34" descr="moisissure1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98" t="14278" r="27486" b="13833"/>
            <a:stretch/>
          </p:blipFill>
          <p:spPr>
            <a:xfrm rot="5400000">
              <a:off x="2742527" y="2625315"/>
              <a:ext cx="1474636" cy="2534078"/>
            </a:xfrm>
            <a:prstGeom prst="rect">
              <a:avLst/>
            </a:prstGeom>
          </p:spPr>
        </p:pic>
      </p:grpSp>
      <p:cxnSp>
        <p:nvCxnSpPr>
          <p:cNvPr id="39" name="Connecteur droit 38"/>
          <p:cNvCxnSpPr/>
          <p:nvPr/>
        </p:nvCxnSpPr>
        <p:spPr>
          <a:xfrm>
            <a:off x="5951921" y="0"/>
            <a:ext cx="0" cy="6858000"/>
          </a:xfrm>
          <a:prstGeom prst="line">
            <a:avLst/>
          </a:prstGeom>
          <a:ln w="317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/>
        </p:nvCxnSpPr>
        <p:spPr>
          <a:xfrm>
            <a:off x="3028907" y="0"/>
            <a:ext cx="0" cy="6858000"/>
          </a:xfrm>
          <a:prstGeom prst="line">
            <a:avLst/>
          </a:prstGeom>
          <a:ln w="317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/>
          <p:cNvCxnSpPr/>
          <p:nvPr/>
        </p:nvCxnSpPr>
        <p:spPr>
          <a:xfrm>
            <a:off x="0" y="3396489"/>
            <a:ext cx="9144000" cy="0"/>
          </a:xfrm>
          <a:prstGeom prst="line">
            <a:avLst/>
          </a:prstGeom>
          <a:ln w="317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9954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r 1"/>
          <p:cNvGrpSpPr/>
          <p:nvPr/>
        </p:nvGrpSpPr>
        <p:grpSpPr>
          <a:xfrm>
            <a:off x="325730" y="318922"/>
            <a:ext cx="2544546" cy="2931683"/>
            <a:chOff x="1224741" y="1130831"/>
            <a:chExt cx="4211626" cy="5330416"/>
          </a:xfrm>
        </p:grpSpPr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0AC2C525-289D-454C-88B8-5C59FECC70C5}"/>
                </a:ext>
              </a:extLst>
            </p:cNvPr>
            <p:cNvSpPr/>
            <p:nvPr/>
          </p:nvSpPr>
          <p:spPr>
            <a:xfrm>
              <a:off x="1224741" y="4629671"/>
              <a:ext cx="4211626" cy="18315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BE" sz="1200" b="1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Champignons microscopiques - moisissures</a:t>
              </a:r>
              <a:endParaRPr lang="fr-BE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BE" sz="1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</a:t>
              </a:r>
              <a:r>
                <a:rPr lang="fr-BE" sz="12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Taille = 0,01 à 0,1 mm)</a:t>
              </a:r>
              <a:endParaRPr lang="fr-BE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BE" sz="1200" dirty="0">
                  <a:solidFill>
                    <a:srgbClr val="ED7D3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Nourriture</a:t>
              </a:r>
              <a:r>
                <a:rPr lang="fr-BE" sz="1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r>
                <a:rPr lang="fr-BE" sz="12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matière organique morte </a:t>
              </a:r>
              <a:endParaRPr lang="fr-BE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4" name="Image 3" descr="moisissure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9" t="21753" r="39236" b="45537"/>
            <a:stretch/>
          </p:blipFill>
          <p:spPr>
            <a:xfrm>
              <a:off x="1686035" y="1130831"/>
              <a:ext cx="3540126" cy="1837799"/>
            </a:xfrm>
            <a:prstGeom prst="rect">
              <a:avLst/>
            </a:prstGeom>
          </p:spPr>
        </p:pic>
        <p:pic>
          <p:nvPicPr>
            <p:cNvPr id="5" name="Image 4" descr="moisissure1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98" t="14278" r="27486" b="13833"/>
            <a:stretch/>
          </p:blipFill>
          <p:spPr>
            <a:xfrm rot="5400000">
              <a:off x="2742527" y="2625315"/>
              <a:ext cx="1474636" cy="2534078"/>
            </a:xfrm>
            <a:prstGeom prst="rect">
              <a:avLst/>
            </a:prstGeom>
          </p:spPr>
        </p:pic>
      </p:grpSp>
      <p:grpSp>
        <p:nvGrpSpPr>
          <p:cNvPr id="8" name="Grouper 7"/>
          <p:cNvGrpSpPr/>
          <p:nvPr/>
        </p:nvGrpSpPr>
        <p:grpSpPr>
          <a:xfrm>
            <a:off x="3164375" y="318922"/>
            <a:ext cx="2544546" cy="2931683"/>
            <a:chOff x="1224741" y="1130831"/>
            <a:chExt cx="4211626" cy="5330416"/>
          </a:xfrm>
        </p:grpSpPr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0AC2C525-289D-454C-88B8-5C59FECC70C5}"/>
                </a:ext>
              </a:extLst>
            </p:cNvPr>
            <p:cNvSpPr/>
            <p:nvPr/>
          </p:nvSpPr>
          <p:spPr>
            <a:xfrm>
              <a:off x="1224741" y="4629671"/>
              <a:ext cx="4211626" cy="18315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BE" sz="1200" b="1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Champignons microscopiques - moisissures</a:t>
              </a:r>
              <a:endParaRPr lang="fr-BE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BE" sz="1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</a:t>
              </a:r>
              <a:r>
                <a:rPr lang="fr-BE" sz="12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Taille = 0,01 à 0,1 mm)</a:t>
              </a:r>
              <a:endParaRPr lang="fr-BE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BE" sz="1200" dirty="0">
                  <a:solidFill>
                    <a:srgbClr val="ED7D3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Nourriture</a:t>
              </a:r>
              <a:r>
                <a:rPr lang="fr-BE" sz="1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r>
                <a:rPr lang="fr-BE" sz="12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matière organique morte </a:t>
              </a:r>
              <a:endParaRPr lang="fr-BE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Image 9" descr="moisissure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9" t="21753" r="39236" b="45537"/>
            <a:stretch/>
          </p:blipFill>
          <p:spPr>
            <a:xfrm>
              <a:off x="1686035" y="1130831"/>
              <a:ext cx="3540126" cy="1837799"/>
            </a:xfrm>
            <a:prstGeom prst="rect">
              <a:avLst/>
            </a:prstGeom>
          </p:spPr>
        </p:pic>
        <p:pic>
          <p:nvPicPr>
            <p:cNvPr id="11" name="Image 10" descr="moisissure1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98" t="14278" r="27486" b="13833"/>
            <a:stretch/>
          </p:blipFill>
          <p:spPr>
            <a:xfrm rot="5400000">
              <a:off x="2742527" y="2625315"/>
              <a:ext cx="1474636" cy="2534078"/>
            </a:xfrm>
            <a:prstGeom prst="rect">
              <a:avLst/>
            </a:prstGeom>
          </p:spPr>
        </p:pic>
      </p:grpSp>
      <p:grpSp>
        <p:nvGrpSpPr>
          <p:cNvPr id="14" name="Grouper 13"/>
          <p:cNvGrpSpPr/>
          <p:nvPr/>
        </p:nvGrpSpPr>
        <p:grpSpPr>
          <a:xfrm>
            <a:off x="6108464" y="318922"/>
            <a:ext cx="2544546" cy="2931683"/>
            <a:chOff x="1224741" y="1130831"/>
            <a:chExt cx="4211626" cy="5330416"/>
          </a:xfrm>
        </p:grpSpPr>
        <p:sp>
          <p:nvSpPr>
            <p:cNvPr id="19" name="Rectangle 18">
              <a:extLst>
                <a:ext uri="{FF2B5EF4-FFF2-40B4-BE49-F238E27FC236}">
                  <a16:creationId xmlns="" xmlns:a16="http://schemas.microsoft.com/office/drawing/2014/main" id="{0AC2C525-289D-454C-88B8-5C59FECC70C5}"/>
                </a:ext>
              </a:extLst>
            </p:cNvPr>
            <p:cNvSpPr/>
            <p:nvPr/>
          </p:nvSpPr>
          <p:spPr>
            <a:xfrm>
              <a:off x="1224741" y="4629671"/>
              <a:ext cx="4211626" cy="18315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BE" sz="1200" b="1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Champignons microscopiques - moisissures</a:t>
              </a:r>
              <a:endParaRPr lang="fr-BE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BE" sz="1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</a:t>
              </a:r>
              <a:r>
                <a:rPr lang="fr-BE" sz="12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Taille = 0,01 à 0,1 mm)</a:t>
              </a:r>
              <a:endParaRPr lang="fr-BE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BE" sz="1200" dirty="0">
                  <a:solidFill>
                    <a:srgbClr val="ED7D3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Nourriture</a:t>
              </a:r>
              <a:r>
                <a:rPr lang="fr-BE" sz="1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r>
                <a:rPr lang="fr-BE" sz="12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matière organique morte </a:t>
              </a:r>
              <a:endParaRPr lang="fr-BE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6" name="Image 15" descr="moisissure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9" t="21753" r="39236" b="45537"/>
            <a:stretch/>
          </p:blipFill>
          <p:spPr>
            <a:xfrm>
              <a:off x="1686035" y="1130831"/>
              <a:ext cx="3540126" cy="1837799"/>
            </a:xfrm>
            <a:prstGeom prst="rect">
              <a:avLst/>
            </a:prstGeom>
          </p:spPr>
        </p:pic>
        <p:pic>
          <p:nvPicPr>
            <p:cNvPr id="17" name="Image 16" descr="moisissure1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98" t="14278" r="27486" b="13833"/>
            <a:stretch/>
          </p:blipFill>
          <p:spPr>
            <a:xfrm rot="5400000">
              <a:off x="2742527" y="2625315"/>
              <a:ext cx="1474636" cy="2534078"/>
            </a:xfrm>
            <a:prstGeom prst="rect">
              <a:avLst/>
            </a:prstGeom>
          </p:spPr>
        </p:pic>
      </p:grpSp>
      <p:grpSp>
        <p:nvGrpSpPr>
          <p:cNvPr id="20" name="Grouper 19"/>
          <p:cNvGrpSpPr/>
          <p:nvPr/>
        </p:nvGrpSpPr>
        <p:grpSpPr>
          <a:xfrm>
            <a:off x="370963" y="3658841"/>
            <a:ext cx="2544546" cy="2931683"/>
            <a:chOff x="1224741" y="1130831"/>
            <a:chExt cx="4211626" cy="5330416"/>
          </a:xfrm>
        </p:grpSpPr>
        <p:sp>
          <p:nvSpPr>
            <p:cNvPr id="25" name="Rectangle 24">
              <a:extLst>
                <a:ext uri="{FF2B5EF4-FFF2-40B4-BE49-F238E27FC236}">
                  <a16:creationId xmlns="" xmlns:a16="http://schemas.microsoft.com/office/drawing/2014/main" id="{0AC2C525-289D-454C-88B8-5C59FECC70C5}"/>
                </a:ext>
              </a:extLst>
            </p:cNvPr>
            <p:cNvSpPr/>
            <p:nvPr/>
          </p:nvSpPr>
          <p:spPr>
            <a:xfrm>
              <a:off x="1224741" y="4629671"/>
              <a:ext cx="4211626" cy="18315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BE" sz="1200" b="1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Champignons microscopiques - moisissures</a:t>
              </a:r>
              <a:endParaRPr lang="fr-BE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BE" sz="1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</a:t>
              </a:r>
              <a:r>
                <a:rPr lang="fr-BE" sz="12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Taille = 0,01 à 0,1 mm)</a:t>
              </a:r>
              <a:endParaRPr lang="fr-BE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BE" sz="1200" dirty="0">
                  <a:solidFill>
                    <a:srgbClr val="ED7D3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Nourriture</a:t>
              </a:r>
              <a:r>
                <a:rPr lang="fr-BE" sz="1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r>
                <a:rPr lang="fr-BE" sz="12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matière organique morte </a:t>
              </a:r>
              <a:endParaRPr lang="fr-BE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22" name="Image 21" descr="moisissure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9" t="21753" r="39236" b="45537"/>
            <a:stretch/>
          </p:blipFill>
          <p:spPr>
            <a:xfrm>
              <a:off x="1686035" y="1130831"/>
              <a:ext cx="3540126" cy="1837799"/>
            </a:xfrm>
            <a:prstGeom prst="rect">
              <a:avLst/>
            </a:prstGeom>
          </p:spPr>
        </p:pic>
        <p:pic>
          <p:nvPicPr>
            <p:cNvPr id="23" name="Image 22" descr="moisissure1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98" t="14278" r="27486" b="13833"/>
            <a:stretch/>
          </p:blipFill>
          <p:spPr>
            <a:xfrm rot="5400000">
              <a:off x="2742527" y="2625315"/>
              <a:ext cx="1474636" cy="2534078"/>
            </a:xfrm>
            <a:prstGeom prst="rect">
              <a:avLst/>
            </a:prstGeom>
          </p:spPr>
        </p:pic>
      </p:grpSp>
      <p:grpSp>
        <p:nvGrpSpPr>
          <p:cNvPr id="26" name="Grouper 25"/>
          <p:cNvGrpSpPr/>
          <p:nvPr/>
        </p:nvGrpSpPr>
        <p:grpSpPr>
          <a:xfrm>
            <a:off x="3192596" y="3658841"/>
            <a:ext cx="2544546" cy="2931683"/>
            <a:chOff x="1224741" y="1130831"/>
            <a:chExt cx="4211626" cy="5330416"/>
          </a:xfrm>
        </p:grpSpPr>
        <p:sp>
          <p:nvSpPr>
            <p:cNvPr id="31" name="Rectangle 30">
              <a:extLst>
                <a:ext uri="{FF2B5EF4-FFF2-40B4-BE49-F238E27FC236}">
                  <a16:creationId xmlns="" xmlns:a16="http://schemas.microsoft.com/office/drawing/2014/main" id="{0AC2C525-289D-454C-88B8-5C59FECC70C5}"/>
                </a:ext>
              </a:extLst>
            </p:cNvPr>
            <p:cNvSpPr/>
            <p:nvPr/>
          </p:nvSpPr>
          <p:spPr>
            <a:xfrm>
              <a:off x="1224741" y="4629671"/>
              <a:ext cx="4211626" cy="18315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BE" sz="1200" b="1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Champignons microscopiques - moisissures</a:t>
              </a:r>
              <a:endParaRPr lang="fr-BE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BE" sz="1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</a:t>
              </a:r>
              <a:r>
                <a:rPr lang="fr-BE" sz="12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Taille = 0,01 à 0,1 mm)</a:t>
              </a:r>
              <a:endParaRPr lang="fr-BE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BE" sz="1200" dirty="0">
                  <a:solidFill>
                    <a:srgbClr val="ED7D3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Nourriture</a:t>
              </a:r>
              <a:r>
                <a:rPr lang="fr-BE" sz="1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r>
                <a:rPr lang="fr-BE" sz="12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matière organique morte </a:t>
              </a:r>
              <a:endParaRPr lang="fr-BE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28" name="Image 27" descr="moisissure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9" t="21753" r="39236" b="45537"/>
            <a:stretch/>
          </p:blipFill>
          <p:spPr>
            <a:xfrm>
              <a:off x="1686035" y="1130831"/>
              <a:ext cx="3540126" cy="1837799"/>
            </a:xfrm>
            <a:prstGeom prst="rect">
              <a:avLst/>
            </a:prstGeom>
          </p:spPr>
        </p:pic>
        <p:pic>
          <p:nvPicPr>
            <p:cNvPr id="29" name="Image 28" descr="moisissure1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98" t="14278" r="27486" b="13833"/>
            <a:stretch/>
          </p:blipFill>
          <p:spPr>
            <a:xfrm rot="5400000">
              <a:off x="2742527" y="2625315"/>
              <a:ext cx="1474636" cy="2534078"/>
            </a:xfrm>
            <a:prstGeom prst="rect">
              <a:avLst/>
            </a:prstGeom>
          </p:spPr>
        </p:pic>
      </p:grpSp>
      <p:grpSp>
        <p:nvGrpSpPr>
          <p:cNvPr id="32" name="Grouper 31"/>
          <p:cNvGrpSpPr/>
          <p:nvPr/>
        </p:nvGrpSpPr>
        <p:grpSpPr>
          <a:xfrm>
            <a:off x="6111362" y="3657610"/>
            <a:ext cx="2544546" cy="2931683"/>
            <a:chOff x="1224741" y="1130831"/>
            <a:chExt cx="4211626" cy="5330416"/>
          </a:xfrm>
        </p:grpSpPr>
        <p:sp>
          <p:nvSpPr>
            <p:cNvPr id="37" name="Rectangle 36">
              <a:extLst>
                <a:ext uri="{FF2B5EF4-FFF2-40B4-BE49-F238E27FC236}">
                  <a16:creationId xmlns="" xmlns:a16="http://schemas.microsoft.com/office/drawing/2014/main" id="{0AC2C525-289D-454C-88B8-5C59FECC70C5}"/>
                </a:ext>
              </a:extLst>
            </p:cNvPr>
            <p:cNvSpPr/>
            <p:nvPr/>
          </p:nvSpPr>
          <p:spPr>
            <a:xfrm>
              <a:off x="1224741" y="4629671"/>
              <a:ext cx="4211626" cy="18315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BE" sz="1200" b="1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Champignons microscopiques - moisissures</a:t>
              </a:r>
              <a:endParaRPr lang="fr-BE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BE" sz="1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</a:t>
              </a:r>
              <a:r>
                <a:rPr lang="fr-BE" sz="12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Taille = 0,01 à 0,1 mm)</a:t>
              </a:r>
              <a:endParaRPr lang="fr-BE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BE" sz="1200" dirty="0">
                  <a:solidFill>
                    <a:srgbClr val="ED7D3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Nourriture</a:t>
              </a:r>
              <a:r>
                <a:rPr lang="fr-BE" sz="1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r>
                <a:rPr lang="fr-BE" sz="12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matière organique morte </a:t>
              </a:r>
              <a:endParaRPr lang="fr-BE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34" name="Image 33" descr="moisissure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9" t="21753" r="39236" b="45537"/>
            <a:stretch/>
          </p:blipFill>
          <p:spPr>
            <a:xfrm>
              <a:off x="1686035" y="1130831"/>
              <a:ext cx="3540126" cy="1837799"/>
            </a:xfrm>
            <a:prstGeom prst="rect">
              <a:avLst/>
            </a:prstGeom>
          </p:spPr>
        </p:pic>
        <p:pic>
          <p:nvPicPr>
            <p:cNvPr id="35" name="Image 34" descr="moisissure1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98" t="14278" r="27486" b="13833"/>
            <a:stretch/>
          </p:blipFill>
          <p:spPr>
            <a:xfrm rot="5400000">
              <a:off x="2742527" y="2625315"/>
              <a:ext cx="1474636" cy="2534078"/>
            </a:xfrm>
            <a:prstGeom prst="rect">
              <a:avLst/>
            </a:prstGeom>
          </p:spPr>
        </p:pic>
      </p:grpSp>
      <p:cxnSp>
        <p:nvCxnSpPr>
          <p:cNvPr id="39" name="Connecteur droit 38"/>
          <p:cNvCxnSpPr/>
          <p:nvPr/>
        </p:nvCxnSpPr>
        <p:spPr>
          <a:xfrm>
            <a:off x="5951921" y="0"/>
            <a:ext cx="0" cy="6858000"/>
          </a:xfrm>
          <a:prstGeom prst="line">
            <a:avLst/>
          </a:prstGeom>
          <a:ln w="317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/>
        </p:nvCxnSpPr>
        <p:spPr>
          <a:xfrm>
            <a:off x="3028907" y="0"/>
            <a:ext cx="0" cy="6858000"/>
          </a:xfrm>
          <a:prstGeom prst="line">
            <a:avLst/>
          </a:prstGeom>
          <a:ln w="317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/>
          <p:cNvCxnSpPr/>
          <p:nvPr/>
        </p:nvCxnSpPr>
        <p:spPr>
          <a:xfrm>
            <a:off x="0" y="3396489"/>
            <a:ext cx="9144000" cy="0"/>
          </a:xfrm>
          <a:prstGeom prst="line">
            <a:avLst/>
          </a:prstGeom>
          <a:ln w="317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9954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Connecteur droit 32"/>
          <p:cNvCxnSpPr/>
          <p:nvPr/>
        </p:nvCxnSpPr>
        <p:spPr>
          <a:xfrm flipH="1">
            <a:off x="6209621" y="0"/>
            <a:ext cx="2734" cy="685800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 flipH="1">
            <a:off x="3018673" y="0"/>
            <a:ext cx="2734" cy="685800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 flipV="1">
            <a:off x="0" y="3427088"/>
            <a:ext cx="9144000" cy="1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er 3"/>
          <p:cNvGrpSpPr/>
          <p:nvPr/>
        </p:nvGrpSpPr>
        <p:grpSpPr>
          <a:xfrm>
            <a:off x="204926" y="338282"/>
            <a:ext cx="2816481" cy="3084561"/>
            <a:chOff x="204926" y="338282"/>
            <a:chExt cx="2816481" cy="3084561"/>
          </a:xfrm>
        </p:grpSpPr>
        <p:sp>
          <p:nvSpPr>
            <p:cNvPr id="38" name="Rectangle 37">
              <a:extLst>
                <a:ext uri="{FF2B5EF4-FFF2-40B4-BE49-F238E27FC236}">
                  <a16:creationId xmlns="" xmlns:a16="http://schemas.microsoft.com/office/drawing/2014/main" id="{0AC2C525-289D-454C-88B8-5C59FECC70C5}"/>
                </a:ext>
              </a:extLst>
            </p:cNvPr>
            <p:cNvSpPr/>
            <p:nvPr/>
          </p:nvSpPr>
          <p:spPr>
            <a:xfrm>
              <a:off x="204926" y="2205741"/>
              <a:ext cx="2816481" cy="12171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BE" sz="1400" b="1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Annélides – ver rouge (Eisenia)</a:t>
              </a:r>
              <a:endParaRPr lang="fr-B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BE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</a:t>
              </a:r>
              <a:r>
                <a:rPr lang="fr-BE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Taille =</a:t>
              </a:r>
              <a:r>
                <a:rPr lang="fr-BE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r>
                <a:rPr lang="fr-BE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5 à 10 cm)</a:t>
              </a:r>
              <a:endParaRPr lang="fr-B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BE" sz="1400" dirty="0">
                  <a:solidFill>
                    <a:srgbClr val="ED7D3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Nourriture</a:t>
              </a:r>
              <a:r>
                <a:rPr lang="fr-BE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: </a:t>
              </a:r>
              <a:r>
                <a:rPr lang="fr-BE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matière organique en décomposition</a:t>
              </a:r>
              <a:endParaRPr lang="fr-B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2" name="Image 1"/>
            <p:cNvPicPr>
              <a:picLocks noChangeAspect="1"/>
            </p:cNvPicPr>
            <p:nvPr/>
          </p:nvPicPr>
          <p:blipFill rotWithShape="1">
            <a:blip r:embed="rId2"/>
            <a:srcRect l="13551"/>
            <a:stretch/>
          </p:blipFill>
          <p:spPr>
            <a:xfrm>
              <a:off x="354592" y="338282"/>
              <a:ext cx="2416760" cy="1867459"/>
            </a:xfrm>
            <a:prstGeom prst="rect">
              <a:avLst/>
            </a:prstGeom>
          </p:spPr>
        </p:pic>
      </p:grpSp>
      <p:grpSp>
        <p:nvGrpSpPr>
          <p:cNvPr id="26" name="Grouper 25"/>
          <p:cNvGrpSpPr/>
          <p:nvPr/>
        </p:nvGrpSpPr>
        <p:grpSpPr>
          <a:xfrm>
            <a:off x="3173807" y="338282"/>
            <a:ext cx="2816481" cy="3084561"/>
            <a:chOff x="204926" y="338282"/>
            <a:chExt cx="2816481" cy="3084561"/>
          </a:xfrm>
        </p:grpSpPr>
        <p:sp>
          <p:nvSpPr>
            <p:cNvPr id="27" name="Rectangle 26">
              <a:extLst>
                <a:ext uri="{FF2B5EF4-FFF2-40B4-BE49-F238E27FC236}">
                  <a16:creationId xmlns="" xmlns:a16="http://schemas.microsoft.com/office/drawing/2014/main" id="{0AC2C525-289D-454C-88B8-5C59FECC70C5}"/>
                </a:ext>
              </a:extLst>
            </p:cNvPr>
            <p:cNvSpPr/>
            <p:nvPr/>
          </p:nvSpPr>
          <p:spPr>
            <a:xfrm>
              <a:off x="204926" y="2205741"/>
              <a:ext cx="2816481" cy="12171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BE" sz="1400" b="1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Annélides – ver rouge (Eisenia)</a:t>
              </a:r>
              <a:endParaRPr lang="fr-B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BE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</a:t>
              </a:r>
              <a:r>
                <a:rPr lang="fr-BE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Taille =</a:t>
              </a:r>
              <a:r>
                <a:rPr lang="fr-BE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r>
                <a:rPr lang="fr-BE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5 à 10 cm)</a:t>
              </a:r>
              <a:endParaRPr lang="fr-B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BE" sz="1400" dirty="0">
                  <a:solidFill>
                    <a:srgbClr val="ED7D3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Nourriture</a:t>
              </a:r>
              <a:r>
                <a:rPr lang="fr-BE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: </a:t>
              </a:r>
              <a:r>
                <a:rPr lang="fr-BE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matière organique en décomposition</a:t>
              </a:r>
              <a:endParaRPr lang="fr-B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29" name="Image 28"/>
            <p:cNvPicPr>
              <a:picLocks noChangeAspect="1"/>
            </p:cNvPicPr>
            <p:nvPr/>
          </p:nvPicPr>
          <p:blipFill rotWithShape="1">
            <a:blip r:embed="rId2"/>
            <a:srcRect l="13551"/>
            <a:stretch/>
          </p:blipFill>
          <p:spPr>
            <a:xfrm>
              <a:off x="354592" y="338282"/>
              <a:ext cx="2416760" cy="1867459"/>
            </a:xfrm>
            <a:prstGeom prst="rect">
              <a:avLst/>
            </a:prstGeom>
          </p:spPr>
        </p:pic>
      </p:grpSp>
      <p:grpSp>
        <p:nvGrpSpPr>
          <p:cNvPr id="31" name="Grouper 30"/>
          <p:cNvGrpSpPr/>
          <p:nvPr/>
        </p:nvGrpSpPr>
        <p:grpSpPr>
          <a:xfrm>
            <a:off x="6260147" y="342528"/>
            <a:ext cx="2816481" cy="3084561"/>
            <a:chOff x="204926" y="338282"/>
            <a:chExt cx="2816481" cy="3084561"/>
          </a:xfrm>
        </p:grpSpPr>
        <p:sp>
          <p:nvSpPr>
            <p:cNvPr id="48" name="Rectangle 47">
              <a:extLst>
                <a:ext uri="{FF2B5EF4-FFF2-40B4-BE49-F238E27FC236}">
                  <a16:creationId xmlns="" xmlns:a16="http://schemas.microsoft.com/office/drawing/2014/main" id="{0AC2C525-289D-454C-88B8-5C59FECC70C5}"/>
                </a:ext>
              </a:extLst>
            </p:cNvPr>
            <p:cNvSpPr/>
            <p:nvPr/>
          </p:nvSpPr>
          <p:spPr>
            <a:xfrm>
              <a:off x="204926" y="2205741"/>
              <a:ext cx="2816481" cy="12171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BE" sz="1400" b="1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Annélides – ver rouge (Eisenia)</a:t>
              </a:r>
              <a:endParaRPr lang="fr-B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BE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</a:t>
              </a:r>
              <a:r>
                <a:rPr lang="fr-BE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Taille =</a:t>
              </a:r>
              <a:r>
                <a:rPr lang="fr-BE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r>
                <a:rPr lang="fr-BE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5 à 10 cm)</a:t>
              </a:r>
              <a:endParaRPr lang="fr-B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BE" sz="1400" dirty="0">
                  <a:solidFill>
                    <a:srgbClr val="ED7D3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Nourriture</a:t>
              </a:r>
              <a:r>
                <a:rPr lang="fr-BE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: </a:t>
              </a:r>
              <a:r>
                <a:rPr lang="fr-BE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matière organique en décomposition</a:t>
              </a:r>
              <a:endParaRPr lang="fr-B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49" name="Image 48"/>
            <p:cNvPicPr>
              <a:picLocks noChangeAspect="1"/>
            </p:cNvPicPr>
            <p:nvPr/>
          </p:nvPicPr>
          <p:blipFill rotWithShape="1">
            <a:blip r:embed="rId2"/>
            <a:srcRect l="13551"/>
            <a:stretch/>
          </p:blipFill>
          <p:spPr>
            <a:xfrm>
              <a:off x="354592" y="338282"/>
              <a:ext cx="2416760" cy="1867459"/>
            </a:xfrm>
            <a:prstGeom prst="rect">
              <a:avLst/>
            </a:prstGeom>
          </p:spPr>
        </p:pic>
      </p:grpSp>
      <p:grpSp>
        <p:nvGrpSpPr>
          <p:cNvPr id="50" name="Grouper 49"/>
          <p:cNvGrpSpPr/>
          <p:nvPr/>
        </p:nvGrpSpPr>
        <p:grpSpPr>
          <a:xfrm>
            <a:off x="107271" y="3575243"/>
            <a:ext cx="2816481" cy="3084561"/>
            <a:chOff x="204926" y="338282"/>
            <a:chExt cx="2816481" cy="3084561"/>
          </a:xfrm>
        </p:grpSpPr>
        <p:sp>
          <p:nvSpPr>
            <p:cNvPr id="51" name="Rectangle 50">
              <a:extLst>
                <a:ext uri="{FF2B5EF4-FFF2-40B4-BE49-F238E27FC236}">
                  <a16:creationId xmlns="" xmlns:a16="http://schemas.microsoft.com/office/drawing/2014/main" id="{0AC2C525-289D-454C-88B8-5C59FECC70C5}"/>
                </a:ext>
              </a:extLst>
            </p:cNvPr>
            <p:cNvSpPr/>
            <p:nvPr/>
          </p:nvSpPr>
          <p:spPr>
            <a:xfrm>
              <a:off x="204926" y="2205741"/>
              <a:ext cx="2816481" cy="12171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BE" sz="1400" b="1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Annélides – ver rouge (Eisenia)</a:t>
              </a:r>
              <a:endParaRPr lang="fr-B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BE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</a:t>
              </a:r>
              <a:r>
                <a:rPr lang="fr-BE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Taille =</a:t>
              </a:r>
              <a:r>
                <a:rPr lang="fr-BE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r>
                <a:rPr lang="fr-BE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5 à 10 cm)</a:t>
              </a:r>
              <a:endParaRPr lang="fr-B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BE" sz="1400" dirty="0">
                  <a:solidFill>
                    <a:srgbClr val="ED7D3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Nourriture</a:t>
              </a:r>
              <a:r>
                <a:rPr lang="fr-BE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: </a:t>
              </a:r>
              <a:r>
                <a:rPr lang="fr-BE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matière organique en décomposition</a:t>
              </a:r>
              <a:endParaRPr lang="fr-B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52" name="Image 51"/>
            <p:cNvPicPr>
              <a:picLocks noChangeAspect="1"/>
            </p:cNvPicPr>
            <p:nvPr/>
          </p:nvPicPr>
          <p:blipFill rotWithShape="1">
            <a:blip r:embed="rId2"/>
            <a:srcRect l="13551"/>
            <a:stretch/>
          </p:blipFill>
          <p:spPr>
            <a:xfrm>
              <a:off x="354592" y="338282"/>
              <a:ext cx="2416760" cy="1867459"/>
            </a:xfrm>
            <a:prstGeom prst="rect">
              <a:avLst/>
            </a:prstGeom>
          </p:spPr>
        </p:pic>
      </p:grpSp>
      <p:grpSp>
        <p:nvGrpSpPr>
          <p:cNvPr id="53" name="Grouper 52"/>
          <p:cNvGrpSpPr/>
          <p:nvPr/>
        </p:nvGrpSpPr>
        <p:grpSpPr>
          <a:xfrm>
            <a:off x="3173807" y="3575243"/>
            <a:ext cx="2816481" cy="3084561"/>
            <a:chOff x="204926" y="338282"/>
            <a:chExt cx="2816481" cy="3084561"/>
          </a:xfrm>
        </p:grpSpPr>
        <p:sp>
          <p:nvSpPr>
            <p:cNvPr id="54" name="Rectangle 53">
              <a:extLst>
                <a:ext uri="{FF2B5EF4-FFF2-40B4-BE49-F238E27FC236}">
                  <a16:creationId xmlns="" xmlns:a16="http://schemas.microsoft.com/office/drawing/2014/main" id="{0AC2C525-289D-454C-88B8-5C59FECC70C5}"/>
                </a:ext>
              </a:extLst>
            </p:cNvPr>
            <p:cNvSpPr/>
            <p:nvPr/>
          </p:nvSpPr>
          <p:spPr>
            <a:xfrm>
              <a:off x="204926" y="2205741"/>
              <a:ext cx="2816481" cy="12171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BE" sz="1400" b="1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Annélides – ver rouge (Eisenia)</a:t>
              </a:r>
              <a:endParaRPr lang="fr-B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BE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</a:t>
              </a:r>
              <a:r>
                <a:rPr lang="fr-BE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Taille =</a:t>
              </a:r>
              <a:r>
                <a:rPr lang="fr-BE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r>
                <a:rPr lang="fr-BE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5 à 10 cm)</a:t>
              </a:r>
              <a:endParaRPr lang="fr-B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BE" sz="1400" dirty="0">
                  <a:solidFill>
                    <a:srgbClr val="ED7D3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Nourriture</a:t>
              </a:r>
              <a:r>
                <a:rPr lang="fr-BE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: </a:t>
              </a:r>
              <a:r>
                <a:rPr lang="fr-BE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matière organique en décomposition</a:t>
              </a:r>
              <a:endParaRPr lang="fr-B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55" name="Image 54"/>
            <p:cNvPicPr>
              <a:picLocks noChangeAspect="1"/>
            </p:cNvPicPr>
            <p:nvPr/>
          </p:nvPicPr>
          <p:blipFill rotWithShape="1">
            <a:blip r:embed="rId2"/>
            <a:srcRect l="13551"/>
            <a:stretch/>
          </p:blipFill>
          <p:spPr>
            <a:xfrm>
              <a:off x="354592" y="338282"/>
              <a:ext cx="2416760" cy="1867459"/>
            </a:xfrm>
            <a:prstGeom prst="rect">
              <a:avLst/>
            </a:prstGeom>
          </p:spPr>
        </p:pic>
      </p:grpSp>
      <p:grpSp>
        <p:nvGrpSpPr>
          <p:cNvPr id="56" name="Grouper 55"/>
          <p:cNvGrpSpPr/>
          <p:nvPr/>
        </p:nvGrpSpPr>
        <p:grpSpPr>
          <a:xfrm>
            <a:off x="6260147" y="3587923"/>
            <a:ext cx="2816481" cy="3084561"/>
            <a:chOff x="204926" y="338282"/>
            <a:chExt cx="2816481" cy="3084561"/>
          </a:xfrm>
        </p:grpSpPr>
        <p:sp>
          <p:nvSpPr>
            <p:cNvPr id="57" name="Rectangle 56">
              <a:extLst>
                <a:ext uri="{FF2B5EF4-FFF2-40B4-BE49-F238E27FC236}">
                  <a16:creationId xmlns="" xmlns:a16="http://schemas.microsoft.com/office/drawing/2014/main" id="{0AC2C525-289D-454C-88B8-5C59FECC70C5}"/>
                </a:ext>
              </a:extLst>
            </p:cNvPr>
            <p:cNvSpPr/>
            <p:nvPr/>
          </p:nvSpPr>
          <p:spPr>
            <a:xfrm>
              <a:off x="204926" y="2205741"/>
              <a:ext cx="2816481" cy="12171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BE" sz="1400" b="1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Annélides – ver rouge (Eisenia)</a:t>
              </a:r>
              <a:endParaRPr lang="fr-B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BE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</a:t>
              </a:r>
              <a:r>
                <a:rPr lang="fr-BE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Taille =</a:t>
              </a:r>
              <a:r>
                <a:rPr lang="fr-BE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r>
                <a:rPr lang="fr-BE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5 à 10 cm)</a:t>
              </a:r>
              <a:endParaRPr lang="fr-B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BE" sz="1400" dirty="0">
                  <a:solidFill>
                    <a:srgbClr val="ED7D3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Nourriture</a:t>
              </a:r>
              <a:r>
                <a:rPr lang="fr-BE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: </a:t>
              </a:r>
              <a:r>
                <a:rPr lang="fr-BE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matière organique en décomposition</a:t>
              </a:r>
              <a:endParaRPr lang="fr-B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58" name="Image 57"/>
            <p:cNvPicPr>
              <a:picLocks noChangeAspect="1"/>
            </p:cNvPicPr>
            <p:nvPr/>
          </p:nvPicPr>
          <p:blipFill rotWithShape="1">
            <a:blip r:embed="rId2"/>
            <a:srcRect l="13551"/>
            <a:stretch/>
          </p:blipFill>
          <p:spPr>
            <a:xfrm>
              <a:off x="354592" y="338282"/>
              <a:ext cx="2416760" cy="18674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6801876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482</Words>
  <Application>Microsoft Macintosh PowerPoint</Application>
  <PresentationFormat>Présentation à l'écran (4:3)</PresentationFormat>
  <Paragraphs>94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Thème Office</vt:lpstr>
      <vt:lpstr>Organismes du bas du compost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HELMo Ste Croix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Nadine Stouvenakers</dc:creator>
  <cp:lastModifiedBy>Nadine Stouvenakers</cp:lastModifiedBy>
  <cp:revision>4</cp:revision>
  <dcterms:created xsi:type="dcterms:W3CDTF">2020-10-05T07:58:47Z</dcterms:created>
  <dcterms:modified xsi:type="dcterms:W3CDTF">2020-10-14T10:24:52Z</dcterms:modified>
</cp:coreProperties>
</file>